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307" r:id="rId2"/>
    <p:sldId id="261" r:id="rId3"/>
    <p:sldId id="256" r:id="rId4"/>
    <p:sldId id="276" r:id="rId5"/>
    <p:sldId id="259" r:id="rId6"/>
    <p:sldId id="267" r:id="rId7"/>
    <p:sldId id="264" r:id="rId8"/>
    <p:sldId id="330" r:id="rId9"/>
    <p:sldId id="258" r:id="rId10"/>
    <p:sldId id="315" r:id="rId11"/>
    <p:sldId id="335" r:id="rId12"/>
    <p:sldId id="308" r:id="rId13"/>
    <p:sldId id="309" r:id="rId14"/>
    <p:sldId id="260" r:id="rId15"/>
    <p:sldId id="310" r:id="rId16"/>
    <p:sldId id="312" r:id="rId17"/>
    <p:sldId id="311" r:id="rId18"/>
    <p:sldId id="316" r:id="rId19"/>
    <p:sldId id="314" r:id="rId20"/>
    <p:sldId id="324" r:id="rId21"/>
    <p:sldId id="329" r:id="rId22"/>
    <p:sldId id="313" r:id="rId23"/>
    <p:sldId id="328" r:id="rId24"/>
    <p:sldId id="318" r:id="rId25"/>
    <p:sldId id="320" r:id="rId26"/>
    <p:sldId id="332" r:id="rId27"/>
    <p:sldId id="327" r:id="rId28"/>
    <p:sldId id="325" r:id="rId29"/>
    <p:sldId id="275" r:id="rId30"/>
    <p:sldId id="274" r:id="rId31"/>
  </p:sldIdLst>
  <p:sldSz cx="9144000" cy="5143500" type="screen16x9"/>
  <p:notesSz cx="6858000" cy="9144000"/>
  <p:embeddedFontLst>
    <p:embeddedFont>
      <p:font typeface="Titillium Web" panose="020B0604020202020204" charset="0"/>
      <p:regular r:id="rId33"/>
      <p:bold r:id="rId34"/>
      <p:italic r:id="rId35"/>
      <p:boldItalic r:id="rId36"/>
    </p:embeddedFont>
    <p:embeddedFont>
      <p:font typeface="Squada On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96a7b422a8a862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194EB0-9B5C-48FD-8BA8-14601C180AD4}">
  <a:tblStyle styleId="{E3194EB0-9B5C-48FD-8BA8-14601C180A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364" autoAdjust="0"/>
  </p:normalViewPr>
  <p:slideViewPr>
    <p:cSldViewPr snapToGrid="0">
      <p:cViewPr varScale="1">
        <p:scale>
          <a:sx n="92" d="100"/>
          <a:sy n="92" d="100"/>
        </p:scale>
        <p:origin x="654"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4fd31017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4fd31017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42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839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2874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021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265393</a:t>
            </a:r>
            <a:endParaRPr dirty="0"/>
          </a:p>
        </p:txBody>
      </p:sp>
    </p:spTree>
    <p:extLst>
      <p:ext uri="{BB962C8B-B14F-4D97-AF65-F5344CB8AC3E}">
        <p14:creationId xmlns:p14="http://schemas.microsoft.com/office/powerpoint/2010/main" val="249300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728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431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68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32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a48774def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a48774def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a48774def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a48774def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48774def6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a48774def6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48774de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75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03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3">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72000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2" name="Google Shape;332;p17"/>
          <p:cNvSpPr txBox="1">
            <a:spLocks noGrp="1"/>
          </p:cNvSpPr>
          <p:nvPr>
            <p:ph type="subTitle" idx="2"/>
          </p:nvPr>
        </p:nvSpPr>
        <p:spPr>
          <a:xfrm>
            <a:off x="720000"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35" name="Google Shape;335;p17"/>
          <p:cNvSpPr txBox="1">
            <a:spLocks noGrp="1"/>
          </p:cNvSpPr>
          <p:nvPr>
            <p:ph type="subTitle" idx="3"/>
          </p:nvPr>
        </p:nvSpPr>
        <p:spPr>
          <a:xfrm>
            <a:off x="2679830"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6" name="Google Shape;336;p17"/>
          <p:cNvSpPr txBox="1">
            <a:spLocks noGrp="1"/>
          </p:cNvSpPr>
          <p:nvPr>
            <p:ph type="subTitle" idx="4"/>
          </p:nvPr>
        </p:nvSpPr>
        <p:spPr>
          <a:xfrm>
            <a:off x="2679832"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463965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38" name="Google Shape;338;p17"/>
          <p:cNvSpPr txBox="1">
            <a:spLocks noGrp="1"/>
          </p:cNvSpPr>
          <p:nvPr>
            <p:ph type="subTitle" idx="6"/>
          </p:nvPr>
        </p:nvSpPr>
        <p:spPr>
          <a:xfrm>
            <a:off x="4639665"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6599489" y="3182775"/>
            <a:ext cx="1824600" cy="419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0" name="Google Shape;340;p17"/>
          <p:cNvSpPr txBox="1">
            <a:spLocks noGrp="1"/>
          </p:cNvSpPr>
          <p:nvPr>
            <p:ph type="subTitle" idx="8"/>
          </p:nvPr>
        </p:nvSpPr>
        <p:spPr>
          <a:xfrm>
            <a:off x="6599497" y="3670700"/>
            <a:ext cx="18246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1600"/>
              </a:spcBef>
              <a:spcAft>
                <a:spcPts val="0"/>
              </a:spcAft>
              <a:buClr>
                <a:srgbClr val="8E8BD8"/>
              </a:buClr>
              <a:buSzPts val="1600"/>
              <a:buNone/>
              <a:defRPr>
                <a:solidFill>
                  <a:srgbClr val="8E8BD8"/>
                </a:solidFill>
              </a:defRPr>
            </a:lvl2pPr>
            <a:lvl3pPr lvl="2" algn="ctr" rtl="0">
              <a:spcBef>
                <a:spcPts val="1600"/>
              </a:spcBef>
              <a:spcAft>
                <a:spcPts val="0"/>
              </a:spcAft>
              <a:buClr>
                <a:srgbClr val="8E8BD8"/>
              </a:buClr>
              <a:buSzPts val="1600"/>
              <a:buNone/>
              <a:defRPr>
                <a:solidFill>
                  <a:srgbClr val="8E8BD8"/>
                </a:solidFill>
              </a:defRPr>
            </a:lvl3pPr>
            <a:lvl4pPr lvl="3" algn="ctr" rtl="0">
              <a:spcBef>
                <a:spcPts val="1600"/>
              </a:spcBef>
              <a:spcAft>
                <a:spcPts val="0"/>
              </a:spcAft>
              <a:buClr>
                <a:srgbClr val="8E8BD8"/>
              </a:buClr>
              <a:buSzPts val="1600"/>
              <a:buNone/>
              <a:defRPr>
                <a:solidFill>
                  <a:srgbClr val="8E8BD8"/>
                </a:solidFill>
              </a:defRPr>
            </a:lvl4pPr>
            <a:lvl5pPr lvl="4" algn="ctr" rtl="0">
              <a:spcBef>
                <a:spcPts val="1600"/>
              </a:spcBef>
              <a:spcAft>
                <a:spcPts val="0"/>
              </a:spcAft>
              <a:buClr>
                <a:srgbClr val="8E8BD8"/>
              </a:buClr>
              <a:buSzPts val="1600"/>
              <a:buNone/>
              <a:defRPr>
                <a:solidFill>
                  <a:srgbClr val="8E8BD8"/>
                </a:solidFill>
              </a:defRPr>
            </a:lvl5pPr>
            <a:lvl6pPr lvl="5" algn="ctr" rtl="0">
              <a:spcBef>
                <a:spcPts val="1600"/>
              </a:spcBef>
              <a:spcAft>
                <a:spcPts val="0"/>
              </a:spcAft>
              <a:buClr>
                <a:srgbClr val="8E8BD8"/>
              </a:buClr>
              <a:buSzPts val="1600"/>
              <a:buNone/>
              <a:defRPr>
                <a:solidFill>
                  <a:srgbClr val="8E8BD8"/>
                </a:solidFill>
              </a:defRPr>
            </a:lvl6pPr>
            <a:lvl7pPr lvl="6" algn="ctr" rtl="0">
              <a:spcBef>
                <a:spcPts val="1600"/>
              </a:spcBef>
              <a:spcAft>
                <a:spcPts val="0"/>
              </a:spcAft>
              <a:buClr>
                <a:srgbClr val="8E8BD8"/>
              </a:buClr>
              <a:buSzPts val="1600"/>
              <a:buNone/>
              <a:defRPr>
                <a:solidFill>
                  <a:srgbClr val="8E8BD8"/>
                </a:solidFill>
              </a:defRPr>
            </a:lvl7pPr>
            <a:lvl8pPr lvl="7" algn="ctr" rtl="0">
              <a:spcBef>
                <a:spcPts val="1600"/>
              </a:spcBef>
              <a:spcAft>
                <a:spcPts val="0"/>
              </a:spcAft>
              <a:buClr>
                <a:srgbClr val="8E8BD8"/>
              </a:buClr>
              <a:buSzPts val="1600"/>
              <a:buNone/>
              <a:defRPr>
                <a:solidFill>
                  <a:srgbClr val="8E8BD8"/>
                </a:solidFill>
              </a:defRPr>
            </a:lvl8pPr>
            <a:lvl9pPr lvl="8" algn="ctr" rtl="0">
              <a:spcBef>
                <a:spcPts val="1600"/>
              </a:spcBef>
              <a:spcAft>
                <a:spcPts val="1600"/>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72000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2" name="Google Shape;342;p17"/>
          <p:cNvSpPr txBox="1">
            <a:spLocks noGrp="1"/>
          </p:cNvSpPr>
          <p:nvPr>
            <p:ph type="subTitle" idx="13"/>
          </p:nvPr>
        </p:nvSpPr>
        <p:spPr>
          <a:xfrm>
            <a:off x="2679830"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3" name="Google Shape;343;p17"/>
          <p:cNvSpPr txBox="1">
            <a:spLocks noGrp="1"/>
          </p:cNvSpPr>
          <p:nvPr>
            <p:ph type="subTitle" idx="14"/>
          </p:nvPr>
        </p:nvSpPr>
        <p:spPr>
          <a:xfrm>
            <a:off x="463965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44" name="Google Shape;344;p17"/>
          <p:cNvSpPr txBox="1">
            <a:spLocks noGrp="1"/>
          </p:cNvSpPr>
          <p:nvPr>
            <p:ph type="subTitle" idx="15"/>
          </p:nvPr>
        </p:nvSpPr>
        <p:spPr>
          <a:xfrm>
            <a:off x="6599489" y="2009888"/>
            <a:ext cx="18246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3500">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2271850" y="1208325"/>
            <a:ext cx="4591500" cy="222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rgbClr val="FFFFFF"/>
                </a:solidFill>
                <a:latin typeface="Titillium Web"/>
                <a:ea typeface="Titillium Web"/>
                <a:cs typeface="Titillium Web"/>
                <a:sym typeface="Titillium Web"/>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7" name="Google Shape;387;p22"/>
          <p:cNvSpPr txBox="1">
            <a:spLocks noGrp="1"/>
          </p:cNvSpPr>
          <p:nvPr>
            <p:ph type="subTitle" idx="1"/>
          </p:nvPr>
        </p:nvSpPr>
        <p:spPr>
          <a:xfrm>
            <a:off x="2173700" y="3582975"/>
            <a:ext cx="4805400" cy="35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00">
                <a:latin typeface="Squada One"/>
                <a:ea typeface="Squada One"/>
                <a:cs typeface="Squada One"/>
                <a:sym typeface="Squada One"/>
              </a:defRPr>
            </a:lvl1pPr>
            <a:lvl2pPr lvl="1" algn="ctr">
              <a:spcBef>
                <a:spcPts val="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
        <p:nvSpPr>
          <p:cNvPr id="388" name="Google Shape;388;p22"/>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9" name="Google Shape;389;p22"/>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390" name="Google Shape;390;p22"/>
          <p:cNvCxnSpPr/>
          <p:nvPr/>
        </p:nvCxnSpPr>
        <p:spPr>
          <a:xfrm rot="5400000" flipH="1">
            <a:off x="7896100"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391" name="Google Shape;391;p22"/>
          <p:cNvGrpSpPr/>
          <p:nvPr/>
        </p:nvGrpSpPr>
        <p:grpSpPr>
          <a:xfrm flipH="1">
            <a:off x="82531" y="1916411"/>
            <a:ext cx="3748915" cy="3156397"/>
            <a:chOff x="5279706" y="1837129"/>
            <a:chExt cx="3748915" cy="3156397"/>
          </a:xfrm>
        </p:grpSpPr>
        <p:sp>
          <p:nvSpPr>
            <p:cNvPr id="392" name="Google Shape;392;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2"/>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15" name="Google Shape;415;p22"/>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16" name="Google Shape;416;p22"/>
          <p:cNvCxnSpPr/>
          <p:nvPr/>
        </p:nvCxnSpPr>
        <p:spPr>
          <a:xfrm rot="-5400000">
            <a:off x="1230175" y="1662731"/>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17" name="Google Shape;417;p22"/>
          <p:cNvGrpSpPr/>
          <p:nvPr/>
        </p:nvGrpSpPr>
        <p:grpSpPr>
          <a:xfrm rot="10800000" flipH="1">
            <a:off x="5317381" y="71061"/>
            <a:ext cx="3748915" cy="3156397"/>
            <a:chOff x="5279706" y="1837129"/>
            <a:chExt cx="3748915" cy="3156397"/>
          </a:xfrm>
        </p:grpSpPr>
        <p:sp>
          <p:nvSpPr>
            <p:cNvPr id="418" name="Google Shape;418;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22"/>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41" name="Google Shape;441;p22"/>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71" name="Google Shape;71;p3"/>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72" name="Google Shape;72;p3"/>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73" name="Google Shape;73;p3"/>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264703"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95106" y="1912429"/>
            <a:ext cx="3748915" cy="3156397"/>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3"/>
          <p:cNvGrpSpPr/>
          <p:nvPr/>
        </p:nvGrpSpPr>
        <p:grpSpPr>
          <a:xfrm rot="10800000" flipH="1">
            <a:off x="5317381" y="81629"/>
            <a:ext cx="3748915" cy="3156397"/>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3"/>
          <p:cNvSpPr txBox="1">
            <a:spLocks noGrp="1"/>
          </p:cNvSpPr>
          <p:nvPr>
            <p:ph type="title" idx="2" hasCustomPrompt="1"/>
          </p:nvPr>
        </p:nvSpPr>
        <p:spPr>
          <a:xfrm>
            <a:off x="2179475" y="1841300"/>
            <a:ext cx="2077800" cy="13407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15000">
                <a:solidFill>
                  <a:srgbClr val="775EF5"/>
                </a:solidFill>
              </a:defRPr>
            </a:lvl1pPr>
            <a:lvl2pPr lvl="1" algn="ctr" rtl="0">
              <a:spcBef>
                <a:spcPts val="0"/>
              </a:spcBef>
              <a:spcAft>
                <a:spcPts val="0"/>
              </a:spcAft>
              <a:buClr>
                <a:srgbClr val="775EF5"/>
              </a:buClr>
              <a:buSzPts val="12000"/>
              <a:buNone/>
              <a:defRPr sz="12000">
                <a:solidFill>
                  <a:srgbClr val="775EF5"/>
                </a:solidFill>
              </a:defRPr>
            </a:lvl2pPr>
            <a:lvl3pPr lvl="2" algn="ctr" rtl="0">
              <a:spcBef>
                <a:spcPts val="0"/>
              </a:spcBef>
              <a:spcAft>
                <a:spcPts val="0"/>
              </a:spcAft>
              <a:buClr>
                <a:srgbClr val="775EF5"/>
              </a:buClr>
              <a:buSzPts val="12000"/>
              <a:buNone/>
              <a:defRPr sz="12000">
                <a:solidFill>
                  <a:srgbClr val="775EF5"/>
                </a:solidFill>
              </a:defRPr>
            </a:lvl3pPr>
            <a:lvl4pPr lvl="3" algn="ctr" rtl="0">
              <a:spcBef>
                <a:spcPts val="0"/>
              </a:spcBef>
              <a:spcAft>
                <a:spcPts val="0"/>
              </a:spcAft>
              <a:buClr>
                <a:srgbClr val="775EF5"/>
              </a:buClr>
              <a:buSzPts val="12000"/>
              <a:buNone/>
              <a:defRPr sz="12000">
                <a:solidFill>
                  <a:srgbClr val="775EF5"/>
                </a:solidFill>
              </a:defRPr>
            </a:lvl4pPr>
            <a:lvl5pPr lvl="4" algn="ctr" rtl="0">
              <a:spcBef>
                <a:spcPts val="0"/>
              </a:spcBef>
              <a:spcAft>
                <a:spcPts val="0"/>
              </a:spcAft>
              <a:buClr>
                <a:srgbClr val="775EF5"/>
              </a:buClr>
              <a:buSzPts val="12000"/>
              <a:buNone/>
              <a:defRPr sz="12000">
                <a:solidFill>
                  <a:srgbClr val="775EF5"/>
                </a:solidFill>
              </a:defRPr>
            </a:lvl5pPr>
            <a:lvl6pPr lvl="5" algn="ctr" rtl="0">
              <a:spcBef>
                <a:spcPts val="0"/>
              </a:spcBef>
              <a:spcAft>
                <a:spcPts val="0"/>
              </a:spcAft>
              <a:buClr>
                <a:srgbClr val="775EF5"/>
              </a:buClr>
              <a:buSzPts val="12000"/>
              <a:buNone/>
              <a:defRPr sz="12000">
                <a:solidFill>
                  <a:srgbClr val="775EF5"/>
                </a:solidFill>
              </a:defRPr>
            </a:lvl6pPr>
            <a:lvl7pPr lvl="6" algn="ctr" rtl="0">
              <a:spcBef>
                <a:spcPts val="0"/>
              </a:spcBef>
              <a:spcAft>
                <a:spcPts val="0"/>
              </a:spcAft>
              <a:buClr>
                <a:srgbClr val="775EF5"/>
              </a:buClr>
              <a:buSzPts val="12000"/>
              <a:buNone/>
              <a:defRPr sz="12000">
                <a:solidFill>
                  <a:srgbClr val="775EF5"/>
                </a:solidFill>
              </a:defRPr>
            </a:lvl7pPr>
            <a:lvl8pPr lvl="7" algn="ctr" rtl="0">
              <a:spcBef>
                <a:spcPts val="0"/>
              </a:spcBef>
              <a:spcAft>
                <a:spcPts val="0"/>
              </a:spcAft>
              <a:buClr>
                <a:srgbClr val="775EF5"/>
              </a:buClr>
              <a:buSzPts val="12000"/>
              <a:buNone/>
              <a:defRPr sz="12000">
                <a:solidFill>
                  <a:srgbClr val="775EF5"/>
                </a:solidFill>
              </a:defRPr>
            </a:lvl8pPr>
            <a:lvl9pPr lvl="8" algn="ctr" rtl="0">
              <a:spcBef>
                <a:spcPts val="0"/>
              </a:spcBef>
              <a:spcAft>
                <a:spcPts val="0"/>
              </a:spcAft>
              <a:buClr>
                <a:srgbClr val="775EF5"/>
              </a:buClr>
              <a:buSzPts val="12000"/>
              <a:buNone/>
              <a:defRPr sz="12000">
                <a:solidFill>
                  <a:srgbClr val="775EF5"/>
                </a:solidFill>
              </a:defRPr>
            </a:lvl9pPr>
          </a:lstStyle>
          <a:p>
            <a:r>
              <a:t>xx%</a:t>
            </a:r>
          </a:p>
        </p:txBody>
      </p:sp>
      <p:sp>
        <p:nvSpPr>
          <p:cNvPr id="122" name="Google Shape;122;p3"/>
          <p:cNvSpPr txBox="1">
            <a:spLocks noGrp="1"/>
          </p:cNvSpPr>
          <p:nvPr>
            <p:ph type="title" idx="3"/>
          </p:nvPr>
        </p:nvSpPr>
        <p:spPr>
          <a:xfrm>
            <a:off x="4450450" y="2643713"/>
            <a:ext cx="2549700" cy="65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body" idx="1"/>
          </p:nvPr>
        </p:nvSpPr>
        <p:spPr>
          <a:xfrm>
            <a:off x="720000" y="1518000"/>
            <a:ext cx="4085400" cy="30855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rgbClr val="8E8BD8"/>
              </a:buClr>
              <a:buSzPts val="1800"/>
              <a:buFont typeface="Oswald"/>
              <a:buChar char="●"/>
              <a:defRPr>
                <a:solidFill>
                  <a:srgbClr val="8E8BD8"/>
                </a:solidFill>
              </a:defRPr>
            </a:lvl1pPr>
            <a:lvl2pPr marL="914400" lvl="1" indent="-317500" rtl="0">
              <a:lnSpc>
                <a:spcPct val="100000"/>
              </a:lnSpc>
              <a:spcBef>
                <a:spcPts val="0"/>
              </a:spcBef>
              <a:spcAft>
                <a:spcPts val="0"/>
              </a:spcAft>
              <a:buClr>
                <a:srgbClr val="8E8BD8"/>
              </a:buClr>
              <a:buSzPts val="1400"/>
              <a:buFont typeface="Oswald"/>
              <a:buChar char="○"/>
              <a:defRPr>
                <a:solidFill>
                  <a:srgbClr val="8E8BD8"/>
                </a:solidFill>
              </a:defRPr>
            </a:lvl2pPr>
            <a:lvl3pPr marL="1371600" lvl="2" indent="-317500" rtl="0">
              <a:lnSpc>
                <a:spcPct val="100000"/>
              </a:lnSpc>
              <a:spcBef>
                <a:spcPts val="1600"/>
              </a:spcBef>
              <a:spcAft>
                <a:spcPts val="0"/>
              </a:spcAft>
              <a:buClr>
                <a:srgbClr val="8E8BD8"/>
              </a:buClr>
              <a:buSzPts val="1400"/>
              <a:buFont typeface="Oswald"/>
              <a:buChar char="■"/>
              <a:defRPr>
                <a:solidFill>
                  <a:srgbClr val="8E8BD8"/>
                </a:solidFill>
              </a:defRPr>
            </a:lvl3pPr>
            <a:lvl4pPr marL="1828800" lvl="3" indent="-317500" rtl="0">
              <a:lnSpc>
                <a:spcPct val="100000"/>
              </a:lnSpc>
              <a:spcBef>
                <a:spcPts val="1600"/>
              </a:spcBef>
              <a:spcAft>
                <a:spcPts val="0"/>
              </a:spcAft>
              <a:buClr>
                <a:srgbClr val="8E8BD8"/>
              </a:buClr>
              <a:buSzPts val="1400"/>
              <a:buFont typeface="Oswald"/>
              <a:buChar char="●"/>
              <a:defRPr>
                <a:solidFill>
                  <a:srgbClr val="8E8BD8"/>
                </a:solidFill>
              </a:defRPr>
            </a:lvl4pPr>
            <a:lvl5pPr marL="2286000" lvl="4" indent="-317500" rtl="0">
              <a:lnSpc>
                <a:spcPct val="100000"/>
              </a:lnSpc>
              <a:spcBef>
                <a:spcPts val="1600"/>
              </a:spcBef>
              <a:spcAft>
                <a:spcPts val="0"/>
              </a:spcAft>
              <a:buClr>
                <a:srgbClr val="8E8BD8"/>
              </a:buClr>
              <a:buSzPts val="1400"/>
              <a:buFont typeface="Oswald"/>
              <a:buChar char="○"/>
              <a:defRPr>
                <a:solidFill>
                  <a:srgbClr val="8E8BD8"/>
                </a:solidFill>
              </a:defRPr>
            </a:lvl5pPr>
            <a:lvl6pPr marL="2743200" lvl="5" indent="-317500" rtl="0">
              <a:lnSpc>
                <a:spcPct val="100000"/>
              </a:lnSpc>
              <a:spcBef>
                <a:spcPts val="1600"/>
              </a:spcBef>
              <a:spcAft>
                <a:spcPts val="0"/>
              </a:spcAft>
              <a:buClr>
                <a:srgbClr val="8E8BD8"/>
              </a:buClr>
              <a:buSzPts val="1400"/>
              <a:buFont typeface="Oswald"/>
              <a:buChar char="■"/>
              <a:defRPr>
                <a:solidFill>
                  <a:srgbClr val="8E8BD8"/>
                </a:solidFill>
              </a:defRPr>
            </a:lvl6pPr>
            <a:lvl7pPr marL="3200400" lvl="6" indent="-317500" rtl="0">
              <a:lnSpc>
                <a:spcPct val="100000"/>
              </a:lnSpc>
              <a:spcBef>
                <a:spcPts val="1600"/>
              </a:spcBef>
              <a:spcAft>
                <a:spcPts val="0"/>
              </a:spcAft>
              <a:buClr>
                <a:srgbClr val="8E8BD8"/>
              </a:buClr>
              <a:buSzPts val="1400"/>
              <a:buFont typeface="Oswald"/>
              <a:buChar char="●"/>
              <a:defRPr>
                <a:solidFill>
                  <a:srgbClr val="8E8BD8"/>
                </a:solidFill>
              </a:defRPr>
            </a:lvl7pPr>
            <a:lvl8pPr marL="3657600" lvl="7" indent="-317500" rtl="0">
              <a:lnSpc>
                <a:spcPct val="100000"/>
              </a:lnSpc>
              <a:spcBef>
                <a:spcPts val="1600"/>
              </a:spcBef>
              <a:spcAft>
                <a:spcPts val="0"/>
              </a:spcAft>
              <a:buClr>
                <a:srgbClr val="8E8BD8"/>
              </a:buClr>
              <a:buSzPts val="1400"/>
              <a:buFont typeface="Oswald"/>
              <a:buChar char="○"/>
              <a:defRPr>
                <a:solidFill>
                  <a:srgbClr val="8E8BD8"/>
                </a:solidFill>
              </a:defRPr>
            </a:lvl8pPr>
            <a:lvl9pPr marL="4114800" lvl="8" indent="-317500" rtl="0">
              <a:lnSpc>
                <a:spcPct val="100000"/>
              </a:lnSpc>
              <a:spcBef>
                <a:spcPts val="1600"/>
              </a:spcBef>
              <a:spcAft>
                <a:spcPts val="1600"/>
              </a:spcAft>
              <a:buClr>
                <a:srgbClr val="8E8BD8"/>
              </a:buClr>
              <a:buSzPts val="1400"/>
              <a:buFont typeface="Oswald"/>
              <a:buChar char="■"/>
              <a:defRPr>
                <a:solidFill>
                  <a:srgbClr val="8E8BD8"/>
                </a:solidFill>
              </a:defRPr>
            </a:lvl9pPr>
          </a:lstStyle>
          <a:p>
            <a:endParaRPr/>
          </a:p>
        </p:txBody>
      </p:sp>
      <p:sp>
        <p:nvSpPr>
          <p:cNvPr id="162" name="Google Shape;162;p7"/>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2712375" y="1250550"/>
            <a:ext cx="3674400" cy="264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5" name="Google Shape;165;p8"/>
          <p:cNvSpPr/>
          <p:nvPr/>
        </p:nvSpPr>
        <p:spPr>
          <a:xfrm rot="5400000">
            <a:off x="66797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66" name="Google Shape;166;p8"/>
          <p:cNvSpPr/>
          <p:nvPr/>
        </p:nvSpPr>
        <p:spPr>
          <a:xfrm rot="5400000" flipH="1">
            <a:off x="66797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67" name="Google Shape;167;p8"/>
          <p:cNvCxnSpPr/>
          <p:nvPr/>
        </p:nvCxnSpPr>
        <p:spPr>
          <a:xfrm rot="5400000">
            <a:off x="6210625"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68" name="Google Shape;168;p8"/>
          <p:cNvCxnSpPr/>
          <p:nvPr/>
        </p:nvCxnSpPr>
        <p:spPr>
          <a:xfrm rot="5400000">
            <a:off x="7896100"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69" name="Google Shape;169;p8"/>
          <p:cNvGrpSpPr/>
          <p:nvPr/>
        </p:nvGrpSpPr>
        <p:grpSpPr>
          <a:xfrm rot="10800000">
            <a:off x="82531" y="67079"/>
            <a:ext cx="3748915" cy="3156397"/>
            <a:chOff x="5279706" y="1837129"/>
            <a:chExt cx="3748915" cy="3156397"/>
          </a:xfrm>
        </p:grpSpPr>
        <p:sp>
          <p:nvSpPr>
            <p:cNvPr id="170" name="Google Shape;170;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8"/>
          <p:cNvSpPr/>
          <p:nvPr/>
        </p:nvSpPr>
        <p:spPr>
          <a:xfrm rot="-5400000" flipH="1">
            <a:off x="156369"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93" name="Google Shape;193;p8"/>
          <p:cNvSpPr/>
          <p:nvPr/>
        </p:nvSpPr>
        <p:spPr>
          <a:xfrm rot="-5400000">
            <a:off x="156369"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94" name="Google Shape;194;p8"/>
          <p:cNvCxnSpPr/>
          <p:nvPr/>
        </p:nvCxnSpPr>
        <p:spPr>
          <a:xfrm rot="5400000">
            <a:off x="-2254850"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95" name="Google Shape;195;p8"/>
          <p:cNvCxnSpPr/>
          <p:nvPr/>
        </p:nvCxnSpPr>
        <p:spPr>
          <a:xfrm rot="-5400000" flipH="1">
            <a:off x="1230175"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96" name="Google Shape;196;p8"/>
          <p:cNvGrpSpPr/>
          <p:nvPr/>
        </p:nvGrpSpPr>
        <p:grpSpPr>
          <a:xfrm>
            <a:off x="5317381" y="1912429"/>
            <a:ext cx="3748915" cy="3156397"/>
            <a:chOff x="5279706" y="1837129"/>
            <a:chExt cx="3748915" cy="3156397"/>
          </a:xfrm>
        </p:grpSpPr>
        <p:sp>
          <p:nvSpPr>
            <p:cNvPr id="197" name="Google Shape;197;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720000" y="2978100"/>
            <a:ext cx="4513800" cy="1625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5000">
                <a:solidFill>
                  <a:srgbClr val="FFFFFF"/>
                </a:solidFill>
                <a:latin typeface="Squada One"/>
                <a:ea typeface="Squada One"/>
                <a:cs typeface="Squada One"/>
                <a:sym typeface="Squada 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6"/>
        <p:cNvGrpSpPr/>
        <p:nvPr/>
      </p:nvGrpSpPr>
      <p:grpSpPr>
        <a:xfrm>
          <a:off x="0" y="0"/>
          <a:ext cx="0" cy="0"/>
          <a:chOff x="0" y="0"/>
          <a:chExt cx="0" cy="0"/>
        </a:xfrm>
      </p:grpSpPr>
      <p:sp>
        <p:nvSpPr>
          <p:cNvPr id="227" name="Google Shape;227;p11"/>
          <p:cNvSpPr txBox="1">
            <a:spLocks noGrp="1"/>
          </p:cNvSpPr>
          <p:nvPr>
            <p:ph type="title" hasCustomPrompt="1"/>
          </p:nvPr>
        </p:nvSpPr>
        <p:spPr>
          <a:xfrm>
            <a:off x="720000" y="2048900"/>
            <a:ext cx="77040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 name="Google Shape;228;p11"/>
          <p:cNvSpPr/>
          <p:nvPr/>
        </p:nvSpPr>
        <p:spPr>
          <a:xfrm>
            <a:off x="-850" y="826075"/>
            <a:ext cx="4050100"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229" name="Google Shape;229;p11"/>
          <p:cNvSpPr/>
          <p:nvPr/>
        </p:nvSpPr>
        <p:spPr>
          <a:xfrm flipH="1">
            <a:off x="5093900" y="826075"/>
            <a:ext cx="4050100"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230" name="Google Shape;230;p11"/>
          <p:cNvCxnSpPr/>
          <p:nvPr/>
        </p:nvCxnSpPr>
        <p:spPr>
          <a:xfrm>
            <a:off x="6350" y="241775"/>
            <a:ext cx="91440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231" name="Google Shape;231;p11"/>
          <p:cNvCxnSpPr>
            <a:endCxn id="227" idx="0"/>
          </p:cNvCxnSpPr>
          <p:nvPr/>
        </p:nvCxnSpPr>
        <p:spPr>
          <a:xfrm>
            <a:off x="4570800" y="234200"/>
            <a:ext cx="12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32" name="Google Shape;232;p11"/>
          <p:cNvSpPr txBox="1">
            <a:spLocks noGrp="1"/>
          </p:cNvSpPr>
          <p:nvPr>
            <p:ph type="subTitle" idx="1"/>
          </p:nvPr>
        </p:nvSpPr>
        <p:spPr>
          <a:xfrm>
            <a:off x="729425" y="4090700"/>
            <a:ext cx="7704000" cy="51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grpSp>
        <p:nvGrpSpPr>
          <p:cNvPr id="233" name="Google Shape;233;p11"/>
          <p:cNvGrpSpPr/>
          <p:nvPr/>
        </p:nvGrpSpPr>
        <p:grpSpPr>
          <a:xfrm rot="10800000" flipH="1">
            <a:off x="5279706" y="97204"/>
            <a:ext cx="3748915" cy="3156397"/>
            <a:chOff x="5279706" y="1837129"/>
            <a:chExt cx="3748915" cy="3156397"/>
          </a:xfrm>
        </p:grpSpPr>
        <p:sp>
          <p:nvSpPr>
            <p:cNvPr id="234" name="Google Shape;234;p11"/>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3" r:id="rId10"/>
    <p:sldLayoutId id="2147483668"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969E4-95EB-8E42-9377-BFC23C44C42C}"/>
              </a:ext>
            </a:extLst>
          </p:cNvPr>
          <p:cNvPicPr>
            <a:picLocks noChangeAspect="1"/>
          </p:cNvPicPr>
          <p:nvPr/>
        </p:nvPicPr>
        <p:blipFill>
          <a:blip r:embed="rId2"/>
          <a:stretch>
            <a:fillRect/>
          </a:stretch>
        </p:blipFill>
        <p:spPr>
          <a:xfrm>
            <a:off x="1775013" y="353290"/>
            <a:ext cx="5572460" cy="44680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9152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38"/>
          <p:cNvSpPr txBox="1">
            <a:spLocks noGrp="1"/>
          </p:cNvSpPr>
          <p:nvPr>
            <p:ph type="title" idx="2"/>
          </p:nvPr>
        </p:nvSpPr>
        <p:spPr>
          <a:xfrm>
            <a:off x="2179450" y="1733724"/>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01</a:t>
            </a:r>
            <a:endParaRPr dirty="0">
              <a:solidFill>
                <a:srgbClr val="00B0F0"/>
              </a:solidFill>
            </a:endParaRPr>
          </a:p>
        </p:txBody>
      </p:sp>
      <p:sp>
        <p:nvSpPr>
          <p:cNvPr id="659" name="Google Shape;659;p38"/>
          <p:cNvSpPr txBox="1">
            <a:spLocks noGrp="1"/>
          </p:cNvSpPr>
          <p:nvPr>
            <p:ph type="title" idx="3"/>
          </p:nvPr>
        </p:nvSpPr>
        <p:spPr>
          <a:xfrm>
            <a:off x="4257250" y="1919980"/>
            <a:ext cx="4055477" cy="1800282"/>
          </a:xfrm>
          <a:prstGeom prst="rect">
            <a:avLst/>
          </a:prstGeom>
        </p:spPr>
        <p:txBody>
          <a:bodyPr spcFirstLastPara="1" wrap="square" lIns="91425" tIns="91425" rIns="91425" bIns="91425" anchor="ctr" anchorCtr="0">
            <a:noAutofit/>
          </a:bodyPr>
          <a:lstStyle/>
          <a:p>
            <a:pPr algn="ctr">
              <a:spcAft>
                <a:spcPts val="1600"/>
              </a:spcAft>
            </a:pPr>
            <a:r>
              <a:rPr lang="en-US" sz="3600" dirty="0" smtClean="0">
                <a:solidFill>
                  <a:srgbClr val="FFFF00"/>
                </a:solidFill>
              </a:rPr>
              <a:t>Problem Statement</a:t>
            </a:r>
            <a:r>
              <a:rPr lang="en-US" sz="4800" dirty="0"/>
              <a:t/>
            </a:r>
            <a:br>
              <a:rPr lang="en-US" sz="4800" dirty="0"/>
            </a:br>
            <a:endParaRPr lang="en-US" sz="4800" dirty="0">
              <a:solidFill>
                <a:srgbClr val="FFFF00"/>
              </a:solidFill>
            </a:endParaRPr>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pic>
        <p:nvPicPr>
          <p:cNvPr id="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243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67541" y="680740"/>
            <a:ext cx="6158125" cy="4462760"/>
          </a:xfrm>
          <a:prstGeom prst="rect">
            <a:avLst/>
          </a:prstGeom>
        </p:spPr>
        <p:txBody>
          <a:bodyPr wrap="square">
            <a:spAutoFit/>
          </a:bodyPr>
          <a:lstStyle/>
          <a:p>
            <a:r>
              <a:rPr lang="en-US" sz="1800" dirty="0" smtClean="0">
                <a:solidFill>
                  <a:schemeClr val="accent3"/>
                </a:solidFill>
              </a:rPr>
              <a:t>Bitcoin’s </a:t>
            </a:r>
            <a:r>
              <a:rPr lang="en-US" sz="1800" dirty="0">
                <a:solidFill>
                  <a:schemeClr val="accent3"/>
                </a:solidFill>
              </a:rPr>
              <a:t>last 10 years of history.</a:t>
            </a:r>
          </a:p>
          <a:p>
            <a:endParaRPr lang="en-US" sz="1800" dirty="0" smtClean="0">
              <a:solidFill>
                <a:schemeClr val="accent3"/>
              </a:solidFill>
            </a:endParaRPr>
          </a:p>
          <a:p>
            <a:r>
              <a:rPr lang="en-US" sz="1800" dirty="0" smtClean="0">
                <a:solidFill>
                  <a:schemeClr val="accent3"/>
                </a:solidFill>
              </a:rPr>
              <a:t>Condition </a:t>
            </a:r>
            <a:r>
              <a:rPr lang="en-US" sz="1800" dirty="0">
                <a:solidFill>
                  <a:schemeClr val="accent3"/>
                </a:solidFill>
              </a:rPr>
              <a:t>of bitcoin during first wave </a:t>
            </a:r>
            <a:r>
              <a:rPr lang="en-US" sz="1800" dirty="0" smtClean="0">
                <a:solidFill>
                  <a:schemeClr val="accent3"/>
                </a:solidFill>
              </a:rPr>
              <a:t>and </a:t>
            </a:r>
            <a:r>
              <a:rPr lang="en-US" sz="1800" dirty="0">
                <a:solidFill>
                  <a:schemeClr val="accent3"/>
                </a:solidFill>
              </a:rPr>
              <a:t>second wave of covid-19</a:t>
            </a:r>
            <a:r>
              <a:rPr lang="en-US" sz="1800" dirty="0" smtClean="0">
                <a:solidFill>
                  <a:schemeClr val="accent3"/>
                </a:solidFill>
              </a:rPr>
              <a:t>.</a:t>
            </a:r>
          </a:p>
          <a:p>
            <a:endParaRPr lang="en-US" sz="1800" dirty="0" smtClean="0">
              <a:solidFill>
                <a:schemeClr val="accent3"/>
              </a:solidFill>
            </a:endParaRPr>
          </a:p>
          <a:p>
            <a:r>
              <a:rPr lang="en-US" sz="1800" dirty="0" smtClean="0">
                <a:solidFill>
                  <a:schemeClr val="accent3"/>
                </a:solidFill>
              </a:rPr>
              <a:t>The </a:t>
            </a:r>
            <a:r>
              <a:rPr lang="en-US" sz="1800" dirty="0" smtClean="0">
                <a:solidFill>
                  <a:schemeClr val="accent3"/>
                </a:solidFill>
              </a:rPr>
              <a:t>proportionality</a:t>
            </a:r>
            <a:r>
              <a:rPr lang="en-US" sz="1800" dirty="0" smtClean="0">
                <a:solidFill>
                  <a:schemeClr val="accent3"/>
                </a:solidFill>
              </a:rPr>
              <a:t> </a:t>
            </a:r>
            <a:r>
              <a:rPr lang="en-US" sz="1800" dirty="0" smtClean="0">
                <a:solidFill>
                  <a:schemeClr val="accent3"/>
                </a:solidFill>
              </a:rPr>
              <a:t>of price of bitcoin on the other variables.</a:t>
            </a:r>
          </a:p>
          <a:p>
            <a:endParaRPr lang="en-US" sz="1800" dirty="0">
              <a:solidFill>
                <a:schemeClr val="accent3"/>
              </a:solidFill>
            </a:endParaRPr>
          </a:p>
          <a:p>
            <a:r>
              <a:rPr lang="en-US" sz="1800" dirty="0">
                <a:solidFill>
                  <a:schemeClr val="accent3"/>
                </a:solidFill>
              </a:rPr>
              <a:t>Maximum no. of  times the price of Bitcoin located.</a:t>
            </a:r>
          </a:p>
          <a:p>
            <a:endParaRPr lang="en-US" sz="1800" dirty="0" smtClean="0">
              <a:solidFill>
                <a:schemeClr val="accent3"/>
              </a:solidFill>
            </a:endParaRPr>
          </a:p>
          <a:p>
            <a:r>
              <a:rPr lang="en-US" sz="1800" dirty="0" smtClean="0">
                <a:solidFill>
                  <a:schemeClr val="accent3"/>
                </a:solidFill>
              </a:rPr>
              <a:t>Total </a:t>
            </a:r>
            <a:r>
              <a:rPr lang="en-US" sz="1800" dirty="0">
                <a:solidFill>
                  <a:schemeClr val="accent3"/>
                </a:solidFill>
              </a:rPr>
              <a:t>Circulating supply of bitcoin till 2022.</a:t>
            </a:r>
            <a:endParaRPr lang="en-US" sz="1800" dirty="0" smtClean="0">
              <a:solidFill>
                <a:schemeClr val="accent3"/>
              </a:solidFill>
            </a:endParaRPr>
          </a:p>
          <a:p>
            <a:endParaRPr lang="en-US" sz="1800" dirty="0" smtClean="0">
              <a:solidFill>
                <a:schemeClr val="accent3"/>
              </a:solidFill>
            </a:endParaRPr>
          </a:p>
          <a:p>
            <a:endParaRPr lang="en-US" sz="1800" dirty="0">
              <a:solidFill>
                <a:schemeClr val="accent3"/>
              </a:solidFill>
            </a:endParaRPr>
          </a:p>
          <a:p>
            <a:r>
              <a:rPr lang="en-US" sz="1800" dirty="0" smtClean="0">
                <a:solidFill>
                  <a:schemeClr val="accent3"/>
                </a:solidFill>
              </a:rPr>
              <a:t>Highest price  </a:t>
            </a:r>
            <a:r>
              <a:rPr lang="en-US" sz="1800" dirty="0">
                <a:solidFill>
                  <a:schemeClr val="accent3"/>
                </a:solidFill>
              </a:rPr>
              <a:t>of bitcoin </a:t>
            </a:r>
            <a:r>
              <a:rPr lang="en-US" sz="1800" dirty="0" smtClean="0">
                <a:solidFill>
                  <a:schemeClr val="accent3"/>
                </a:solidFill>
              </a:rPr>
              <a:t>in </a:t>
            </a:r>
            <a:r>
              <a:rPr lang="en-US" sz="1800" dirty="0">
                <a:solidFill>
                  <a:schemeClr val="accent3"/>
                </a:solidFill>
              </a:rPr>
              <a:t>the history .</a:t>
            </a:r>
            <a:endParaRPr lang="en-US" sz="1800" dirty="0" smtClean="0">
              <a:solidFill>
                <a:schemeClr val="accent3"/>
              </a:solidFill>
            </a:endParaRPr>
          </a:p>
          <a:p>
            <a:r>
              <a:rPr lang="en-US" sz="1800" dirty="0" smtClean="0">
                <a:solidFill>
                  <a:schemeClr val="accent3"/>
                </a:solidFill>
              </a:rPr>
              <a:t> </a:t>
            </a:r>
            <a:endParaRPr lang="en-US" sz="1800" dirty="0">
              <a:solidFill>
                <a:schemeClr val="accent3"/>
              </a:solidFill>
            </a:endParaRPr>
          </a:p>
          <a:p>
            <a:endParaRPr lang="en-US" dirty="0">
              <a:solidFill>
                <a:schemeClr val="accent3"/>
              </a:solidFill>
            </a:endParaRPr>
          </a:p>
        </p:txBody>
      </p:sp>
      <p:grpSp>
        <p:nvGrpSpPr>
          <p:cNvPr id="6" name="Google Shape;1799;p67"/>
          <p:cNvGrpSpPr/>
          <p:nvPr/>
        </p:nvGrpSpPr>
        <p:grpSpPr>
          <a:xfrm>
            <a:off x="2443004" y="780277"/>
            <a:ext cx="416568" cy="224286"/>
            <a:chOff x="4768325" y="2163475"/>
            <a:chExt cx="59700" cy="46725"/>
          </a:xfrm>
          <a:solidFill>
            <a:srgbClr val="00B0F0"/>
          </a:solidFill>
        </p:grpSpPr>
        <p:sp>
          <p:nvSpPr>
            <p:cNvPr id="7"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799;p67"/>
          <p:cNvGrpSpPr/>
          <p:nvPr/>
        </p:nvGrpSpPr>
        <p:grpSpPr>
          <a:xfrm>
            <a:off x="2443004" y="1329407"/>
            <a:ext cx="416568" cy="224286"/>
            <a:chOff x="4768325" y="2163475"/>
            <a:chExt cx="59700" cy="46725"/>
          </a:xfrm>
          <a:solidFill>
            <a:srgbClr val="00B0F0"/>
          </a:solidFill>
        </p:grpSpPr>
        <p:sp>
          <p:nvSpPr>
            <p:cNvPr id="10"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799;p67"/>
          <p:cNvGrpSpPr/>
          <p:nvPr/>
        </p:nvGrpSpPr>
        <p:grpSpPr>
          <a:xfrm>
            <a:off x="2439327" y="4282267"/>
            <a:ext cx="416568" cy="224286"/>
            <a:chOff x="4768325" y="2163475"/>
            <a:chExt cx="59700" cy="46725"/>
          </a:xfrm>
          <a:solidFill>
            <a:srgbClr val="00B0F0"/>
          </a:solidFill>
        </p:grpSpPr>
        <p:sp>
          <p:nvSpPr>
            <p:cNvPr id="13"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799;p67"/>
          <p:cNvGrpSpPr/>
          <p:nvPr/>
        </p:nvGrpSpPr>
        <p:grpSpPr>
          <a:xfrm>
            <a:off x="2399265" y="3478881"/>
            <a:ext cx="416568" cy="224286"/>
            <a:chOff x="4768325" y="2163475"/>
            <a:chExt cx="59700" cy="46725"/>
          </a:xfrm>
          <a:solidFill>
            <a:srgbClr val="00B0F0"/>
          </a:solidFill>
        </p:grpSpPr>
        <p:sp>
          <p:nvSpPr>
            <p:cNvPr id="16"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99;p67"/>
          <p:cNvGrpSpPr/>
          <p:nvPr/>
        </p:nvGrpSpPr>
        <p:grpSpPr>
          <a:xfrm>
            <a:off x="2362123" y="2912120"/>
            <a:ext cx="416568" cy="224286"/>
            <a:chOff x="4768325" y="2163475"/>
            <a:chExt cx="59700" cy="46725"/>
          </a:xfrm>
          <a:solidFill>
            <a:srgbClr val="00B0F0"/>
          </a:solidFill>
        </p:grpSpPr>
        <p:sp>
          <p:nvSpPr>
            <p:cNvPr id="19"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99;p67"/>
          <p:cNvGrpSpPr/>
          <p:nvPr/>
        </p:nvGrpSpPr>
        <p:grpSpPr>
          <a:xfrm>
            <a:off x="2403231" y="2108734"/>
            <a:ext cx="416568" cy="224286"/>
            <a:chOff x="4768325" y="2163475"/>
            <a:chExt cx="59700" cy="46725"/>
          </a:xfrm>
          <a:solidFill>
            <a:srgbClr val="00B0F0"/>
          </a:solidFill>
        </p:grpSpPr>
        <p:sp>
          <p:nvSpPr>
            <p:cNvPr id="22"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Picture 2" descr="Innomatics Research labs - Crunchbase Company Profile &amp; Fu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708" y="4779818"/>
            <a:ext cx="2344665" cy="36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96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38"/>
          <p:cNvSpPr txBox="1">
            <a:spLocks noGrp="1"/>
          </p:cNvSpPr>
          <p:nvPr>
            <p:ph type="title" idx="2"/>
          </p:nvPr>
        </p:nvSpPr>
        <p:spPr>
          <a:xfrm>
            <a:off x="2179450" y="1581527"/>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02</a:t>
            </a:r>
            <a:endParaRPr dirty="0">
              <a:solidFill>
                <a:srgbClr val="00B0F0"/>
              </a:solidFill>
            </a:endParaRPr>
          </a:p>
        </p:txBody>
      </p:sp>
      <p:sp>
        <p:nvSpPr>
          <p:cNvPr id="659" name="Google Shape;659;p38"/>
          <p:cNvSpPr txBox="1">
            <a:spLocks noGrp="1"/>
          </p:cNvSpPr>
          <p:nvPr>
            <p:ph type="title" idx="3"/>
          </p:nvPr>
        </p:nvSpPr>
        <p:spPr>
          <a:xfrm>
            <a:off x="4257250" y="2013182"/>
            <a:ext cx="3988200" cy="658500"/>
          </a:xfrm>
          <a:prstGeom prst="rect">
            <a:avLst/>
          </a:prstGeom>
        </p:spPr>
        <p:txBody>
          <a:bodyPr spcFirstLastPara="1" wrap="square" lIns="91425" tIns="91425" rIns="91425" bIns="91425" anchor="ctr" anchorCtr="0">
            <a:noAutofit/>
          </a:bodyPr>
          <a:lstStyle/>
          <a:p>
            <a:pPr lvl="0" algn="ctr">
              <a:spcAft>
                <a:spcPts val="1600"/>
              </a:spcAft>
            </a:pPr>
            <a:r>
              <a:rPr lang="en-US" sz="4800" dirty="0">
                <a:solidFill>
                  <a:srgbClr val="FFFF00"/>
                </a:solidFill>
              </a:rPr>
              <a:t>Data Scraping</a:t>
            </a:r>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pic>
        <p:nvPicPr>
          <p:cNvPr id="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79818"/>
            <a:ext cx="2344665" cy="36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333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380" y="0"/>
            <a:ext cx="3751119" cy="498764"/>
          </a:xfrm>
        </p:spPr>
        <p:txBody>
          <a:bodyPr/>
          <a:lstStyle/>
          <a:p>
            <a:r>
              <a:rPr lang="en-US" sz="2400" dirty="0" smtClean="0"/>
              <a:t>Website : </a:t>
            </a:r>
            <a:r>
              <a:rPr lang="en-US" sz="2400" dirty="0" smtClean="0">
                <a:solidFill>
                  <a:srgbClr val="FFFF00"/>
                </a:solidFill>
              </a:rPr>
              <a:t>CoinMarketCap.com</a:t>
            </a:r>
            <a:r>
              <a:rPr lang="en-US" sz="2400" dirty="0" smtClean="0"/>
              <a:t> </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400111"/>
            <a:ext cx="8354291" cy="4369315"/>
          </a:xfrm>
          <a:prstGeom prst="rect">
            <a:avLst/>
          </a:prstGeom>
        </p:spPr>
      </p:pic>
      <p:sp>
        <p:nvSpPr>
          <p:cNvPr id="5" name="Title 1"/>
          <p:cNvSpPr txBox="1">
            <a:spLocks/>
          </p:cNvSpPr>
          <p:nvPr/>
        </p:nvSpPr>
        <p:spPr>
          <a:xfrm>
            <a:off x="3202133" y="4644736"/>
            <a:ext cx="2770908" cy="498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Squada One"/>
              <a:buNone/>
              <a:defRPr sz="70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2pPr>
            <a:lvl3pPr marR="0" lvl="2"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3pPr>
            <a:lvl4pPr marR="0" lvl="3"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4pPr>
            <a:lvl5pPr marR="0" lvl="4"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5pPr>
            <a:lvl6pPr marR="0" lvl="5"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6pPr>
            <a:lvl7pPr marR="0" lvl="6"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7pPr>
            <a:lvl8pPr marR="0" lvl="7"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8pPr>
            <a:lvl9pPr marR="0" lvl="8" algn="l" rtl="0">
              <a:lnSpc>
                <a:spcPct val="100000"/>
              </a:lnSpc>
              <a:spcBef>
                <a:spcPts val="0"/>
              </a:spcBef>
              <a:spcAft>
                <a:spcPts val="0"/>
              </a:spcAft>
              <a:buClr>
                <a:srgbClr val="FFFFFF"/>
              </a:buClr>
              <a:buSzPts val="4800"/>
              <a:buFont typeface="Squada One"/>
              <a:buNone/>
              <a:defRPr sz="4800" b="0" i="0" u="none" strike="noStrike" cap="none">
                <a:solidFill>
                  <a:srgbClr val="FFFFFF"/>
                </a:solidFill>
                <a:latin typeface="Squada One"/>
                <a:ea typeface="Squada One"/>
                <a:cs typeface="Squada One"/>
                <a:sym typeface="Squada One"/>
              </a:defRPr>
            </a:lvl9pPr>
          </a:lstStyle>
          <a:p>
            <a:r>
              <a:rPr lang="en-US" sz="1800" dirty="0" smtClean="0"/>
              <a:t>Data Extracting by inspecting </a:t>
            </a:r>
            <a:endParaRPr lang="en-US" sz="1800" dirty="0"/>
          </a:p>
        </p:txBody>
      </p:sp>
      <p:pic>
        <p:nvPicPr>
          <p:cNvPr id="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83727"/>
            <a:ext cx="2344665" cy="25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75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4"/>
          <p:cNvSpPr txBox="1">
            <a:spLocks noGrp="1"/>
          </p:cNvSpPr>
          <p:nvPr>
            <p:ph type="title"/>
          </p:nvPr>
        </p:nvSpPr>
        <p:spPr>
          <a:xfrm>
            <a:off x="1561663" y="5399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FFFF00"/>
                </a:solidFill>
              </a:rPr>
              <a:t>Challenges During Scrapping Data</a:t>
            </a:r>
            <a:endParaRPr dirty="0">
              <a:solidFill>
                <a:srgbClr val="FFFF00"/>
              </a:solidFill>
            </a:endParaRPr>
          </a:p>
        </p:txBody>
      </p:sp>
      <p:grpSp>
        <p:nvGrpSpPr>
          <p:cNvPr id="620" name="Google Shape;620;p34"/>
          <p:cNvGrpSpPr/>
          <p:nvPr/>
        </p:nvGrpSpPr>
        <p:grpSpPr>
          <a:xfrm>
            <a:off x="771955" y="477852"/>
            <a:ext cx="735330" cy="696993"/>
            <a:chOff x="5737775" y="2025425"/>
            <a:chExt cx="1803600" cy="1803600"/>
          </a:xfrm>
        </p:grpSpPr>
        <p:sp>
          <p:nvSpPr>
            <p:cNvPr id="621" name="Google Shape;621;p34"/>
            <p:cNvSpPr/>
            <p:nvPr/>
          </p:nvSpPr>
          <p:spPr>
            <a:xfrm>
              <a:off x="6152448" y="2425929"/>
              <a:ext cx="974250" cy="1002608"/>
            </a:xfrm>
            <a:custGeom>
              <a:avLst/>
              <a:gdLst/>
              <a:ahLst/>
              <a:cxnLst/>
              <a:rect l="l" t="t" r="r" b="b"/>
              <a:pathLst>
                <a:path w="202863" h="208768" extrusionOk="0">
                  <a:moveTo>
                    <a:pt x="109179" y="12004"/>
                  </a:moveTo>
                  <a:cubicBezTo>
                    <a:pt x="107515" y="12004"/>
                    <a:pt x="106145" y="13374"/>
                    <a:pt x="106145" y="15070"/>
                  </a:cubicBezTo>
                  <a:cubicBezTo>
                    <a:pt x="106145" y="16767"/>
                    <a:pt x="107515" y="18137"/>
                    <a:pt x="109179" y="18137"/>
                  </a:cubicBezTo>
                  <a:lnTo>
                    <a:pt x="115181" y="18137"/>
                  </a:lnTo>
                  <a:cubicBezTo>
                    <a:pt x="116877" y="18137"/>
                    <a:pt x="118247" y="16767"/>
                    <a:pt x="118247" y="15070"/>
                  </a:cubicBezTo>
                  <a:cubicBezTo>
                    <a:pt x="118247" y="13374"/>
                    <a:pt x="116877" y="12004"/>
                    <a:pt x="115181" y="12004"/>
                  </a:cubicBezTo>
                  <a:close/>
                  <a:moveTo>
                    <a:pt x="127185" y="12004"/>
                  </a:moveTo>
                  <a:cubicBezTo>
                    <a:pt x="125488" y="12004"/>
                    <a:pt x="124118" y="13374"/>
                    <a:pt x="124118" y="15070"/>
                  </a:cubicBezTo>
                  <a:cubicBezTo>
                    <a:pt x="124118" y="16767"/>
                    <a:pt x="125488" y="18137"/>
                    <a:pt x="127185" y="18137"/>
                  </a:cubicBezTo>
                  <a:lnTo>
                    <a:pt x="133187" y="18137"/>
                  </a:lnTo>
                  <a:cubicBezTo>
                    <a:pt x="134850" y="18137"/>
                    <a:pt x="136253" y="16767"/>
                    <a:pt x="136253" y="15070"/>
                  </a:cubicBezTo>
                  <a:cubicBezTo>
                    <a:pt x="136253" y="13374"/>
                    <a:pt x="134850" y="12004"/>
                    <a:pt x="133187" y="12004"/>
                  </a:cubicBezTo>
                  <a:close/>
                  <a:moveTo>
                    <a:pt x="145158" y="12004"/>
                  </a:moveTo>
                  <a:cubicBezTo>
                    <a:pt x="143462" y="12004"/>
                    <a:pt x="142124" y="13374"/>
                    <a:pt x="142124" y="15070"/>
                  </a:cubicBezTo>
                  <a:cubicBezTo>
                    <a:pt x="142124" y="16767"/>
                    <a:pt x="143462" y="18137"/>
                    <a:pt x="145158" y="18137"/>
                  </a:cubicBezTo>
                  <a:lnTo>
                    <a:pt x="151160" y="18137"/>
                  </a:lnTo>
                  <a:cubicBezTo>
                    <a:pt x="152856" y="18137"/>
                    <a:pt x="154226" y="16767"/>
                    <a:pt x="154226" y="15070"/>
                  </a:cubicBezTo>
                  <a:cubicBezTo>
                    <a:pt x="154226" y="13374"/>
                    <a:pt x="152856" y="12004"/>
                    <a:pt x="151160" y="12004"/>
                  </a:cubicBezTo>
                  <a:close/>
                  <a:moveTo>
                    <a:pt x="109146" y="63609"/>
                  </a:moveTo>
                  <a:cubicBezTo>
                    <a:pt x="110875" y="63609"/>
                    <a:pt x="112441" y="64294"/>
                    <a:pt x="113550" y="65435"/>
                  </a:cubicBezTo>
                  <a:cubicBezTo>
                    <a:pt x="114691" y="66545"/>
                    <a:pt x="115376" y="68078"/>
                    <a:pt x="115376" y="69807"/>
                  </a:cubicBezTo>
                  <a:cubicBezTo>
                    <a:pt x="115376" y="71503"/>
                    <a:pt x="114691" y="73036"/>
                    <a:pt x="113550" y="74178"/>
                  </a:cubicBezTo>
                  <a:cubicBezTo>
                    <a:pt x="112441" y="75287"/>
                    <a:pt x="110875" y="75972"/>
                    <a:pt x="109146" y="75972"/>
                  </a:cubicBezTo>
                  <a:lnTo>
                    <a:pt x="93391" y="75972"/>
                  </a:lnTo>
                  <a:lnTo>
                    <a:pt x="93391" y="63609"/>
                  </a:lnTo>
                  <a:close/>
                  <a:moveTo>
                    <a:pt x="109146" y="82104"/>
                  </a:moveTo>
                  <a:cubicBezTo>
                    <a:pt x="110875" y="82104"/>
                    <a:pt x="112441" y="82789"/>
                    <a:pt x="113550" y="83931"/>
                  </a:cubicBezTo>
                  <a:cubicBezTo>
                    <a:pt x="114691" y="85040"/>
                    <a:pt x="115376" y="86606"/>
                    <a:pt x="115376" y="88302"/>
                  </a:cubicBezTo>
                  <a:cubicBezTo>
                    <a:pt x="115376" y="89998"/>
                    <a:pt x="114691" y="91564"/>
                    <a:pt x="113550" y="92673"/>
                  </a:cubicBezTo>
                  <a:cubicBezTo>
                    <a:pt x="112441" y="93782"/>
                    <a:pt x="110875" y="94500"/>
                    <a:pt x="109146" y="94500"/>
                  </a:cubicBezTo>
                  <a:lnTo>
                    <a:pt x="93391" y="94500"/>
                  </a:lnTo>
                  <a:lnTo>
                    <a:pt x="93391" y="82104"/>
                  </a:lnTo>
                  <a:close/>
                  <a:moveTo>
                    <a:pt x="97305" y="50822"/>
                  </a:moveTo>
                  <a:cubicBezTo>
                    <a:pt x="95609" y="50822"/>
                    <a:pt x="94271" y="52159"/>
                    <a:pt x="94271" y="53855"/>
                  </a:cubicBezTo>
                  <a:lnTo>
                    <a:pt x="94271" y="57476"/>
                  </a:lnTo>
                  <a:lnTo>
                    <a:pt x="84420" y="57476"/>
                  </a:lnTo>
                  <a:cubicBezTo>
                    <a:pt x="82724" y="57476"/>
                    <a:pt x="81354" y="58846"/>
                    <a:pt x="81354" y="60542"/>
                  </a:cubicBezTo>
                  <a:cubicBezTo>
                    <a:pt x="81354" y="62239"/>
                    <a:pt x="82724" y="63609"/>
                    <a:pt x="84420" y="63609"/>
                  </a:cubicBezTo>
                  <a:lnTo>
                    <a:pt x="87258" y="63609"/>
                  </a:lnTo>
                  <a:lnTo>
                    <a:pt x="87258" y="94500"/>
                  </a:lnTo>
                  <a:lnTo>
                    <a:pt x="84420" y="94500"/>
                  </a:lnTo>
                  <a:cubicBezTo>
                    <a:pt x="82724" y="94500"/>
                    <a:pt x="81354" y="95870"/>
                    <a:pt x="81354" y="97566"/>
                  </a:cubicBezTo>
                  <a:cubicBezTo>
                    <a:pt x="81354" y="99230"/>
                    <a:pt x="82724" y="100632"/>
                    <a:pt x="84420" y="100632"/>
                  </a:cubicBezTo>
                  <a:lnTo>
                    <a:pt x="94271" y="100632"/>
                  </a:lnTo>
                  <a:lnTo>
                    <a:pt x="94271" y="104220"/>
                  </a:lnTo>
                  <a:cubicBezTo>
                    <a:pt x="94271" y="105917"/>
                    <a:pt x="95609" y="107287"/>
                    <a:pt x="97305" y="107287"/>
                  </a:cubicBezTo>
                  <a:cubicBezTo>
                    <a:pt x="99001" y="107287"/>
                    <a:pt x="100371" y="105917"/>
                    <a:pt x="100371" y="104220"/>
                  </a:cubicBezTo>
                  <a:lnTo>
                    <a:pt x="100371" y="100632"/>
                  </a:lnTo>
                  <a:lnTo>
                    <a:pt x="106080" y="100632"/>
                  </a:lnTo>
                  <a:lnTo>
                    <a:pt x="106080" y="104220"/>
                  </a:lnTo>
                  <a:cubicBezTo>
                    <a:pt x="106080" y="105917"/>
                    <a:pt x="107450" y="107287"/>
                    <a:pt x="109146" y="107287"/>
                  </a:cubicBezTo>
                  <a:cubicBezTo>
                    <a:pt x="110810" y="107287"/>
                    <a:pt x="112212" y="105917"/>
                    <a:pt x="112212" y="104220"/>
                  </a:cubicBezTo>
                  <a:lnTo>
                    <a:pt x="112212" y="100208"/>
                  </a:lnTo>
                  <a:cubicBezTo>
                    <a:pt x="114365" y="99654"/>
                    <a:pt x="116322" y="98545"/>
                    <a:pt x="117855" y="97011"/>
                  </a:cubicBezTo>
                  <a:cubicBezTo>
                    <a:pt x="120106" y="94761"/>
                    <a:pt x="121509" y="91694"/>
                    <a:pt x="121509" y="88302"/>
                  </a:cubicBezTo>
                  <a:cubicBezTo>
                    <a:pt x="121509" y="84746"/>
                    <a:pt x="119943" y="81387"/>
                    <a:pt x="117268" y="79038"/>
                  </a:cubicBezTo>
                  <a:cubicBezTo>
                    <a:pt x="119943" y="76722"/>
                    <a:pt x="121509" y="73362"/>
                    <a:pt x="121509" y="69807"/>
                  </a:cubicBezTo>
                  <a:cubicBezTo>
                    <a:pt x="121509" y="66414"/>
                    <a:pt x="120106" y="63315"/>
                    <a:pt x="117855" y="61097"/>
                  </a:cubicBezTo>
                  <a:cubicBezTo>
                    <a:pt x="116322" y="59564"/>
                    <a:pt x="114365" y="58422"/>
                    <a:pt x="112212" y="57868"/>
                  </a:cubicBezTo>
                  <a:lnTo>
                    <a:pt x="112212" y="53855"/>
                  </a:lnTo>
                  <a:cubicBezTo>
                    <a:pt x="112212" y="52159"/>
                    <a:pt x="110810" y="50822"/>
                    <a:pt x="109146" y="50822"/>
                  </a:cubicBezTo>
                  <a:cubicBezTo>
                    <a:pt x="107450" y="50822"/>
                    <a:pt x="106080" y="52159"/>
                    <a:pt x="106080" y="53855"/>
                  </a:cubicBezTo>
                  <a:lnTo>
                    <a:pt x="106080" y="57476"/>
                  </a:lnTo>
                  <a:lnTo>
                    <a:pt x="100371" y="57476"/>
                  </a:lnTo>
                  <a:lnTo>
                    <a:pt x="100371" y="53855"/>
                  </a:lnTo>
                  <a:cubicBezTo>
                    <a:pt x="100371" y="52159"/>
                    <a:pt x="99001" y="50822"/>
                    <a:pt x="97305" y="50822"/>
                  </a:cubicBezTo>
                  <a:close/>
                  <a:moveTo>
                    <a:pt x="101448" y="37187"/>
                  </a:moveTo>
                  <a:cubicBezTo>
                    <a:pt x="89868" y="37187"/>
                    <a:pt x="79397" y="41851"/>
                    <a:pt x="71829" y="49452"/>
                  </a:cubicBezTo>
                  <a:cubicBezTo>
                    <a:pt x="64261" y="57020"/>
                    <a:pt x="59564" y="67491"/>
                    <a:pt x="59564" y="79038"/>
                  </a:cubicBezTo>
                  <a:cubicBezTo>
                    <a:pt x="59564" y="90618"/>
                    <a:pt x="64261" y="101089"/>
                    <a:pt x="71829" y="108657"/>
                  </a:cubicBezTo>
                  <a:cubicBezTo>
                    <a:pt x="79397" y="116225"/>
                    <a:pt x="89868" y="120922"/>
                    <a:pt x="101448" y="120922"/>
                  </a:cubicBezTo>
                  <a:cubicBezTo>
                    <a:pt x="112995" y="120922"/>
                    <a:pt x="123466" y="116225"/>
                    <a:pt x="131034" y="108657"/>
                  </a:cubicBezTo>
                  <a:cubicBezTo>
                    <a:pt x="138634" y="101089"/>
                    <a:pt x="143299" y="90618"/>
                    <a:pt x="143299" y="79038"/>
                  </a:cubicBezTo>
                  <a:cubicBezTo>
                    <a:pt x="143299" y="75809"/>
                    <a:pt x="142940" y="72612"/>
                    <a:pt x="142222" y="69546"/>
                  </a:cubicBezTo>
                  <a:cubicBezTo>
                    <a:pt x="141472" y="66381"/>
                    <a:pt x="140396" y="63380"/>
                    <a:pt x="138993" y="60542"/>
                  </a:cubicBezTo>
                  <a:cubicBezTo>
                    <a:pt x="138454" y="59465"/>
                    <a:pt x="137360" y="58842"/>
                    <a:pt x="136231" y="58842"/>
                  </a:cubicBezTo>
                  <a:cubicBezTo>
                    <a:pt x="135787" y="58842"/>
                    <a:pt x="135338" y="58938"/>
                    <a:pt x="134916" y="59140"/>
                  </a:cubicBezTo>
                  <a:cubicBezTo>
                    <a:pt x="133382" y="59923"/>
                    <a:pt x="132795" y="61749"/>
                    <a:pt x="133513" y="63250"/>
                  </a:cubicBezTo>
                  <a:cubicBezTo>
                    <a:pt x="134720" y="65664"/>
                    <a:pt x="135633" y="68241"/>
                    <a:pt x="136253" y="70916"/>
                  </a:cubicBezTo>
                  <a:cubicBezTo>
                    <a:pt x="136873" y="73525"/>
                    <a:pt x="137199" y="76233"/>
                    <a:pt x="137199" y="79038"/>
                  </a:cubicBezTo>
                  <a:cubicBezTo>
                    <a:pt x="137199" y="88922"/>
                    <a:pt x="133187" y="97860"/>
                    <a:pt x="126728" y="104318"/>
                  </a:cubicBezTo>
                  <a:cubicBezTo>
                    <a:pt x="120237" y="110810"/>
                    <a:pt x="111299" y="114789"/>
                    <a:pt x="101448" y="114789"/>
                  </a:cubicBezTo>
                  <a:cubicBezTo>
                    <a:pt x="91564" y="114789"/>
                    <a:pt x="82626" y="110810"/>
                    <a:pt x="76135" y="104318"/>
                  </a:cubicBezTo>
                  <a:cubicBezTo>
                    <a:pt x="69676" y="97860"/>
                    <a:pt x="65664" y="88922"/>
                    <a:pt x="65664" y="79038"/>
                  </a:cubicBezTo>
                  <a:cubicBezTo>
                    <a:pt x="65664" y="69187"/>
                    <a:pt x="69676" y="60216"/>
                    <a:pt x="76135" y="53758"/>
                  </a:cubicBezTo>
                  <a:cubicBezTo>
                    <a:pt x="82626" y="47299"/>
                    <a:pt x="91564" y="43287"/>
                    <a:pt x="101448" y="43287"/>
                  </a:cubicBezTo>
                  <a:cubicBezTo>
                    <a:pt x="106112" y="43287"/>
                    <a:pt x="110581" y="44167"/>
                    <a:pt x="114626" y="45798"/>
                  </a:cubicBezTo>
                  <a:cubicBezTo>
                    <a:pt x="118867" y="47462"/>
                    <a:pt x="122683" y="49941"/>
                    <a:pt x="125978" y="53007"/>
                  </a:cubicBezTo>
                  <a:cubicBezTo>
                    <a:pt x="126557" y="53571"/>
                    <a:pt x="127301" y="53849"/>
                    <a:pt x="128048" y="53849"/>
                  </a:cubicBezTo>
                  <a:cubicBezTo>
                    <a:pt x="128859" y="53849"/>
                    <a:pt x="129673" y="53522"/>
                    <a:pt x="130284" y="52877"/>
                  </a:cubicBezTo>
                  <a:cubicBezTo>
                    <a:pt x="131425" y="51670"/>
                    <a:pt x="131360" y="49745"/>
                    <a:pt x="130153" y="48571"/>
                  </a:cubicBezTo>
                  <a:cubicBezTo>
                    <a:pt x="126337" y="44983"/>
                    <a:pt x="121835" y="42112"/>
                    <a:pt x="116877" y="40122"/>
                  </a:cubicBezTo>
                  <a:cubicBezTo>
                    <a:pt x="112082" y="38230"/>
                    <a:pt x="106863" y="37187"/>
                    <a:pt x="101448" y="37187"/>
                  </a:cubicBezTo>
                  <a:close/>
                  <a:moveTo>
                    <a:pt x="159576" y="30141"/>
                  </a:moveTo>
                  <a:lnTo>
                    <a:pt x="159576" y="127935"/>
                  </a:lnTo>
                  <a:lnTo>
                    <a:pt x="43287" y="127935"/>
                  </a:lnTo>
                  <a:lnTo>
                    <a:pt x="43287" y="30141"/>
                  </a:lnTo>
                  <a:close/>
                  <a:moveTo>
                    <a:pt x="165676" y="43678"/>
                  </a:moveTo>
                  <a:cubicBezTo>
                    <a:pt x="167796" y="44233"/>
                    <a:pt x="169688" y="45342"/>
                    <a:pt x="171189" y="46842"/>
                  </a:cubicBezTo>
                  <a:cubicBezTo>
                    <a:pt x="173374" y="49060"/>
                    <a:pt x="174744" y="52094"/>
                    <a:pt x="174744" y="55421"/>
                  </a:cubicBezTo>
                  <a:lnTo>
                    <a:pt x="174744" y="143495"/>
                  </a:lnTo>
                  <a:lnTo>
                    <a:pt x="28119" y="143495"/>
                  </a:lnTo>
                  <a:lnTo>
                    <a:pt x="28119" y="55421"/>
                  </a:lnTo>
                  <a:cubicBezTo>
                    <a:pt x="28119" y="52094"/>
                    <a:pt x="29489" y="49060"/>
                    <a:pt x="31674" y="46842"/>
                  </a:cubicBezTo>
                  <a:cubicBezTo>
                    <a:pt x="33175" y="45342"/>
                    <a:pt x="35067" y="44233"/>
                    <a:pt x="37187" y="43678"/>
                  </a:cubicBezTo>
                  <a:lnTo>
                    <a:pt x="37187" y="131001"/>
                  </a:lnTo>
                  <a:cubicBezTo>
                    <a:pt x="37187" y="132698"/>
                    <a:pt x="38557" y="134068"/>
                    <a:pt x="40253" y="134068"/>
                  </a:cubicBezTo>
                  <a:lnTo>
                    <a:pt x="162642" y="134068"/>
                  </a:lnTo>
                  <a:cubicBezTo>
                    <a:pt x="164306" y="134068"/>
                    <a:pt x="165676" y="132698"/>
                    <a:pt x="165676" y="131001"/>
                  </a:cubicBezTo>
                  <a:lnTo>
                    <a:pt x="165676" y="43678"/>
                  </a:lnTo>
                  <a:close/>
                  <a:moveTo>
                    <a:pt x="36926" y="155564"/>
                  </a:moveTo>
                  <a:cubicBezTo>
                    <a:pt x="35230" y="155564"/>
                    <a:pt x="33892" y="156902"/>
                    <a:pt x="33892" y="158598"/>
                  </a:cubicBezTo>
                  <a:cubicBezTo>
                    <a:pt x="33892" y="160294"/>
                    <a:pt x="35230" y="161664"/>
                    <a:pt x="36926" y="161664"/>
                  </a:cubicBezTo>
                  <a:lnTo>
                    <a:pt x="165937" y="161664"/>
                  </a:lnTo>
                  <a:cubicBezTo>
                    <a:pt x="167633" y="161664"/>
                    <a:pt x="169003" y="160294"/>
                    <a:pt x="169003" y="158598"/>
                  </a:cubicBezTo>
                  <a:cubicBezTo>
                    <a:pt x="169003" y="156902"/>
                    <a:pt x="167633" y="155564"/>
                    <a:pt x="165937" y="155564"/>
                  </a:cubicBezTo>
                  <a:close/>
                  <a:moveTo>
                    <a:pt x="30989" y="167438"/>
                  </a:moveTo>
                  <a:cubicBezTo>
                    <a:pt x="29293" y="167438"/>
                    <a:pt x="27923" y="168775"/>
                    <a:pt x="27923" y="170471"/>
                  </a:cubicBezTo>
                  <a:cubicBezTo>
                    <a:pt x="27923" y="172168"/>
                    <a:pt x="29293" y="173538"/>
                    <a:pt x="30989" y="173538"/>
                  </a:cubicBezTo>
                  <a:lnTo>
                    <a:pt x="171874" y="173538"/>
                  </a:lnTo>
                  <a:cubicBezTo>
                    <a:pt x="173570" y="173538"/>
                    <a:pt x="174940" y="172168"/>
                    <a:pt x="174940" y="170471"/>
                  </a:cubicBezTo>
                  <a:cubicBezTo>
                    <a:pt x="174940" y="168775"/>
                    <a:pt x="173570" y="167438"/>
                    <a:pt x="171874" y="167438"/>
                  </a:cubicBezTo>
                  <a:close/>
                  <a:moveTo>
                    <a:pt x="176114" y="149627"/>
                  </a:moveTo>
                  <a:lnTo>
                    <a:pt x="194349" y="179474"/>
                  </a:lnTo>
                  <a:lnTo>
                    <a:pt x="108363" y="179474"/>
                  </a:lnTo>
                  <a:cubicBezTo>
                    <a:pt x="106667" y="179474"/>
                    <a:pt x="105297" y="180845"/>
                    <a:pt x="105297" y="182541"/>
                  </a:cubicBezTo>
                  <a:cubicBezTo>
                    <a:pt x="105297" y="184204"/>
                    <a:pt x="106667" y="185607"/>
                    <a:pt x="108363" y="185607"/>
                  </a:cubicBezTo>
                  <a:lnTo>
                    <a:pt x="196730" y="185607"/>
                  </a:lnTo>
                  <a:lnTo>
                    <a:pt x="196730" y="190533"/>
                  </a:lnTo>
                  <a:cubicBezTo>
                    <a:pt x="196730" y="193860"/>
                    <a:pt x="195360" y="196894"/>
                    <a:pt x="193174" y="199079"/>
                  </a:cubicBezTo>
                  <a:cubicBezTo>
                    <a:pt x="190989" y="201297"/>
                    <a:pt x="187923" y="202667"/>
                    <a:pt x="184595" y="202667"/>
                  </a:cubicBezTo>
                  <a:lnTo>
                    <a:pt x="18267" y="202667"/>
                  </a:lnTo>
                  <a:cubicBezTo>
                    <a:pt x="14940" y="202667"/>
                    <a:pt x="11907" y="201297"/>
                    <a:pt x="9688" y="199079"/>
                  </a:cubicBezTo>
                  <a:cubicBezTo>
                    <a:pt x="7503" y="196894"/>
                    <a:pt x="6133" y="193860"/>
                    <a:pt x="6133" y="190533"/>
                  </a:cubicBezTo>
                  <a:lnTo>
                    <a:pt x="6133" y="185607"/>
                  </a:lnTo>
                  <a:lnTo>
                    <a:pt x="94500" y="185607"/>
                  </a:lnTo>
                  <a:cubicBezTo>
                    <a:pt x="96196" y="185607"/>
                    <a:pt x="97566" y="184204"/>
                    <a:pt x="97566" y="182541"/>
                  </a:cubicBezTo>
                  <a:cubicBezTo>
                    <a:pt x="97566" y="180845"/>
                    <a:pt x="96196" y="179474"/>
                    <a:pt x="94500" y="179474"/>
                  </a:cubicBezTo>
                  <a:lnTo>
                    <a:pt x="8514" y="179474"/>
                  </a:lnTo>
                  <a:lnTo>
                    <a:pt x="26749" y="149627"/>
                  </a:lnTo>
                  <a:close/>
                  <a:moveTo>
                    <a:pt x="48245" y="0"/>
                  </a:moveTo>
                  <a:cubicBezTo>
                    <a:pt x="45211" y="0"/>
                    <a:pt x="42439" y="1240"/>
                    <a:pt x="40416" y="3262"/>
                  </a:cubicBezTo>
                  <a:cubicBezTo>
                    <a:pt x="38426" y="5252"/>
                    <a:pt x="37187" y="8024"/>
                    <a:pt x="37187" y="11058"/>
                  </a:cubicBezTo>
                  <a:lnTo>
                    <a:pt x="37187" y="37448"/>
                  </a:lnTo>
                  <a:cubicBezTo>
                    <a:pt x="33370" y="38100"/>
                    <a:pt x="29978" y="39927"/>
                    <a:pt x="27368" y="42536"/>
                  </a:cubicBezTo>
                  <a:cubicBezTo>
                    <a:pt x="24041" y="45831"/>
                    <a:pt x="21986" y="50398"/>
                    <a:pt x="21986" y="55421"/>
                  </a:cubicBezTo>
                  <a:lnTo>
                    <a:pt x="21986" y="145713"/>
                  </a:lnTo>
                  <a:lnTo>
                    <a:pt x="751" y="180486"/>
                  </a:lnTo>
                  <a:cubicBezTo>
                    <a:pt x="327" y="181203"/>
                    <a:pt x="0" y="181627"/>
                    <a:pt x="0" y="182541"/>
                  </a:cubicBezTo>
                  <a:lnTo>
                    <a:pt x="0" y="190533"/>
                  </a:lnTo>
                  <a:cubicBezTo>
                    <a:pt x="0" y="195556"/>
                    <a:pt x="2088" y="200123"/>
                    <a:pt x="5383" y="203417"/>
                  </a:cubicBezTo>
                  <a:cubicBezTo>
                    <a:pt x="8677" y="206712"/>
                    <a:pt x="13244" y="208767"/>
                    <a:pt x="18267" y="208767"/>
                  </a:cubicBezTo>
                  <a:lnTo>
                    <a:pt x="184595" y="208767"/>
                  </a:lnTo>
                  <a:cubicBezTo>
                    <a:pt x="189619" y="208767"/>
                    <a:pt x="194186" y="206712"/>
                    <a:pt x="197513" y="203417"/>
                  </a:cubicBezTo>
                  <a:cubicBezTo>
                    <a:pt x="200807" y="200123"/>
                    <a:pt x="202862" y="195556"/>
                    <a:pt x="202862" y="190533"/>
                  </a:cubicBezTo>
                  <a:lnTo>
                    <a:pt x="202862" y="182541"/>
                  </a:lnTo>
                  <a:cubicBezTo>
                    <a:pt x="202862" y="181595"/>
                    <a:pt x="202471" y="181040"/>
                    <a:pt x="202014" y="180323"/>
                  </a:cubicBezTo>
                  <a:lnTo>
                    <a:pt x="180877" y="145713"/>
                  </a:lnTo>
                  <a:lnTo>
                    <a:pt x="180877" y="55421"/>
                  </a:lnTo>
                  <a:cubicBezTo>
                    <a:pt x="180877" y="50398"/>
                    <a:pt x="178822" y="45831"/>
                    <a:pt x="175527" y="42536"/>
                  </a:cubicBezTo>
                  <a:cubicBezTo>
                    <a:pt x="172885" y="39927"/>
                    <a:pt x="169492" y="38100"/>
                    <a:pt x="165676" y="37448"/>
                  </a:cubicBezTo>
                  <a:lnTo>
                    <a:pt x="165676" y="11058"/>
                  </a:lnTo>
                  <a:cubicBezTo>
                    <a:pt x="165676" y="8024"/>
                    <a:pt x="164436" y="5252"/>
                    <a:pt x="162447" y="3262"/>
                  </a:cubicBezTo>
                  <a:cubicBezTo>
                    <a:pt x="160457" y="1240"/>
                    <a:pt x="157651" y="0"/>
                    <a:pt x="154618" y="0"/>
                  </a:cubicBezTo>
                  <a:lnTo>
                    <a:pt x="108363" y="0"/>
                  </a:lnTo>
                  <a:cubicBezTo>
                    <a:pt x="106667" y="0"/>
                    <a:pt x="105297" y="1370"/>
                    <a:pt x="105297" y="3066"/>
                  </a:cubicBezTo>
                  <a:cubicBezTo>
                    <a:pt x="105297" y="4763"/>
                    <a:pt x="106667" y="6100"/>
                    <a:pt x="108363" y="6100"/>
                  </a:cubicBezTo>
                  <a:lnTo>
                    <a:pt x="154618" y="6100"/>
                  </a:lnTo>
                  <a:cubicBezTo>
                    <a:pt x="155988" y="6100"/>
                    <a:pt x="157227" y="6687"/>
                    <a:pt x="158108" y="7568"/>
                  </a:cubicBezTo>
                  <a:cubicBezTo>
                    <a:pt x="159022" y="8449"/>
                    <a:pt x="159576" y="9688"/>
                    <a:pt x="159576" y="11058"/>
                  </a:cubicBezTo>
                  <a:lnTo>
                    <a:pt x="159576" y="24041"/>
                  </a:lnTo>
                  <a:lnTo>
                    <a:pt x="43287" y="24041"/>
                  </a:lnTo>
                  <a:lnTo>
                    <a:pt x="43287" y="11058"/>
                  </a:lnTo>
                  <a:cubicBezTo>
                    <a:pt x="43287" y="9688"/>
                    <a:pt x="43874" y="8449"/>
                    <a:pt x="44755" y="7568"/>
                  </a:cubicBezTo>
                  <a:cubicBezTo>
                    <a:pt x="45668" y="6654"/>
                    <a:pt x="46875" y="6100"/>
                    <a:pt x="48245" y="6100"/>
                  </a:cubicBezTo>
                  <a:lnTo>
                    <a:pt x="94500" y="6100"/>
                  </a:lnTo>
                  <a:cubicBezTo>
                    <a:pt x="96196" y="6100"/>
                    <a:pt x="97566" y="4763"/>
                    <a:pt x="97566" y="3066"/>
                  </a:cubicBezTo>
                  <a:cubicBezTo>
                    <a:pt x="97566" y="1370"/>
                    <a:pt x="96196" y="0"/>
                    <a:pt x="94500" y="0"/>
                  </a:cubicBezTo>
                  <a:close/>
                </a:path>
              </a:pathLst>
            </a:custGeom>
            <a:solidFill>
              <a:srgbClr val="775EF5"/>
            </a:solidFill>
            <a:ln>
              <a:solidFill>
                <a:srgbClr val="00B050"/>
              </a:solid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5737775" y="2025425"/>
              <a:ext cx="1803600" cy="1803600"/>
            </a:xfrm>
            <a:prstGeom prst="rect">
              <a:avLst/>
            </a:prstGeom>
            <a:noFill/>
            <a:ln w="19050" cap="flat" cmpd="sng">
              <a:solidFill>
                <a:srgbClr val="00B050"/>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p:cNvSpPr>
            <a:spLocks noGrp="1"/>
          </p:cNvSpPr>
          <p:nvPr>
            <p:ph type="body" idx="1"/>
          </p:nvPr>
        </p:nvSpPr>
        <p:spPr>
          <a:xfrm>
            <a:off x="-93518" y="1621910"/>
            <a:ext cx="5288973" cy="3012436"/>
          </a:xfrm>
        </p:spPr>
        <p:txBody>
          <a:bodyPr/>
          <a:lstStyle/>
          <a:p>
            <a:r>
              <a:rPr lang="en-US" sz="1400" dirty="0" smtClean="0">
                <a:solidFill>
                  <a:schemeClr val="accent3"/>
                </a:solidFill>
              </a:rPr>
              <a:t>Created a</a:t>
            </a:r>
            <a:r>
              <a:rPr lang="en-US" sz="1400" dirty="0" smtClean="0">
                <a:solidFill>
                  <a:srgbClr val="FFC000"/>
                </a:solidFill>
              </a:rPr>
              <a:t> </a:t>
            </a:r>
            <a:r>
              <a:rPr lang="en-US" sz="1400" u="sng" dirty="0" smtClean="0">
                <a:solidFill>
                  <a:srgbClr val="FFC000"/>
                </a:solidFill>
              </a:rPr>
              <a:t>Date list</a:t>
            </a:r>
            <a:r>
              <a:rPr lang="en-US" sz="1400" u="sng" dirty="0" smtClean="0">
                <a:solidFill>
                  <a:schemeClr val="accent3"/>
                </a:solidFill>
              </a:rPr>
              <a:t> </a:t>
            </a:r>
            <a:r>
              <a:rPr lang="en-US" sz="1400" dirty="0" smtClean="0">
                <a:solidFill>
                  <a:schemeClr val="accent3"/>
                </a:solidFill>
              </a:rPr>
              <a:t>with the frequency of 7 days(2013-2022).</a:t>
            </a:r>
          </a:p>
          <a:p>
            <a:endParaRPr lang="en-US" sz="1400" dirty="0" smtClean="0">
              <a:solidFill>
                <a:schemeClr val="accent3"/>
              </a:solidFill>
            </a:endParaRPr>
          </a:p>
          <a:p>
            <a:r>
              <a:rPr lang="en-US" sz="1400" dirty="0" smtClean="0">
                <a:solidFill>
                  <a:schemeClr val="accent3"/>
                </a:solidFill>
              </a:rPr>
              <a:t>Then formatted Date list in the form of </a:t>
            </a:r>
            <a:r>
              <a:rPr lang="en-US" sz="1400" u="sng" dirty="0" smtClean="0">
                <a:solidFill>
                  <a:srgbClr val="FFC000"/>
                </a:solidFill>
              </a:rPr>
              <a:t>website date format </a:t>
            </a:r>
            <a:r>
              <a:rPr lang="en-US" sz="1400" dirty="0" smtClean="0">
                <a:solidFill>
                  <a:schemeClr val="accent3"/>
                </a:solidFill>
              </a:rPr>
              <a:t>.</a:t>
            </a:r>
          </a:p>
          <a:p>
            <a:endParaRPr lang="en-US" sz="1400" dirty="0">
              <a:solidFill>
                <a:schemeClr val="accent3"/>
              </a:solidFill>
            </a:endParaRPr>
          </a:p>
          <a:p>
            <a:r>
              <a:rPr lang="en-US" sz="1400" dirty="0" smtClean="0">
                <a:solidFill>
                  <a:schemeClr val="accent3"/>
                </a:solidFill>
              </a:rPr>
              <a:t>URL </a:t>
            </a:r>
            <a:r>
              <a:rPr lang="en-US" sz="1400" dirty="0">
                <a:solidFill>
                  <a:srgbClr val="FFFF00"/>
                </a:solidFill>
              </a:rPr>
              <a:t>= </a:t>
            </a:r>
            <a:r>
              <a:rPr lang="en-US" sz="1400" dirty="0">
                <a:solidFill>
                  <a:srgbClr val="00B0F0"/>
                </a:solidFill>
              </a:rPr>
              <a:t>'https://coinmarketcap.com/historical/{}/'.format(</a:t>
            </a:r>
            <a:r>
              <a:rPr lang="en-US" sz="1400" dirty="0" err="1">
                <a:solidFill>
                  <a:srgbClr val="00B0F0"/>
                </a:solidFill>
              </a:rPr>
              <a:t>str</a:t>
            </a:r>
            <a:r>
              <a:rPr lang="en-US" sz="1400" dirty="0">
                <a:solidFill>
                  <a:srgbClr val="00B0F0"/>
                </a:solidFill>
              </a:rPr>
              <a:t>(</a:t>
            </a:r>
            <a:r>
              <a:rPr lang="en-US" sz="1400" dirty="0" err="1">
                <a:solidFill>
                  <a:srgbClr val="00B0F0"/>
                </a:solidFill>
              </a:rPr>
              <a:t>i</a:t>
            </a:r>
            <a:r>
              <a:rPr lang="en-US" sz="1400" dirty="0">
                <a:solidFill>
                  <a:srgbClr val="00B0F0"/>
                </a:solidFill>
              </a:rPr>
              <a:t>))</a:t>
            </a:r>
          </a:p>
          <a:p>
            <a:endParaRPr lang="en-US" sz="1400" dirty="0">
              <a:solidFill>
                <a:schemeClr val="accent3"/>
              </a:solidFill>
            </a:endParaRPr>
          </a:p>
          <a:p>
            <a:r>
              <a:rPr lang="en-US" sz="1400" dirty="0" smtClean="0">
                <a:solidFill>
                  <a:schemeClr val="accent3"/>
                </a:solidFill>
              </a:rPr>
              <a:t>Finding </a:t>
            </a:r>
            <a:r>
              <a:rPr lang="en-US" sz="1400" u="sng" dirty="0" smtClean="0">
                <a:solidFill>
                  <a:srgbClr val="FFC000"/>
                </a:solidFill>
              </a:rPr>
              <a:t>classes</a:t>
            </a:r>
            <a:r>
              <a:rPr lang="en-US" sz="1400" dirty="0" smtClean="0">
                <a:solidFill>
                  <a:schemeClr val="accent3"/>
                </a:solidFill>
              </a:rPr>
              <a:t> of title when inspecting.</a:t>
            </a:r>
            <a:endParaRPr lang="en-US" sz="14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937" y="1506682"/>
            <a:ext cx="3925064" cy="3127664"/>
          </a:xfrm>
          <a:prstGeom prst="rect">
            <a:avLst/>
          </a:prstGeom>
        </p:spPr>
      </p:pic>
      <p:pic>
        <p:nvPicPr>
          <p:cNvPr id="8"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904509"/>
            <a:ext cx="2344665" cy="238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06;p59"/>
          <p:cNvSpPr txBox="1">
            <a:spLocks/>
          </p:cNvSpPr>
          <p:nvPr/>
        </p:nvSpPr>
        <p:spPr>
          <a:xfrm>
            <a:off x="467592" y="0"/>
            <a:ext cx="4509653" cy="76892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rgbClr val="FFFF00"/>
                </a:solidFill>
              </a:rPr>
              <a:t>Scrapped Data (Raw Data)</a:t>
            </a:r>
            <a:endParaRPr lang="en-US" sz="28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8" y="685801"/>
            <a:ext cx="8671214" cy="4094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62945"/>
            <a:ext cx="2344665" cy="28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660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C</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03</a:t>
            </a:r>
            <a:endParaRPr dirty="0">
              <a:solidFill>
                <a:srgbClr val="00B0F0"/>
              </a:solidFill>
            </a:endParaRPr>
          </a:p>
        </p:txBody>
      </p:sp>
      <p:sp>
        <p:nvSpPr>
          <p:cNvPr id="659" name="Google Shape;659;p38"/>
          <p:cNvSpPr txBox="1">
            <a:spLocks noGrp="1"/>
          </p:cNvSpPr>
          <p:nvPr>
            <p:ph type="title" idx="3"/>
          </p:nvPr>
        </p:nvSpPr>
        <p:spPr>
          <a:xfrm>
            <a:off x="4257250" y="2719763"/>
            <a:ext cx="3988200" cy="658500"/>
          </a:xfrm>
          <a:prstGeom prst="rect">
            <a:avLst/>
          </a:prstGeom>
        </p:spPr>
        <p:txBody>
          <a:bodyPr spcFirstLastPara="1" wrap="square" lIns="91425" tIns="91425" rIns="91425" bIns="91425" anchor="ctr" anchorCtr="0">
            <a:noAutofit/>
          </a:bodyPr>
          <a:lstStyle/>
          <a:p>
            <a:pPr lvl="0" algn="ctr">
              <a:spcAft>
                <a:spcPts val="1600"/>
              </a:spcAft>
            </a:pPr>
            <a:r>
              <a:rPr lang="en-US" sz="4800" dirty="0" smtClean="0">
                <a:solidFill>
                  <a:srgbClr val="FFFF00"/>
                </a:solidFill>
              </a:rPr>
              <a:t>Data Cleaning</a:t>
            </a:r>
            <a:endParaRPr lang="en-US" sz="4800" dirty="0">
              <a:solidFill>
                <a:srgbClr val="FFFF00"/>
              </a:solidFill>
            </a:endParaRPr>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pic>
        <p:nvPicPr>
          <p:cNvPr id="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131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06;p59"/>
          <p:cNvSpPr txBox="1">
            <a:spLocks/>
          </p:cNvSpPr>
          <p:nvPr/>
        </p:nvSpPr>
        <p:spPr>
          <a:xfrm>
            <a:off x="457202" y="0"/>
            <a:ext cx="2660071" cy="65462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rgbClr val="FFFF00"/>
                </a:solidFill>
              </a:rPr>
              <a:t>Cleaned Data</a:t>
            </a:r>
            <a:endParaRPr lang="en-US" sz="28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04" y="550719"/>
            <a:ext cx="8897592" cy="4249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00600"/>
            <a:ext cx="2344665" cy="34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64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605" y="543492"/>
            <a:ext cx="7658100" cy="1581500"/>
          </a:xfrm>
          <a:prstGeom prst="rect">
            <a:avLst/>
          </a:prstGeom>
        </p:spPr>
      </p:pic>
      <p:sp>
        <p:nvSpPr>
          <p:cNvPr id="6" name="Google Shape;618;p34"/>
          <p:cNvSpPr txBox="1">
            <a:spLocks noGrp="1"/>
          </p:cNvSpPr>
          <p:nvPr>
            <p:ph type="title"/>
          </p:nvPr>
        </p:nvSpPr>
        <p:spPr>
          <a:xfrm>
            <a:off x="3241965" y="2232077"/>
            <a:ext cx="5611091" cy="6237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smtClean="0">
                <a:solidFill>
                  <a:srgbClr val="FFFF00"/>
                </a:solidFill>
              </a:rPr>
              <a:t>Challenges During Cleaning Data</a:t>
            </a:r>
            <a:endParaRPr sz="2400" b="1" u="sng" dirty="0">
              <a:solidFill>
                <a:srgbClr val="FFFF00"/>
              </a:solidFill>
            </a:endParaRPr>
          </a:p>
        </p:txBody>
      </p:sp>
      <p:sp>
        <p:nvSpPr>
          <p:cNvPr id="7" name="Text Placeholder 1"/>
          <p:cNvSpPr txBox="1">
            <a:spLocks/>
          </p:cNvSpPr>
          <p:nvPr/>
        </p:nvSpPr>
        <p:spPr>
          <a:xfrm>
            <a:off x="1252994" y="2975625"/>
            <a:ext cx="8067652" cy="20431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accent3"/>
                </a:solidFill>
              </a:rPr>
              <a:t>Removed symbols like </a:t>
            </a:r>
            <a:r>
              <a:rPr lang="en-US" b="1" dirty="0" smtClean="0">
                <a:solidFill>
                  <a:srgbClr val="FFC000"/>
                </a:solidFill>
              </a:rPr>
              <a:t>'$' </a:t>
            </a:r>
            <a:r>
              <a:rPr lang="en-US" b="1" dirty="0">
                <a:solidFill>
                  <a:srgbClr val="FFC000"/>
                </a:solidFill>
              </a:rPr>
              <a:t>,</a:t>
            </a:r>
            <a:r>
              <a:rPr lang="en-US" b="1" dirty="0" smtClean="0">
                <a:solidFill>
                  <a:srgbClr val="FFC000"/>
                </a:solidFill>
              </a:rPr>
              <a:t> '%’, ‘</a:t>
            </a:r>
            <a:r>
              <a:rPr lang="en-US" dirty="0">
                <a:solidFill>
                  <a:srgbClr val="FFC000"/>
                </a:solidFill>
              </a:rPr>
              <a:t>commas</a:t>
            </a:r>
            <a:r>
              <a:rPr lang="en-US" b="1" dirty="0" smtClean="0">
                <a:solidFill>
                  <a:srgbClr val="FFC000"/>
                </a:solidFill>
              </a:rPr>
              <a:t>’ </a:t>
            </a:r>
            <a:r>
              <a:rPr lang="en-US" dirty="0" smtClean="0">
                <a:solidFill>
                  <a:srgbClr val="FFC000"/>
                </a:solidFill>
              </a:rPr>
              <a:t>and</a:t>
            </a:r>
            <a:r>
              <a:rPr lang="en-US" b="1" dirty="0" smtClean="0">
                <a:solidFill>
                  <a:srgbClr val="FFC000"/>
                </a:solidFill>
              </a:rPr>
              <a:t> </a:t>
            </a:r>
            <a:r>
              <a:rPr lang="en-US" dirty="0" smtClean="0">
                <a:solidFill>
                  <a:srgbClr val="FFC000"/>
                </a:solidFill>
              </a:rPr>
              <a:t>‘BTC’.</a:t>
            </a:r>
          </a:p>
          <a:p>
            <a:endParaRPr lang="en-US" b="1" dirty="0">
              <a:solidFill>
                <a:srgbClr val="FFC000"/>
              </a:solidFill>
            </a:endParaRPr>
          </a:p>
          <a:p>
            <a:r>
              <a:rPr lang="en-US" dirty="0" smtClean="0">
                <a:solidFill>
                  <a:schemeClr val="accent3"/>
                </a:solidFill>
              </a:rPr>
              <a:t>Changed </a:t>
            </a:r>
            <a:r>
              <a:rPr lang="en-US" u="sng" dirty="0" smtClean="0">
                <a:solidFill>
                  <a:srgbClr val="FFC000"/>
                </a:solidFill>
              </a:rPr>
              <a:t>Data type </a:t>
            </a:r>
            <a:r>
              <a:rPr lang="en-US" dirty="0">
                <a:solidFill>
                  <a:schemeClr val="accent3"/>
                </a:solidFill>
              </a:rPr>
              <a:t>into </a:t>
            </a:r>
            <a:r>
              <a:rPr lang="en-US" dirty="0">
                <a:solidFill>
                  <a:srgbClr val="FFC000"/>
                </a:solidFill>
              </a:rPr>
              <a:t>float</a:t>
            </a:r>
            <a:r>
              <a:rPr lang="en-US" dirty="0">
                <a:solidFill>
                  <a:schemeClr val="accent3"/>
                </a:solidFill>
              </a:rPr>
              <a:t> </a:t>
            </a:r>
            <a:r>
              <a:rPr lang="en-US" dirty="0" smtClean="0">
                <a:solidFill>
                  <a:schemeClr val="accent3"/>
                </a:solidFill>
              </a:rPr>
              <a:t>and </a:t>
            </a:r>
            <a:r>
              <a:rPr lang="en-US" dirty="0" smtClean="0">
                <a:solidFill>
                  <a:srgbClr val="FFC000"/>
                </a:solidFill>
              </a:rPr>
              <a:t>integer </a:t>
            </a:r>
            <a:r>
              <a:rPr lang="en-US" dirty="0" smtClean="0">
                <a:solidFill>
                  <a:schemeClr val="accent3"/>
                </a:solidFill>
              </a:rPr>
              <a:t>respectively.</a:t>
            </a:r>
            <a:endParaRPr lang="en-US" dirty="0">
              <a:solidFill>
                <a:schemeClr val="accent3"/>
              </a:solidFill>
            </a:endParaRPr>
          </a:p>
          <a:p>
            <a:endParaRPr lang="en-US" dirty="0">
              <a:solidFill>
                <a:schemeClr val="accent3"/>
              </a:solidFill>
            </a:endParaRPr>
          </a:p>
          <a:p>
            <a:r>
              <a:rPr lang="en-US" dirty="0" smtClean="0">
                <a:solidFill>
                  <a:schemeClr val="accent3"/>
                </a:solidFill>
              </a:rPr>
              <a:t>Data manipulation.</a:t>
            </a:r>
          </a:p>
          <a:p>
            <a:endParaRPr lang="en-US" dirty="0">
              <a:solidFill>
                <a:schemeClr val="accent3"/>
              </a:solidFill>
            </a:endParaRPr>
          </a:p>
          <a:p>
            <a:r>
              <a:rPr lang="en-US" dirty="0" smtClean="0">
                <a:solidFill>
                  <a:schemeClr val="accent3"/>
                </a:solidFill>
              </a:rPr>
              <a:t>We have </a:t>
            </a:r>
            <a:r>
              <a:rPr lang="en-US" dirty="0">
                <a:solidFill>
                  <a:schemeClr val="accent3"/>
                </a:solidFill>
              </a:rPr>
              <a:t>changed the </a:t>
            </a:r>
            <a:r>
              <a:rPr lang="en-US" dirty="0">
                <a:solidFill>
                  <a:srgbClr val="FFC000"/>
                </a:solidFill>
              </a:rPr>
              <a:t>column name </a:t>
            </a:r>
            <a:r>
              <a:rPr lang="en-US" dirty="0">
                <a:solidFill>
                  <a:schemeClr val="accent3"/>
                </a:solidFill>
              </a:rPr>
              <a:t>by mentioning there unit like </a:t>
            </a:r>
            <a:r>
              <a:rPr lang="en-US" dirty="0">
                <a:solidFill>
                  <a:srgbClr val="FFC000"/>
                </a:solidFill>
              </a:rPr>
              <a:t>percent</a:t>
            </a:r>
            <a:r>
              <a:rPr lang="en-US" dirty="0">
                <a:solidFill>
                  <a:schemeClr val="accent3"/>
                </a:solidFill>
              </a:rPr>
              <a:t>, </a:t>
            </a:r>
            <a:r>
              <a:rPr lang="en-US" dirty="0">
                <a:solidFill>
                  <a:srgbClr val="FFC000"/>
                </a:solidFill>
              </a:rPr>
              <a:t>dollar</a:t>
            </a:r>
            <a:r>
              <a:rPr lang="en-US" dirty="0">
                <a:solidFill>
                  <a:schemeClr val="accent3"/>
                </a:solidFill>
              </a:rPr>
              <a:t> and </a:t>
            </a:r>
            <a:r>
              <a:rPr lang="en-US" dirty="0">
                <a:solidFill>
                  <a:srgbClr val="FFC000"/>
                </a:solidFill>
              </a:rPr>
              <a:t>BTC</a:t>
            </a:r>
            <a:r>
              <a:rPr lang="en-US" dirty="0">
                <a:solidFill>
                  <a:schemeClr val="accent3"/>
                </a:solidFill>
              </a:rPr>
              <a:t> </a:t>
            </a:r>
            <a:r>
              <a:rPr lang="en-US" dirty="0" smtClean="0">
                <a:solidFill>
                  <a:schemeClr val="accent3"/>
                </a:solidFill>
              </a:rPr>
              <a:t>respectively.</a:t>
            </a:r>
          </a:p>
          <a:p>
            <a:endParaRPr lang="en-US" dirty="0" smtClean="0">
              <a:solidFill>
                <a:schemeClr val="accent3"/>
              </a:solidFill>
            </a:endParaRPr>
          </a:p>
          <a:p>
            <a:endParaRPr lang="en-US" dirty="0" smtClean="0">
              <a:solidFill>
                <a:schemeClr val="accent3"/>
              </a:solidFill>
            </a:endParaRPr>
          </a:p>
          <a:p>
            <a:r>
              <a:rPr lang="en-US" dirty="0" smtClean="0">
                <a:solidFill>
                  <a:schemeClr val="accent3"/>
                </a:solidFill>
              </a:rPr>
              <a:t>.</a:t>
            </a:r>
            <a:endParaRPr lang="en-US" dirty="0">
              <a:solidFill>
                <a:schemeClr val="accent3"/>
              </a:solidFill>
            </a:endParaRPr>
          </a:p>
        </p:txBody>
      </p:sp>
      <p:grpSp>
        <p:nvGrpSpPr>
          <p:cNvPr id="8" name="Google Shape;1799;p67"/>
          <p:cNvGrpSpPr/>
          <p:nvPr/>
        </p:nvGrpSpPr>
        <p:grpSpPr>
          <a:xfrm>
            <a:off x="1112657" y="3091272"/>
            <a:ext cx="145405" cy="113794"/>
            <a:chOff x="4768325" y="2163475"/>
            <a:chExt cx="59700" cy="46725"/>
          </a:xfrm>
          <a:solidFill>
            <a:schemeClr val="accent3"/>
          </a:solidFill>
        </p:grpSpPr>
        <p:sp>
          <p:nvSpPr>
            <p:cNvPr id="9"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99;p67"/>
          <p:cNvGrpSpPr/>
          <p:nvPr/>
        </p:nvGrpSpPr>
        <p:grpSpPr>
          <a:xfrm>
            <a:off x="1112657" y="3525662"/>
            <a:ext cx="145405" cy="113794"/>
            <a:chOff x="4768325" y="2163475"/>
            <a:chExt cx="59700" cy="46725"/>
          </a:xfrm>
          <a:solidFill>
            <a:schemeClr val="accent3"/>
          </a:solidFill>
        </p:grpSpPr>
        <p:sp>
          <p:nvSpPr>
            <p:cNvPr id="12"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99;p67"/>
          <p:cNvGrpSpPr/>
          <p:nvPr/>
        </p:nvGrpSpPr>
        <p:grpSpPr>
          <a:xfrm>
            <a:off x="1078605" y="3960052"/>
            <a:ext cx="145405" cy="113794"/>
            <a:chOff x="4768325" y="2163475"/>
            <a:chExt cx="59700" cy="46725"/>
          </a:xfrm>
          <a:solidFill>
            <a:schemeClr val="accent3"/>
          </a:solidFill>
        </p:grpSpPr>
        <p:sp>
          <p:nvSpPr>
            <p:cNvPr id="15"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99;p67"/>
          <p:cNvGrpSpPr/>
          <p:nvPr/>
        </p:nvGrpSpPr>
        <p:grpSpPr>
          <a:xfrm>
            <a:off x="1108014" y="4394442"/>
            <a:ext cx="145405" cy="113794"/>
            <a:chOff x="4768325" y="2163475"/>
            <a:chExt cx="59700" cy="46725"/>
          </a:xfrm>
          <a:solidFill>
            <a:schemeClr val="accent3"/>
          </a:solidFill>
        </p:grpSpPr>
        <p:sp>
          <p:nvSpPr>
            <p:cNvPr id="18"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935;p67"/>
          <p:cNvSpPr/>
          <p:nvPr/>
        </p:nvSpPr>
        <p:spPr>
          <a:xfrm>
            <a:off x="2452255" y="2376281"/>
            <a:ext cx="371791" cy="335373"/>
          </a:xfrm>
          <a:prstGeom prst="curvedRightArrow">
            <a:avLst>
              <a:gd name="adj1" fmla="val 25000"/>
              <a:gd name="adj2" fmla="val 50000"/>
              <a:gd name="adj3" fmla="val 25000"/>
            </a:avLst>
          </a:prstGeom>
          <a:solidFill>
            <a:srgbClr val="00B0F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36;p67"/>
          <p:cNvSpPr/>
          <p:nvPr/>
        </p:nvSpPr>
        <p:spPr>
          <a:xfrm flipH="1">
            <a:off x="7483738" y="2376280"/>
            <a:ext cx="392572" cy="335373"/>
          </a:xfrm>
          <a:prstGeom prst="curvedRightArrow">
            <a:avLst>
              <a:gd name="adj1" fmla="val 25000"/>
              <a:gd name="adj2" fmla="val 50000"/>
              <a:gd name="adj3" fmla="val 25000"/>
            </a:avLst>
          </a:prstGeom>
          <a:solidFill>
            <a:srgbClr val="00B0F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050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6" y="2878281"/>
            <a:ext cx="8811490" cy="2234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1506;p59"/>
          <p:cNvSpPr txBox="1">
            <a:spLocks/>
          </p:cNvSpPr>
          <p:nvPr/>
        </p:nvSpPr>
        <p:spPr>
          <a:xfrm>
            <a:off x="1298864" y="2327563"/>
            <a:ext cx="6192982" cy="5507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rgbClr val="FFFF00"/>
                </a:solidFill>
              </a:rPr>
              <a:t>          Raw Data v/s Clean Data</a:t>
            </a:r>
            <a:endParaRPr lang="en-US" sz="2800" dirty="0">
              <a:solidFill>
                <a:srgbClr val="FFFF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94" y="93519"/>
            <a:ext cx="8671214" cy="2161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Bent-Up Arrow 3"/>
          <p:cNvSpPr/>
          <p:nvPr/>
        </p:nvSpPr>
        <p:spPr>
          <a:xfrm flipH="1">
            <a:off x="1974273" y="2327563"/>
            <a:ext cx="353289" cy="342901"/>
          </a:xfrm>
          <a:prstGeom prst="ben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Up Arrow 9"/>
          <p:cNvSpPr/>
          <p:nvPr/>
        </p:nvSpPr>
        <p:spPr>
          <a:xfrm rot="10800000" flipH="1">
            <a:off x="6463145" y="2535379"/>
            <a:ext cx="426028" cy="306531"/>
          </a:xfrm>
          <a:prstGeom prst="ben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977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5"/>
          <p:cNvSpPr txBox="1">
            <a:spLocks noGrp="1"/>
          </p:cNvSpPr>
          <p:nvPr>
            <p:ph type="title"/>
          </p:nvPr>
        </p:nvSpPr>
        <p:spPr>
          <a:xfrm>
            <a:off x="3044204" y="344141"/>
            <a:ext cx="2821286" cy="613065"/>
          </a:xfrm>
          <a:prstGeom prst="rect">
            <a:avLst/>
          </a:prstGeom>
        </p:spPr>
        <p:txBody>
          <a:bodyPr spcFirstLastPara="1" wrap="square" lIns="91425" tIns="91425" rIns="91425" bIns="91425" anchor="ctr" anchorCtr="0">
            <a:prstTxWarp prst="textArchUp">
              <a:avLst/>
            </a:prstTxWarp>
            <a:noAutofit/>
          </a:bodyPr>
          <a:lstStyle/>
          <a:p>
            <a:pPr marL="0" lvl="0" indent="0" algn="ctr" rtl="0">
              <a:spcBef>
                <a:spcPts val="0"/>
              </a:spcBef>
              <a:spcAft>
                <a:spcPts val="0"/>
              </a:spcAft>
              <a:buClr>
                <a:srgbClr val="181818"/>
              </a:buClr>
              <a:buSzPts val="1100"/>
              <a:buFont typeface="Arial"/>
              <a:buNone/>
            </a:pPr>
            <a:r>
              <a:rPr lang="en-US" sz="2400" b="1" u="sng" spc="300" dirty="0" smtClean="0">
                <a:solidFill>
                  <a:srgbClr val="FFFF00"/>
                </a:solidFill>
                <a:effectLst>
                  <a:outerShdw blurRad="38100" dist="38100" dir="2700000" algn="tl">
                    <a:srgbClr val="000000">
                      <a:alpha val="43137"/>
                    </a:srgbClr>
                  </a:outerShdw>
                </a:effectLst>
              </a:rPr>
              <a:t>PROJECT</a:t>
            </a:r>
            <a:r>
              <a:rPr lang="en-US" sz="2400" b="1" u="sng" dirty="0" smtClean="0">
                <a:solidFill>
                  <a:srgbClr val="FFFF00"/>
                </a:solidFill>
                <a:effectLst>
                  <a:outerShdw blurRad="38100" dist="38100" dir="2700000" algn="tl">
                    <a:srgbClr val="000000">
                      <a:alpha val="43137"/>
                    </a:srgbClr>
                  </a:outerShdw>
                </a:effectLst>
              </a:rPr>
              <a:t> </a:t>
            </a:r>
            <a:r>
              <a:rPr lang="en-US" sz="2400" b="1" u="sng" spc="300" dirty="0" smtClean="0">
                <a:solidFill>
                  <a:srgbClr val="FFFF00"/>
                </a:solidFill>
                <a:effectLst>
                  <a:outerShdw blurRad="38100" dist="38100" dir="2700000" algn="tl">
                    <a:srgbClr val="000000">
                      <a:alpha val="43137"/>
                    </a:srgbClr>
                  </a:outerShdw>
                </a:effectLst>
              </a:rPr>
              <a:t>MEMBER</a:t>
            </a:r>
            <a:endParaRPr sz="2400" b="1" u="sng" spc="300" dirty="0">
              <a:solidFill>
                <a:srgbClr val="FFFF00"/>
              </a:solidFill>
              <a:effectLst>
                <a:outerShdw blurRad="38100" dist="38100" dir="2700000" algn="tl">
                  <a:srgbClr val="000000">
                    <a:alpha val="43137"/>
                  </a:srgbClr>
                </a:outerShdw>
              </a:effectLst>
            </a:endParaRPr>
          </a:p>
        </p:txBody>
      </p:sp>
      <p:sp>
        <p:nvSpPr>
          <p:cNvPr id="2" name="TextBox 1"/>
          <p:cNvSpPr txBox="1"/>
          <p:nvPr/>
        </p:nvSpPr>
        <p:spPr>
          <a:xfrm>
            <a:off x="1028699" y="1279503"/>
            <a:ext cx="2047010" cy="954107"/>
          </a:xfrm>
          <a:prstGeom prst="rect">
            <a:avLst/>
          </a:prstGeom>
          <a:noFill/>
        </p:spPr>
        <p:txBody>
          <a:bodyPr wrap="square" rtlCol="0">
            <a:spAutoFit/>
          </a:bodyPr>
          <a:lstStyle/>
          <a:p>
            <a:pPr algn="ctr"/>
            <a:r>
              <a:rPr lang="en-US" sz="2800" b="1" dirty="0" smtClean="0">
                <a:solidFill>
                  <a:srgbClr val="FFFFCC"/>
                </a:solidFill>
              </a:rPr>
              <a:t>SAMEER            AHMAD </a:t>
            </a:r>
            <a:endParaRPr lang="en-US" sz="2800" b="1" dirty="0">
              <a:solidFill>
                <a:srgbClr val="FFFFCC"/>
              </a:solidFill>
            </a:endParaRPr>
          </a:p>
        </p:txBody>
      </p:sp>
      <p:sp>
        <p:nvSpPr>
          <p:cNvPr id="5" name="TextBox 4"/>
          <p:cNvSpPr txBox="1"/>
          <p:nvPr/>
        </p:nvSpPr>
        <p:spPr>
          <a:xfrm>
            <a:off x="5748847" y="1329721"/>
            <a:ext cx="2417338" cy="954107"/>
          </a:xfrm>
          <a:prstGeom prst="rect">
            <a:avLst/>
          </a:prstGeom>
          <a:noFill/>
        </p:spPr>
        <p:txBody>
          <a:bodyPr wrap="square" rtlCol="0">
            <a:spAutoFit/>
          </a:bodyPr>
          <a:lstStyle/>
          <a:p>
            <a:pPr algn="ctr"/>
            <a:r>
              <a:rPr lang="en-US" sz="2800" b="1" dirty="0" smtClean="0">
                <a:solidFill>
                  <a:srgbClr val="FFFFCC"/>
                </a:solidFill>
              </a:rPr>
              <a:t>RAVINDER</a:t>
            </a:r>
          </a:p>
          <a:p>
            <a:pPr algn="ctr"/>
            <a:r>
              <a:rPr lang="en-US" sz="2800" b="1" dirty="0" smtClean="0">
                <a:solidFill>
                  <a:srgbClr val="FFFFCC"/>
                </a:solidFill>
              </a:rPr>
              <a:t>MUDAVATH</a:t>
            </a:r>
            <a:endParaRPr lang="en-US" sz="2800" b="1" dirty="0">
              <a:solidFill>
                <a:srgbClr val="FFFFCC"/>
              </a:solidFill>
            </a:endParaRPr>
          </a:p>
        </p:txBody>
      </p:sp>
      <p:sp>
        <p:nvSpPr>
          <p:cNvPr id="12" name="TextBox 11"/>
          <p:cNvSpPr txBox="1"/>
          <p:nvPr/>
        </p:nvSpPr>
        <p:spPr>
          <a:xfrm>
            <a:off x="1028698" y="2992580"/>
            <a:ext cx="3938158" cy="1200329"/>
          </a:xfrm>
          <a:prstGeom prst="rect">
            <a:avLst/>
          </a:prstGeom>
          <a:noFill/>
        </p:spPr>
        <p:txBody>
          <a:bodyPr wrap="square" rtlCol="0">
            <a:spAutoFit/>
          </a:bodyPr>
          <a:lstStyle/>
          <a:p>
            <a:pPr lvl="3"/>
            <a:r>
              <a:rPr lang="en-US" sz="1800" dirty="0" smtClean="0">
                <a:solidFill>
                  <a:schemeClr val="accent3"/>
                </a:solidFill>
              </a:rPr>
              <a:t>Qualification</a:t>
            </a:r>
            <a:r>
              <a:rPr lang="en-US" sz="1800" dirty="0" smtClean="0">
                <a:solidFill>
                  <a:srgbClr val="00B050"/>
                </a:solidFill>
              </a:rPr>
              <a:t>  </a:t>
            </a:r>
            <a:r>
              <a:rPr lang="en-US" sz="1800" dirty="0" smtClean="0">
                <a:solidFill>
                  <a:srgbClr val="FFFFCC"/>
                </a:solidFill>
              </a:rPr>
              <a:t> : B.Sc. (PSM)</a:t>
            </a:r>
          </a:p>
          <a:p>
            <a:pPr lvl="3"/>
            <a:r>
              <a:rPr lang="en-US" sz="1800" dirty="0" smtClean="0">
                <a:solidFill>
                  <a:schemeClr val="accent3"/>
                </a:solidFill>
              </a:rPr>
              <a:t>Pass out year</a:t>
            </a:r>
            <a:r>
              <a:rPr lang="en-US" sz="1800" dirty="0" smtClean="0">
                <a:solidFill>
                  <a:srgbClr val="00B050"/>
                </a:solidFill>
              </a:rPr>
              <a:t> </a:t>
            </a:r>
            <a:r>
              <a:rPr lang="en-US" sz="1800" dirty="0" smtClean="0">
                <a:solidFill>
                  <a:srgbClr val="FFFFCC"/>
                </a:solidFill>
              </a:rPr>
              <a:t>: 2020</a:t>
            </a:r>
            <a:endParaRPr lang="en-US" sz="1800" dirty="0">
              <a:solidFill>
                <a:srgbClr val="FFFFCC"/>
              </a:solidFill>
            </a:endParaRPr>
          </a:p>
          <a:p>
            <a:pPr lvl="3"/>
            <a:r>
              <a:rPr lang="en-US" sz="1800" dirty="0" smtClean="0">
                <a:solidFill>
                  <a:srgbClr val="FFFFCC"/>
                </a:solidFill>
              </a:rPr>
              <a:t>Experience     : Fresher</a:t>
            </a:r>
          </a:p>
          <a:p>
            <a:pPr lvl="3"/>
            <a:r>
              <a:rPr lang="en-US" sz="1800" dirty="0" smtClean="0">
                <a:solidFill>
                  <a:srgbClr val="FFFFCC"/>
                </a:solidFill>
              </a:rPr>
              <a:t>Batch              : 147</a:t>
            </a:r>
          </a:p>
        </p:txBody>
      </p:sp>
      <p:sp>
        <p:nvSpPr>
          <p:cNvPr id="15" name="TextBox 14"/>
          <p:cNvSpPr txBox="1"/>
          <p:nvPr/>
        </p:nvSpPr>
        <p:spPr>
          <a:xfrm>
            <a:off x="4966856" y="2992580"/>
            <a:ext cx="3199329" cy="1477328"/>
          </a:xfrm>
          <a:prstGeom prst="rect">
            <a:avLst/>
          </a:prstGeom>
          <a:noFill/>
        </p:spPr>
        <p:txBody>
          <a:bodyPr wrap="square" rtlCol="0">
            <a:spAutoFit/>
          </a:bodyPr>
          <a:lstStyle/>
          <a:p>
            <a:r>
              <a:rPr lang="en-US" sz="1800" dirty="0" smtClean="0">
                <a:solidFill>
                  <a:schemeClr val="accent3"/>
                </a:solidFill>
              </a:rPr>
              <a:t>Qualification</a:t>
            </a:r>
            <a:r>
              <a:rPr lang="en-US" sz="1800" dirty="0" smtClean="0">
                <a:solidFill>
                  <a:srgbClr val="FFFFCC"/>
                </a:solidFill>
              </a:rPr>
              <a:t>   : B.Sc. (MSCS)  </a:t>
            </a:r>
          </a:p>
          <a:p>
            <a:r>
              <a:rPr lang="en-US" sz="1800" dirty="0" smtClean="0">
                <a:solidFill>
                  <a:schemeClr val="accent3"/>
                </a:solidFill>
              </a:rPr>
              <a:t>Pass out year</a:t>
            </a:r>
            <a:r>
              <a:rPr lang="en-US" sz="1800" dirty="0" smtClean="0">
                <a:solidFill>
                  <a:srgbClr val="00B050"/>
                </a:solidFill>
              </a:rPr>
              <a:t> </a:t>
            </a:r>
            <a:r>
              <a:rPr lang="en-US" sz="1800" dirty="0" smtClean="0">
                <a:solidFill>
                  <a:srgbClr val="FFFFCC"/>
                </a:solidFill>
              </a:rPr>
              <a:t>: 2020</a:t>
            </a:r>
          </a:p>
          <a:p>
            <a:r>
              <a:rPr lang="en-US" sz="1800" dirty="0" smtClean="0">
                <a:solidFill>
                  <a:srgbClr val="FFFFCC"/>
                </a:solidFill>
              </a:rPr>
              <a:t>Experience     : Fresher</a:t>
            </a:r>
          </a:p>
          <a:p>
            <a:r>
              <a:rPr lang="en-US" sz="1800" dirty="0" smtClean="0">
                <a:solidFill>
                  <a:srgbClr val="FFFFCC"/>
                </a:solidFill>
              </a:rPr>
              <a:t>Batch              : 147</a:t>
            </a:r>
          </a:p>
          <a:p>
            <a:endParaRPr lang="en-US" sz="1800" dirty="0">
              <a:solidFill>
                <a:srgbClr val="FFFFCC"/>
              </a:solidFill>
            </a:endParaRPr>
          </a:p>
        </p:txBody>
      </p:sp>
      <p:grpSp>
        <p:nvGrpSpPr>
          <p:cNvPr id="13" name="Google Shape;10737;p75"/>
          <p:cNvGrpSpPr/>
          <p:nvPr/>
        </p:nvGrpSpPr>
        <p:grpSpPr>
          <a:xfrm>
            <a:off x="1493676" y="366057"/>
            <a:ext cx="964996" cy="913446"/>
            <a:chOff x="5771483" y="1515787"/>
            <a:chExt cx="357359" cy="357391"/>
          </a:xfrm>
          <a:solidFill>
            <a:srgbClr val="00B050"/>
          </a:solidFill>
        </p:grpSpPr>
        <p:sp>
          <p:nvSpPr>
            <p:cNvPr id="14" name="Google Shape;10738;p75"/>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39;p75"/>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40;p75"/>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41;p75"/>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0737;p75"/>
          <p:cNvGrpSpPr/>
          <p:nvPr/>
        </p:nvGrpSpPr>
        <p:grpSpPr>
          <a:xfrm>
            <a:off x="6475018" y="315947"/>
            <a:ext cx="964996" cy="913446"/>
            <a:chOff x="5771483" y="1515787"/>
            <a:chExt cx="357359" cy="357391"/>
          </a:xfrm>
          <a:solidFill>
            <a:srgbClr val="00B050"/>
          </a:solidFill>
        </p:grpSpPr>
        <p:sp>
          <p:nvSpPr>
            <p:cNvPr id="20" name="Google Shape;10738;p75"/>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39;p75"/>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40;p75"/>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41;p75"/>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40941"/>
            <a:ext cx="2344665" cy="302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38"/>
          <p:cNvSpPr txBox="1">
            <a:spLocks noGrp="1"/>
          </p:cNvSpPr>
          <p:nvPr>
            <p:ph type="title" idx="2"/>
          </p:nvPr>
        </p:nvSpPr>
        <p:spPr>
          <a:xfrm>
            <a:off x="2132691" y="1425664"/>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04</a:t>
            </a:r>
            <a:endParaRPr dirty="0">
              <a:solidFill>
                <a:srgbClr val="00B0F0"/>
              </a:solidFill>
            </a:endParaRPr>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
        <p:nvSpPr>
          <p:cNvPr id="7" name="Google Shape;659;p38"/>
          <p:cNvSpPr txBox="1">
            <a:spLocks/>
          </p:cNvSpPr>
          <p:nvPr/>
        </p:nvSpPr>
        <p:spPr>
          <a:xfrm>
            <a:off x="4163732" y="1534904"/>
            <a:ext cx="3691091" cy="19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R="0" lvl="1"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R="0" lvl="2"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R="0" lvl="3"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R="0" lvl="4"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R="0" lvl="5"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R="0" lvl="6"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R="0" lvl="7"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R="0" lvl="8"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algn="ctr">
              <a:spcAft>
                <a:spcPts val="1600"/>
              </a:spcAft>
            </a:pPr>
            <a:r>
              <a:rPr lang="en-US" sz="3600" dirty="0" smtClean="0">
                <a:solidFill>
                  <a:srgbClr val="FFFF00"/>
                </a:solidFill>
              </a:rPr>
              <a:t>Exploratory Data Analysis (EDA)</a:t>
            </a:r>
            <a:r>
              <a:rPr lang="en-US" sz="4800" dirty="0" smtClean="0"/>
              <a:t/>
            </a:r>
            <a:br>
              <a:rPr lang="en-US" sz="4800" dirty="0" smtClean="0"/>
            </a:br>
            <a:endParaRPr lang="en-US" sz="4800" dirty="0">
              <a:solidFill>
                <a:srgbClr val="FFFF00"/>
              </a:solidFill>
            </a:endParaRPr>
          </a:p>
        </p:txBody>
      </p:sp>
      <p:pic>
        <p:nvPicPr>
          <p:cNvPr id="6"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10991"/>
            <a:ext cx="2344665" cy="33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798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7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444048" y="2671473"/>
            <a:ext cx="143423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534248" y="491629"/>
            <a:ext cx="1218352"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2" name="TextBox 1"/>
          <p:cNvSpPr txBox="1"/>
          <p:nvPr/>
        </p:nvSpPr>
        <p:spPr>
          <a:xfrm>
            <a:off x="1567375" y="706581"/>
            <a:ext cx="5696159" cy="461665"/>
          </a:xfrm>
          <a:prstGeom prst="rect">
            <a:avLst/>
          </a:prstGeom>
          <a:noFill/>
        </p:spPr>
        <p:txBody>
          <a:bodyPr wrap="square" rtlCol="0">
            <a:spAutoFit/>
          </a:bodyPr>
          <a:lstStyle/>
          <a:p>
            <a:r>
              <a:rPr lang="en-US" sz="2400" dirty="0">
                <a:solidFill>
                  <a:schemeClr val="accent3"/>
                </a:solidFill>
              </a:rPr>
              <a:t>B</a:t>
            </a:r>
            <a:r>
              <a:rPr lang="en-US" sz="2400" dirty="0" smtClean="0">
                <a:solidFill>
                  <a:schemeClr val="accent3"/>
                </a:solidFill>
              </a:rPr>
              <a:t>itcoin’s last 10 years of history.</a:t>
            </a:r>
            <a:endParaRPr lang="en-US" sz="2400" dirty="0">
              <a:solidFill>
                <a:schemeClr val="accent3"/>
              </a:solidFill>
            </a:endParaRPr>
          </a:p>
        </p:txBody>
      </p:sp>
      <p:pic>
        <p:nvPicPr>
          <p:cNvPr id="10" name="Picture 9"/>
          <p:cNvPicPr>
            <a:picLocks noChangeAspect="1"/>
          </p:cNvPicPr>
          <p:nvPr/>
        </p:nvPicPr>
        <p:blipFill>
          <a:blip r:embed="rId3"/>
          <a:stretch>
            <a:fillRect/>
          </a:stretch>
        </p:blipFill>
        <p:spPr>
          <a:xfrm>
            <a:off x="3101509" y="1383198"/>
            <a:ext cx="5905054" cy="3470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111326" y="2428770"/>
            <a:ext cx="2878570" cy="1754326"/>
          </a:xfrm>
          <a:prstGeom prst="rect">
            <a:avLst/>
          </a:prstGeom>
          <a:noFill/>
        </p:spPr>
        <p:txBody>
          <a:bodyPr wrap="square" rtlCol="0">
            <a:spAutoFit/>
          </a:bodyPr>
          <a:lstStyle/>
          <a:p>
            <a:pPr marL="285750" indent="-285750">
              <a:buClr>
                <a:schemeClr val="accent3"/>
              </a:buClr>
              <a:buFont typeface="+mj-lt"/>
              <a:buAutoNum type="romanLcPeriod"/>
            </a:pPr>
            <a:r>
              <a:rPr lang="en-US" sz="1200" b="1" dirty="0" smtClean="0">
                <a:solidFill>
                  <a:schemeClr val="accent3"/>
                </a:solidFill>
              </a:rPr>
              <a:t>At the end of </a:t>
            </a:r>
            <a:r>
              <a:rPr lang="en-US" sz="1200" b="1" dirty="0" smtClean="0">
                <a:solidFill>
                  <a:srgbClr val="FFC000"/>
                </a:solidFill>
              </a:rPr>
              <a:t>2017</a:t>
            </a:r>
            <a:r>
              <a:rPr lang="en-US" sz="1200" b="1" dirty="0" smtClean="0">
                <a:solidFill>
                  <a:schemeClr val="accent3"/>
                </a:solidFill>
              </a:rPr>
              <a:t> price increased up to </a:t>
            </a:r>
            <a:r>
              <a:rPr lang="en-US" sz="1200" b="1" dirty="0" smtClean="0">
                <a:solidFill>
                  <a:srgbClr val="FFC000"/>
                </a:solidFill>
              </a:rPr>
              <a:t>$</a:t>
            </a:r>
            <a:r>
              <a:rPr lang="en-US" sz="1200" b="1" u="sng" dirty="0" smtClean="0">
                <a:solidFill>
                  <a:srgbClr val="FFC000"/>
                </a:solidFill>
              </a:rPr>
              <a:t>20,000</a:t>
            </a:r>
            <a:r>
              <a:rPr lang="en-US" sz="1200" b="1" dirty="0" smtClean="0">
                <a:solidFill>
                  <a:schemeClr val="accent3"/>
                </a:solidFill>
              </a:rPr>
              <a:t>.</a:t>
            </a:r>
          </a:p>
          <a:p>
            <a:pPr marL="285750" indent="-285750">
              <a:buClr>
                <a:schemeClr val="accent3"/>
              </a:buClr>
              <a:buFont typeface="+mj-lt"/>
              <a:buAutoNum type="romanLcPeriod"/>
            </a:pPr>
            <a:endParaRPr lang="en-US" sz="1200" b="1" dirty="0">
              <a:solidFill>
                <a:schemeClr val="accent3"/>
              </a:solidFill>
            </a:endParaRPr>
          </a:p>
          <a:p>
            <a:pPr marL="285750" indent="-285750">
              <a:buClr>
                <a:schemeClr val="accent3"/>
              </a:buClr>
              <a:buFont typeface="+mj-lt"/>
              <a:buAutoNum type="romanLcPeriod"/>
            </a:pPr>
            <a:r>
              <a:rPr lang="en-US" sz="1200" b="1" dirty="0" smtClean="0">
                <a:solidFill>
                  <a:schemeClr val="accent3"/>
                </a:solidFill>
              </a:rPr>
              <a:t>At end of </a:t>
            </a:r>
            <a:r>
              <a:rPr lang="en-US" sz="1200" b="1" dirty="0" smtClean="0">
                <a:solidFill>
                  <a:srgbClr val="FFC000"/>
                </a:solidFill>
              </a:rPr>
              <a:t>2020</a:t>
            </a:r>
            <a:r>
              <a:rPr lang="en-US" sz="1200" b="1" dirty="0" smtClean="0">
                <a:solidFill>
                  <a:schemeClr val="accent3"/>
                </a:solidFill>
              </a:rPr>
              <a:t> and starting of </a:t>
            </a:r>
            <a:r>
              <a:rPr lang="en-US" sz="1200" b="1" dirty="0" smtClean="0">
                <a:solidFill>
                  <a:srgbClr val="FFC000"/>
                </a:solidFill>
              </a:rPr>
              <a:t>2021</a:t>
            </a:r>
            <a:r>
              <a:rPr lang="en-US" sz="1200" b="1" dirty="0" smtClean="0">
                <a:solidFill>
                  <a:schemeClr val="accent3"/>
                </a:solidFill>
              </a:rPr>
              <a:t> price suddenly increasing up to </a:t>
            </a:r>
            <a:r>
              <a:rPr lang="en-US" sz="1200" b="1" dirty="0" smtClean="0">
                <a:solidFill>
                  <a:srgbClr val="FFC000"/>
                </a:solidFill>
              </a:rPr>
              <a:t>$60,000</a:t>
            </a:r>
            <a:r>
              <a:rPr lang="en-US" sz="1200" b="1" dirty="0" smtClean="0">
                <a:solidFill>
                  <a:schemeClr val="accent3"/>
                </a:solidFill>
              </a:rPr>
              <a:t>.</a:t>
            </a:r>
          </a:p>
          <a:p>
            <a:pPr marL="285750" indent="-285750">
              <a:buClr>
                <a:schemeClr val="accent3"/>
              </a:buClr>
              <a:buFont typeface="+mj-lt"/>
              <a:buAutoNum type="romanLcPeriod"/>
            </a:pPr>
            <a:endParaRPr lang="en-US" sz="1200" b="1" dirty="0">
              <a:solidFill>
                <a:schemeClr val="accent3"/>
              </a:solidFill>
            </a:endParaRPr>
          </a:p>
          <a:p>
            <a:pPr marL="285750" indent="-285750">
              <a:buClr>
                <a:schemeClr val="accent3"/>
              </a:buClr>
              <a:buFont typeface="+mj-lt"/>
              <a:buAutoNum type="romanLcPeriod"/>
            </a:pPr>
            <a:r>
              <a:rPr lang="en-US" sz="1200" b="1" dirty="0" smtClean="0">
                <a:solidFill>
                  <a:schemeClr val="accent3"/>
                </a:solidFill>
              </a:rPr>
              <a:t>Between </a:t>
            </a:r>
            <a:r>
              <a:rPr lang="en-US" sz="1200" b="1" dirty="0" smtClean="0">
                <a:solidFill>
                  <a:srgbClr val="FFC000"/>
                </a:solidFill>
              </a:rPr>
              <a:t>2021-2022</a:t>
            </a:r>
            <a:r>
              <a:rPr lang="en-US" sz="1200" b="1" dirty="0" smtClean="0">
                <a:solidFill>
                  <a:schemeClr val="accent3"/>
                </a:solidFill>
              </a:rPr>
              <a:t> price increased up to </a:t>
            </a:r>
            <a:r>
              <a:rPr lang="en-US" sz="1200" b="1" dirty="0" smtClean="0">
                <a:solidFill>
                  <a:srgbClr val="FFC000"/>
                </a:solidFill>
              </a:rPr>
              <a:t>$65,000</a:t>
            </a:r>
            <a:r>
              <a:rPr lang="en-US" sz="1200" b="1" dirty="0" smtClean="0">
                <a:solidFill>
                  <a:schemeClr val="accent3"/>
                </a:solidFill>
              </a:rPr>
              <a:t>.</a:t>
            </a:r>
            <a:endParaRPr lang="en-US" sz="1200" b="1" dirty="0">
              <a:solidFill>
                <a:schemeClr val="accent3"/>
              </a:solidFill>
            </a:endParaRPr>
          </a:p>
        </p:txBody>
      </p:sp>
      <p:sp>
        <p:nvSpPr>
          <p:cNvPr id="5" name="Rectangle 4"/>
          <p:cNvSpPr/>
          <p:nvPr/>
        </p:nvSpPr>
        <p:spPr>
          <a:xfrm>
            <a:off x="384753" y="1876260"/>
            <a:ext cx="1407758" cy="400110"/>
          </a:xfrm>
          <a:prstGeom prst="rect">
            <a:avLst/>
          </a:prstGeom>
        </p:spPr>
        <p:txBody>
          <a:bodyPr wrap="none">
            <a:spAutoFit/>
          </a:bodyPr>
          <a:lstStyle/>
          <a:p>
            <a:r>
              <a:rPr lang="en-US" sz="2000" b="1" u="sng" dirty="0">
                <a:solidFill>
                  <a:srgbClr val="FFFF00"/>
                </a:solidFill>
              </a:rPr>
              <a:t>Insights</a:t>
            </a:r>
            <a:r>
              <a:rPr lang="en-US" sz="2000" b="1" dirty="0">
                <a:solidFill>
                  <a:srgbClr val="FFFF00"/>
                </a:solidFill>
              </a:rPr>
              <a:t>:-</a:t>
            </a:r>
            <a:r>
              <a:rPr lang="en-US" sz="2000" b="1" dirty="0">
                <a:solidFill>
                  <a:schemeClr val="accent3"/>
                </a:solidFill>
              </a:rPr>
              <a:t> </a:t>
            </a:r>
            <a:endParaRPr lang="en-US" sz="2000" dirty="0"/>
          </a:p>
        </p:txBody>
      </p:sp>
      <p:pic>
        <p:nvPicPr>
          <p:cNvPr id="11"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956465"/>
            <a:ext cx="2344665" cy="187034"/>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915;p53"/>
          <p:cNvSpPr/>
          <p:nvPr/>
        </p:nvSpPr>
        <p:spPr>
          <a:xfrm>
            <a:off x="789709" y="706581"/>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3931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0" y="2208811"/>
            <a:ext cx="3943862" cy="2641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00050" indent="-400050">
              <a:buClr>
                <a:schemeClr val="accent3"/>
              </a:buClr>
              <a:buFont typeface="+mj-lt"/>
              <a:buAutoNum type="romanLcPeriod"/>
            </a:pPr>
            <a:r>
              <a:rPr lang="en-US" dirty="0">
                <a:solidFill>
                  <a:schemeClr val="accent3"/>
                </a:solidFill>
              </a:rPr>
              <a:t>When the  </a:t>
            </a:r>
            <a:r>
              <a:rPr lang="en-US" u="sng" dirty="0">
                <a:solidFill>
                  <a:srgbClr val="FFC000"/>
                </a:solidFill>
              </a:rPr>
              <a:t>first wave of </a:t>
            </a:r>
            <a:r>
              <a:rPr lang="en-US" u="sng" dirty="0" err="1">
                <a:solidFill>
                  <a:srgbClr val="FFC000"/>
                </a:solidFill>
              </a:rPr>
              <a:t>covid</a:t>
            </a:r>
            <a:r>
              <a:rPr lang="en-US" u="sng" dirty="0">
                <a:solidFill>
                  <a:srgbClr val="FFC000"/>
                </a:solidFill>
              </a:rPr>
              <a:t> </a:t>
            </a:r>
            <a:r>
              <a:rPr lang="en-US" dirty="0">
                <a:solidFill>
                  <a:schemeClr val="accent3"/>
                </a:solidFill>
              </a:rPr>
              <a:t>in the world was started the price of bitcoin was </a:t>
            </a:r>
            <a:r>
              <a:rPr lang="en-US" u="sng" dirty="0">
                <a:solidFill>
                  <a:srgbClr val="FFC000"/>
                </a:solidFill>
              </a:rPr>
              <a:t>$</a:t>
            </a:r>
            <a:r>
              <a:rPr lang="en-US" dirty="0">
                <a:solidFill>
                  <a:srgbClr val="FFC000"/>
                </a:solidFill>
              </a:rPr>
              <a:t>11,053.61 </a:t>
            </a:r>
            <a:r>
              <a:rPr lang="en-US" dirty="0">
                <a:solidFill>
                  <a:schemeClr val="accent3"/>
                </a:solidFill>
              </a:rPr>
              <a:t>and at the ending of wave was </a:t>
            </a:r>
            <a:r>
              <a:rPr lang="en-US" u="sng" dirty="0">
                <a:solidFill>
                  <a:srgbClr val="FFC000"/>
                </a:solidFill>
              </a:rPr>
              <a:t>$</a:t>
            </a:r>
            <a:r>
              <a:rPr lang="en-US" dirty="0">
                <a:solidFill>
                  <a:srgbClr val="FFC000"/>
                </a:solidFill>
              </a:rPr>
              <a:t>33,114.31</a:t>
            </a:r>
            <a:r>
              <a:rPr lang="en-US" dirty="0">
                <a:solidFill>
                  <a:schemeClr val="accent3"/>
                </a:solidFill>
              </a:rPr>
              <a:t>, by calculating hike percentage of bitcoin price we got </a:t>
            </a:r>
            <a:r>
              <a:rPr lang="en-US" dirty="0" smtClean="0">
                <a:solidFill>
                  <a:schemeClr val="accent3"/>
                </a:solidFill>
              </a:rPr>
              <a:t> </a:t>
            </a:r>
            <a:r>
              <a:rPr lang="en-US" u="sng" dirty="0">
                <a:solidFill>
                  <a:srgbClr val="FFC000"/>
                </a:solidFill>
              </a:rPr>
              <a:t>200</a:t>
            </a:r>
            <a:r>
              <a:rPr lang="en-US" u="sng" dirty="0" smtClean="0">
                <a:solidFill>
                  <a:srgbClr val="FFC000"/>
                </a:solidFill>
              </a:rPr>
              <a:t>%</a:t>
            </a:r>
            <a:r>
              <a:rPr lang="en-US" dirty="0" smtClean="0">
                <a:solidFill>
                  <a:schemeClr val="accent3"/>
                </a:solidFill>
              </a:rPr>
              <a:t>.</a:t>
            </a:r>
          </a:p>
          <a:p>
            <a:pPr marL="400050" indent="-400050">
              <a:buClr>
                <a:schemeClr val="accent3"/>
              </a:buClr>
              <a:buFont typeface="+mj-lt"/>
              <a:buAutoNum type="romanLcPeriod"/>
            </a:pPr>
            <a:endParaRPr lang="en-US" dirty="0">
              <a:solidFill>
                <a:schemeClr val="accent3"/>
              </a:solidFill>
            </a:endParaRPr>
          </a:p>
          <a:p>
            <a:pPr marL="400050" indent="-400050">
              <a:buClr>
                <a:schemeClr val="accent3"/>
              </a:buClr>
              <a:buFont typeface="+mj-lt"/>
              <a:buAutoNum type="romanLcPeriod"/>
            </a:pPr>
            <a:r>
              <a:rPr lang="en-US" dirty="0">
                <a:solidFill>
                  <a:schemeClr val="accent3"/>
                </a:solidFill>
              </a:rPr>
              <a:t>When the  </a:t>
            </a:r>
            <a:r>
              <a:rPr lang="en-US" u="sng" dirty="0">
                <a:solidFill>
                  <a:srgbClr val="FFC000"/>
                </a:solidFill>
              </a:rPr>
              <a:t>second wave of </a:t>
            </a:r>
            <a:r>
              <a:rPr lang="en-US" u="sng" dirty="0" err="1">
                <a:solidFill>
                  <a:srgbClr val="FFC000"/>
                </a:solidFill>
              </a:rPr>
              <a:t>covid</a:t>
            </a:r>
            <a:r>
              <a:rPr lang="en-US" u="sng" dirty="0">
                <a:solidFill>
                  <a:srgbClr val="FFC000"/>
                </a:solidFill>
              </a:rPr>
              <a:t> </a:t>
            </a:r>
            <a:r>
              <a:rPr lang="en-US" dirty="0">
                <a:solidFill>
                  <a:schemeClr val="accent3"/>
                </a:solidFill>
              </a:rPr>
              <a:t>in the world was started the price of bitcoin was </a:t>
            </a:r>
            <a:r>
              <a:rPr lang="en-US" u="sng" dirty="0">
                <a:solidFill>
                  <a:srgbClr val="FFC000"/>
                </a:solidFill>
              </a:rPr>
              <a:t>$45,137.77 </a:t>
            </a:r>
            <a:r>
              <a:rPr lang="en-US" dirty="0">
                <a:solidFill>
                  <a:schemeClr val="accent3"/>
                </a:solidFill>
              </a:rPr>
              <a:t>and after 3 months the price reached to </a:t>
            </a:r>
            <a:r>
              <a:rPr lang="en-US" u="sng" dirty="0">
                <a:solidFill>
                  <a:srgbClr val="FFC000"/>
                </a:solidFill>
              </a:rPr>
              <a:t>$60,204.96</a:t>
            </a:r>
            <a:r>
              <a:rPr lang="en-US" dirty="0">
                <a:solidFill>
                  <a:schemeClr val="accent3"/>
                </a:solidFill>
              </a:rPr>
              <a:t>, by calculating hike percentage of bitcoin price we got  </a:t>
            </a:r>
            <a:r>
              <a:rPr lang="en-US" u="sng" dirty="0">
                <a:solidFill>
                  <a:srgbClr val="FFC000"/>
                </a:solidFill>
              </a:rPr>
              <a:t>80%</a:t>
            </a:r>
            <a:r>
              <a:rPr lang="en-US" dirty="0">
                <a:solidFill>
                  <a:schemeClr val="accent3"/>
                </a:solidFill>
              </a:rPr>
              <a:t>.</a:t>
            </a:r>
          </a:p>
          <a:p>
            <a:pPr marL="400050" indent="-400050">
              <a:buClr>
                <a:schemeClr val="accent3"/>
              </a:buClr>
              <a:buFont typeface="+mj-lt"/>
              <a:buAutoNum type="romanLcPeriod"/>
            </a:pPr>
            <a:endParaRPr lang="en-US" dirty="0">
              <a:solidFill>
                <a:schemeClr val="accent3"/>
              </a:solidFill>
            </a:endParaRPr>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460375" y="490903"/>
            <a:ext cx="1218352"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2" name="TextBox 1"/>
          <p:cNvSpPr txBox="1"/>
          <p:nvPr/>
        </p:nvSpPr>
        <p:spPr>
          <a:xfrm>
            <a:off x="1236459" y="533338"/>
            <a:ext cx="7649649" cy="707886"/>
          </a:xfrm>
          <a:prstGeom prst="rect">
            <a:avLst/>
          </a:prstGeom>
          <a:noFill/>
        </p:spPr>
        <p:txBody>
          <a:bodyPr wrap="square" rtlCol="0">
            <a:spAutoFit/>
          </a:bodyPr>
          <a:lstStyle/>
          <a:p>
            <a:r>
              <a:rPr lang="en-US" sz="2000" dirty="0" smtClean="0">
                <a:solidFill>
                  <a:schemeClr val="accent3"/>
                </a:solidFill>
              </a:rPr>
              <a:t>At the time of coronavirus pandemic, price of bitcoin in the first and the second wave of covid-19.</a:t>
            </a:r>
            <a:endParaRPr lang="en-US" sz="2000" dirty="0">
              <a:solidFill>
                <a:schemeClr val="accent3"/>
              </a:solidFill>
            </a:endParaRPr>
          </a:p>
        </p:txBody>
      </p:sp>
      <p:pic>
        <p:nvPicPr>
          <p:cNvPr id="3" name="Picture 2"/>
          <p:cNvPicPr>
            <a:picLocks noChangeAspect="1"/>
          </p:cNvPicPr>
          <p:nvPr/>
        </p:nvPicPr>
        <p:blipFill>
          <a:blip r:embed="rId3"/>
          <a:stretch>
            <a:fillRect/>
          </a:stretch>
        </p:blipFill>
        <p:spPr>
          <a:xfrm>
            <a:off x="3943862" y="1457795"/>
            <a:ext cx="5180120" cy="3393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Straight Connector 4"/>
          <p:cNvCxnSpPr/>
          <p:nvPr/>
        </p:nvCxnSpPr>
        <p:spPr>
          <a:xfrm flipH="1">
            <a:off x="7055428" y="1742071"/>
            <a:ext cx="51954" cy="281517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68747" y="1742071"/>
            <a:ext cx="1236459" cy="400110"/>
          </a:xfrm>
          <a:prstGeom prst="rect">
            <a:avLst/>
          </a:prstGeom>
        </p:spPr>
        <p:txBody>
          <a:bodyPr wrap="square">
            <a:spAutoFit/>
          </a:bodyPr>
          <a:lstStyle/>
          <a:p>
            <a:r>
              <a:rPr lang="en-US" sz="2000" b="1" u="sng" dirty="0">
                <a:solidFill>
                  <a:srgbClr val="FFFF00"/>
                </a:solidFill>
              </a:rPr>
              <a:t>Insights</a:t>
            </a:r>
          </a:p>
        </p:txBody>
      </p:sp>
      <p:pic>
        <p:nvPicPr>
          <p:cNvPr id="13"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935681"/>
            <a:ext cx="2344665" cy="20781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915;p53"/>
          <p:cNvSpPr/>
          <p:nvPr/>
        </p:nvSpPr>
        <p:spPr>
          <a:xfrm>
            <a:off x="675061" y="633997"/>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359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4" name="Title 3"/>
          <p:cNvSpPr>
            <a:spLocks noGrp="1"/>
          </p:cNvSpPr>
          <p:nvPr>
            <p:ph type="title"/>
          </p:nvPr>
        </p:nvSpPr>
        <p:spPr>
          <a:xfrm>
            <a:off x="765175" y="7937"/>
            <a:ext cx="7704000" cy="1557627"/>
          </a:xfrm>
        </p:spPr>
        <p:txBody>
          <a:bodyPr/>
          <a:lstStyle/>
          <a:p>
            <a:r>
              <a:rPr lang="en-US" b="1" dirty="0" smtClean="0"/>
              <a:t>			</a:t>
            </a:r>
            <a:r>
              <a:rPr lang="en-US" b="1" dirty="0"/>
              <a:t/>
            </a:r>
            <a:br>
              <a:rPr lang="en-US" b="1" dirty="0"/>
            </a:br>
            <a:endParaRPr lang="en-US" dirty="0"/>
          </a:p>
        </p:txBody>
      </p:sp>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444048" y="2671473"/>
            <a:ext cx="143423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558647" y="524519"/>
            <a:ext cx="1218352"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2" name="TextBox 1"/>
          <p:cNvSpPr txBox="1"/>
          <p:nvPr/>
        </p:nvSpPr>
        <p:spPr>
          <a:xfrm>
            <a:off x="1444048" y="668130"/>
            <a:ext cx="7177527" cy="461665"/>
          </a:xfrm>
          <a:prstGeom prst="rect">
            <a:avLst/>
          </a:prstGeom>
          <a:noFill/>
        </p:spPr>
        <p:txBody>
          <a:bodyPr wrap="square" rtlCol="0">
            <a:spAutoFit/>
          </a:bodyPr>
          <a:lstStyle/>
          <a:p>
            <a:r>
              <a:rPr lang="en-US" sz="2000" dirty="0" smtClean="0">
                <a:solidFill>
                  <a:schemeClr val="accent3"/>
                </a:solidFill>
              </a:rPr>
              <a:t>The proportionality  of price of bitcoin on the other variables</a:t>
            </a:r>
            <a:r>
              <a:rPr lang="en-US" sz="2400" dirty="0" smtClean="0">
                <a:solidFill>
                  <a:schemeClr val="accent3"/>
                </a:solidFill>
              </a:rPr>
              <a:t>.</a:t>
            </a:r>
            <a:endParaRPr lang="en-US" sz="2400" dirty="0">
              <a:solidFill>
                <a:schemeClr val="accent3"/>
              </a:solidFill>
            </a:endParaRPr>
          </a:p>
        </p:txBody>
      </p:sp>
      <p:sp>
        <p:nvSpPr>
          <p:cNvPr id="5" name="AutoShape 2" descr="data:image/png;base64,iVBORw0KGgoAAAANSUhEUgAAAzwAAAIzCAYAAADF1xyPAAAAOXRFWHRTb2Z0d2FyZQBNYXRwbG90bGliIHZlcnNpb24zLjQuMywgaHR0cHM6Ly9tYXRwbG90bGliLm9yZy/MnkTPAAAACXBIWXMAAA9hAAAPYQGoP6dpAADts0lEQVR4nOzdd3xN9//A8dcduVmSkFCRiKBaK2rWaGlFFGmrVovYqnSg6LBFzVotWrNGKIpS49ciSqyv2iNGjdYqjU0kQea99/fHlZuc3JsliSS37+fjcR/knM/nnM/5xLk+7/MZR7Vz504jQgghhBBCCGGD1PldACGEEEIIIYTIKxLwCCGEEEIIIWyWBDxCCCGEEEIImyUBjxBCCCGEEMJmScAjhBBCCCGEsFkS8AghhBBCCCFslgQ8QgghhBBCCJslAY8QQgghhBDCZknAI4QQQgghhLBZ2vwugBAiY/6Nd+d3EbJm5SkIqpbfpSj8Cks9rvTL7xJkbt9eeKVhfpciYwMC87sEWRP3Mzi0z+9SFH6FpR4f2eV3CTKXtAq0HfO7FBnauemPfDt3TtsOO3e9nkslKRikh0cIkTtWnsrvEtgGqcfcs29vfpfAdsSvye8S2Aapx9yjX53fJSjYjDn82Bjp4RFCCCGEEMKWGFX5XYICRXp4hBBCCCGEEDZLeniEEEIIIYSwJTY4LC0nJOARQgghhBDClsiQNgUJeIQQuaMwrCxWGEg95p6CvkJbYWL/Xn6XwDZIPeYeTYf8LkHBJj08ChLwCCFyhzTUc4fUY+6RgCf3FIallAsDqcfcU8CXpM530sOjIIsWCCGEEEIIIWyW9PAIIYQQQghhS2RIm4IEPEIIIYQQQtgSGdKmIAGPEEIIIYQQtkR6eBQk4BFCCCGEEMKWSMCjIIsWCCGEEEIIIWyW9PAIIYQQQghhS2QOj4IEPEIIIYQQQtgSCXgUJOARQgghhBDClsgcHgUJeIQQQgghhLAl0sOjIIsWCCGEEEIIIWzWfzrgCQ0Nxd/fH39/f8LDwy32G41GOnfujL+/PwMHDszVc/v7+zNz5sxcOdaBAwdYsmRJrhzrWVmyZAn+/v7P/Lz+/v5PVVfh4eEW/07y6xoKCtXDRIpPOY73+zsoX/8XXqz4Ex7fn8zvYhVKUpeWnLUaptd6iYhWbxLbvjXHWwTQoUzpLOd/x7sUuwJeI+rdd3j4XitOv/kGvZ8vp0gz/qWqHGsRwL22LYlt35qLLVsw/+ValHFyyu3LeWacnWH6ODsiTjoQe9WR4zsc6NBak6W8JYpDyHc67px15NEVR/ZttqdJo4ybCQ4OcH6/A8bbTnz+ScaDRgJeU2O87YTxthMe7lm+pHwh9ZgzWi0ED1Nz+YyWuPtazh7T0u+jrDc5nZ1h+hQ1ERe0xN7Tcny/lg7vWu+xqFkDtv2mIeaWlsgILb/8pKFcWWUaJydYuUTDueNaom9qeXhby+nDWkYMVpP2dvf2Mp17V6iGyAgtxkd2dO9SCHtLjDn82Jj/dMCTzMnJic2bN1tsP3HiBNevX8epgP/nd/DgQZYuXZrfxciWt956i9mzZ+d3MUQOaB7E4/bzBVQJBh41zXpDVFiSurS0rmEDupfzZczpswTu+oPD9yJZ9Wo9gnx9Ms07pPKLrGvYgNMPomn/x0He2bOPOX9fRKdW/pdX1M6Olf9co/uBI7TYtZdpZ//ibS9PDjbzx12ny6tLy1PrQuzp3kHLmGlJBAbFc/i4gVU/2BPUNuPGuk4HYWsdCGikZsDIBFp1j+fWHSOhq+x5rUH6TYVxQ+1wzsJ/kc7OsOAbHRE3DNm9pHwh9Zgzc2ZoGPaFmtk/GGjeSs/6Xw3MnKpm2BdZa3auW6mheyc1YyYaCGyj5/BRI6uWaglqrww8Kr4Iu7Zo0dlB+2563v9Yz4svqPjfNi3Fi6eks7MDlQq+/d5Au856WnXQ88tGA8HD1Gz8Wfk7rfC8is7t1SQkwubfC3HL36jK2cfGyBweTE/9t2/fzoABA3B2djZv37x5M1WrVuXRo0e5dq74+Hjs7e1z7XiFVYkSJShRokR+F6NAiYuLw8HBIb+LkWVJ3s5cPPwuqFSo78fhtuZifhep0JK6VAos5UmzUiUJ2neQVf/8C8Cu23fwdXZiao1qrL56DUM67ZBaxYoy4SU/hp08zdSzf5m377h1xyJtv6Phip93377L5UeP2NK4Ia1KlyLk0j+5dk3PQmCAmmaNNQR9GM+q9XoAdv2RgK+Piqmj7Vi9QY8hnXZyr85aqlVR0+DNOA4cMSXauTeBEzsdmBJsR/3AeIs8L9dU07+Xls4fJ7B2ccb/r00aaUdkFGzapmfU5wX7WavUY85UqQy9uqsYMcbAtBmmOtj9PyMe7ipGDlEzb5GByMj08wc2V9EsQE1QjyRWrTHd6Lv26PEtA1MnaFi9Nslc/2NHaoiPh7ff1RMTY9p29HgSf5/U8sUANUNHmRJGRUHH7nrFecJ2GrG3hyGfaShXVs/lK6bte/Yaea5sEgC1a6ro1L5g1nOmCnGslhcK6W8xdzVp0gSAsLAw87aHDx+yZ88eAgMDLdIvXbqUjz/+mHfeeYe33nqLPn36sGnTJoxG5b+ujh07MmzYMPbs2UPv3r1p1qxZuj0xRqORBQsW0LRpU3777Tfz9h07dtC3b18CAwMJDAzkyy+/5O+//zbvnzRpEhs2bAAwD8/z9/fn5s2bABgMBtatW8cHH3xA8+bNefvtt/nkk0/4448/FOf48ssvadeuHc2bN6d79+788MMPxMbGKso4adIkAgMDuXz5Mp999hmBgYG0bt2amTNnEhcXl5WqNrM2HCy5vg4dOkSfPn1o3rw53bp1s9r7lplHjx4xbdo0WrVqRWBgIIMHD+batWtW0546dYrPPvuMN998kxYtWtCvXz/279+f7XNC9uvy0qVLfPnll7z55pt8/vnnT3XOfKNSmT4i56QuFdqU9iImMZE1VyMU20MuX8HbyZF6GYzj6ffi88Qb9Hz/14WnOvedeFODNCm9iKoAa/OmlpiHRtb8n7JhF7IyCe9SaurVTv+//DZvajj3t8HcSAfQ62H52iTq1dbg5an892lnB4tn6JgdksSRExn3NjSsp6ZPVy0fDIpHX7A7JgCpx5xq/bYatVpFyDJlIUOWGXByUtHijYy/69q0VBMTY2TNOuU9GLLMgLeXinovm/JrNPB2oIpfNhrMwQ7A1Wuwc4+RNi0zb+LeuWv6MykpZZux8N361kkPj4L08ADOzs689tprbNmyhXfeeQcwNVxVKhX+/v6sXbtWkf7mzZu0bNmSkiVLAnDmzBm+//577t69S/fu3RVp//77b65evUqXLl0oVaqU1Sf4CQkJTJ48mQMHDjBx4kTq1q0LwPLly1m8eDEtWrSgS5cuJCUlsXr1aj799FPmzp1L2bJl6dq1K3FxcezevVsxRMzd3dQgmDRpEtu3b+fNN9+kZ8+e2NnZ8ddff5kDIoCIiAjq1atHu3btcHBw4OrVq6xatYpz587x7bffKsqq1+sZNmwYb7/9Np06deLPP/9k2bJl3Lp1i4kTJz7tr8Ds4sWLzJkzh06dOlGsWDE2bdrE1KlT8fb2pnr16lk6htFoZNSoUZw+fZpu3bpRqVIlTp8+zdChQy3ShoeH8+WXX1K+fHm+/PJL7Ozs2LhxIyNGjGDkyJHmYDirslOXSUlJjBgxgpYtWxIUFIRer0/nqEL8t/gVdeVsdAz6NC2Pk5FRpv1ubuy/e99q3tdKFOdsdAztfLwZVbUyFYoU4UZcLMuvXCP41J8kWglkNCoVdmoVlVxdmFGrOuejY1j3b4SVoxdsfpVVnP3LQNqvkpNnTA1Pv0oq9h9OJ28lNf87YPkdlJy3aiUV12+m1F3w56YhWKMmJVLCI/3GkYMDLJqhY8YPSRw/ZeSdFtm8qHwg9ZgzflVV3L5j5NYt5faTp03X7VdFRUbdD35V4Ox5o2X9m/PD/oPwfHlwclJx8rTlMU6eNvJGExX29hCfplNNozHN6XmlvorPP1Xz088Grv2b3asUsbGxLFq0iF27dhEdHU2ZMmXo1KlTltpNhw4d4scff+Tvv//Gzs6Ol156id69e1OuXDmLtEePHmXx4sVcvHgRe3t7GjRowIcffkixYsWyVV4JeJ548803GTRoEJcvX6ZcuXJs2bKFxo0bW52/M2TIEPPfDQYDNWrUwGg08ssvv9CtWzdUqZ7URkZGsmTJEnx8rI87j46OZuTIkdy4cYOZM2dSoUIFAG7fvs2SJUto3bo1n376qTl9nTp16NKlC0uXLmX06NF4e3ubf+lVqlRRHPvkyZNs27aNLl260KtXL/P25IAqWdeuXc1/NxqNVKtWDV9fXwYOHMjFixd5/vnnzfsTExN57733aNeunbk8Go2GRYsWcerUKapVq5ZODWdNVFQU33//vTmYrF69OsePHycsLCzLAc/hw4c5fvw4/fr1U5RTq9WyaNEiRdoFCxbg4uLCjBkzcHR0BKBBgwb07t2befPm4e/vr/h9ZiY7dZmUlES3bt2s9iIK8V/modNxycpQ4vsJiab99unPr/F2cqSEwZ7vatVg1Kk/ORMVQ0DJEgytUhEfJ0e6pGmplnSw52abt80/H7h7D/8de3iUVPgeQHgUU3HpH8uG5P1Io3l/+nnh/gMreR+kHDtZdT8Vg/tpadk1nsePAY/0yzRuqB0aDYyekpilaygIpB5zxsMd7lt5HvH4McTHGzNdaMHDXcWlK9bq/8l+D1PA5OGuerLdelq1WkWxYpDq+S4d3lWxamlK03fxjwb69Ct893qW5HFPVXBwMOfOnaN37974+PgQFhbGuHHjMBgMNG3aNN18e/fuJTg4mFdffZUxY8bw6NEjli5dyoABA5g7dy7e3t7mtOHh4QwZMoT69eszfvx4IiMj+eGHH/j888+ZN28eumzMtZSA54nq1avj5eXFli1baNGiBefOnePjjz+2mvbYsWOsWLGC8+fPW8zviYyMNPeuADz//PPpBjs3btygX79+2NnZMWfOHMWclsOHD6PX62nevLniyb9Op6N69epWV5VL6+DBgwC0bt06w3TXr19n0aJFHD9+nAcPHiiG5v3zzz+KRjpg8Q+5adOmLFq0iPDw8BwHPBUqVDAHO2C63tKlS3Mr7aOiDBw/fjzDciaLjY3l7NmzvPPOO+ZgB0Cj0fDGG2/www8/cO3aNcqUKZPlc2e3Ll977bUsH1uI/5KMhpWkHT6cmhoVrnZ2dPzjIKuvpsz/cdZqGVTpBUafOsPFhynf23fjE6izNQx7tYbKri4MrvwiO5u8RuOwPdzM5lDdgiDjest5Xo0GFs+wZ/VGPb/vzHhc1cs11Qzso6VFx3gKW1VKPWaNJs0aDsnNlZzUX3bzZyft1u1G6jRMwsUFGtRVMeQzNR7uGtp01NvOULZkeTgs7cCBAxw5coSRI0cSEBAAQM2aNbl16xbz58/H398fTdp/HE/88MMPlCtXjrFjx5ofKFetWpVu3boREhLCyJEjzWnnz59P6dKlGTNmjPl4pUqVon///mzZsoVWrVplucwS8DyhUqkIDAxk3bp1JCQk4OPjw0svvWSR7uzZs3z55ZfUqFGDzz//nBIlSmBnZ8fevXtZvnw5CQkJivSpg5+0zp07R1RUFL169bKYwB/5ZEbfRx99ZDWvWp352NSoqCjUanWGZYiNjWXAgAHodDp69epF6dKlcXBw4Pbt2wQHB1tcj0ajwc3NTbEt+fjR0dGZlikzrq6uFtvs7OyIT9snnYHo6OgMy5ns4cOHGI1GPDwsH6sVf7K8S1RUVJbPm926dHBwUCySka6Vp0yftIKqmT5C2Jh7CQlWe3HcdXZASk+P9bzxlHJ0ZOsN5UOSLTduMqjSC9QqVlQR8OiNRo4+efy+7+49Qm/c4vI7LRhapSIDj53Ihat5du5FGvGwMsrD/UmvgrWeh5S81nsu3IuiyDvwQy3lfVW0752I25Ova1cX058O9uDmCjEPwWAwzU1Zt0nPkXCDOa2DfXIeFfHxRh7m3ppAuUbqMWt8y8CVs3aKbY1bJHHvPtSwbD7h5AT29ipzT0167t233gvk/uR3cv++0ZwOeNLTY7RIazAYefBAeYwHD+Do8eSFEIxcvGxk9Y9aWr1tYMOvOYh4klaBfrXF5rCwmuaA4JnLwwBu7969ODo60rhxY8X2Fi1aMH78eM6ePYufn59FvqioKK5du0ZQUJBi9Iynpydly5bljz/+QK/Xo9FouHPnjrkHKXXw5Ofnh4+PD3v37pWA52k1b96ckJAQfv31V8UQsNR27NiBVqvl66+/VnSl7d2712r6jIZD+fv74+7uzqJFizAajYrhUMkN/6+++gpPT8+nuRzc3NwwGAzcv3/faqMeTL1Vd+/eZfr06dSoUcO8/eHDh1bT6/V6oqKiFMHE/Sd919aClfzg6uqaYTmTFSlSBLVazb179yyOcfeuaSZj2qApI9mtyyyTwEb8x5x6EE2Qb2k0KpViHk+1oqb78XQGDyJOPoimVKoe22QqTN/Fmc31joiN5XpsLC+6FMl+wfPZqTNGgtpq0GhQzH+oVtn0gOz0ufRbQKfOGszpUjPnPftk/kQlNUXdVFw4aFnH44fpGD9MR40msZw4bcSvshq/ymrat7Jsalw67Ej4aQM1mxSwLgukHrPq+g2o0zBJse3830ZOnTYS9J6akiVRzOOpVtV0D54+k3FL/NSfEPSeyrL+zflNP1+8BI8fG6lW1fIY1aqquHDRcv5OWoeOmMry4gsZzyvKlLaj6ZNGQMAfVhI/I3nYw3P58mV8fX0tenHKly9v3m8t4El6sjqEnZ2dxT6dTkdcXBzXr1/Hx8eHy5cvK46Z9jynT1uZvJUBWaUtlRIlStChQwcaNGhA8+bNraZRqVRoNBpFD0t8fDzbtm17qnN27dqVvn37EhISwoIFC8zb69ati0aj4fr161SsWNHqJ1nyP5y0vSD16tUDYOPGjemePzkgSzsO8tdff003z/bt263+nLqRn59q1qwJpF/OZI6OjlSuXJn//e9/irozGAxs376dEiVKpDsc0ZqnqUshhKX1/0bgYmdHOx9vxfbu5XyJeBzLwXvWFywA+OWaabGBQC/lg6I3vTzRG4wcvpfx4+XnizhT2tGJCzl9UJEP1m9OwqWIinZvKxsh3Ttoibhh4ODR9MO99Zv1VH5RTd1aKf+3aTTQ5V0tB47ouXHL1Bic9F0ijVvHKT4d+5i+P+cuMe27cNmUNm26xq3jWLLK1OBp1S2eDwYlUBBJPWZNYqKptyT15+FD2LjJgMFgpHtnZROzRxcVjx8bCd2WcWCx/lcDLi4q2rVWNti7d1YTcd3IwcOm/Ho9/LrZSNtWaoqkej7hUxr8X1Ox7v8yX8rO/3XTOS5ctLXxbHkrOjoaFxcXi+3JD77TG/FTrFgxXF1dLYKVhw8fmgOc5LzJf1p7mO7i4pLtUUXSw5NGnz59Mtxfv3591qxZw/jx43n77beJjo5m9erVVqPVrHr33XdxdHTk22+/JTY2lv79++Pp6UnPnj1ZtGgRN27coG7duhQpUoTIyEjOnTuHg4MDPXv2BFKi35UrV5oDpfLly/PSSy/xxhtvsHz5ciIjI2nQoAF2dnZcuHABe3t72rZtS9WqVXFxceHbb7+le/fuaLVatm/fzsWL1t8DYmdnx5o1a4iNjaVSpUrmVdrq1auX4/k7uaVOnTq89NJLzJ8/n7i4OCpWrMjp06etBqUffPABX375JYMGDaJDhw5otVo2btzI5cuXGTlyZLYWLMhuXdoCp93XUccmoX5kGmKkuxBNkdCrADx63Qujo3zFZJXUZYrQG7f4/cYt5tapiaudlgsxjwjy9SHQy5PO+w6Z38GzsG4tupfz5flft3L18WMAQi5d4cMK5ZhTpwbF7XWciYqhqedz9H2hPHMuXDSnq1bUlek1q7P2WgSXHj7CgJFqbm4MqliBewnxTDv7d3rFK7BCdxj4fZeeuVN0uLokcOGykaA2WgIDNHT+ON787pKF03V076Dh+bpxXP3XVJmLf0qib08taxbqGDo+kdt3jXzSU0vFCiqavpvSoD5/wcj5C8rGoa+P6Xvy4hUju/elNDJT/z1Z41dNef84pCeDuDVfST3mzJmzsGipkTEj1Oj1cPiokWYBKvq8r2bkGOU7eEYNVRM8TE3AW3r27DVdU+jvRn4PMzB3hgZXFz0XLkHQe2oCm6np/H6S4h1IoyfoOdxcy29rNUz61oCDPYwdpeHuPfjmu5SEfd5X0+hVFb+HmVZkc3aCRq+q6P+Rmj/2G9j4m/J3kRxslS9n+rNOTRXJz0B+2VBIgqM8LmZG7aP09qnValq1asWyZcv48ccfadmyJY8fP2bWrFnm15tkp92VHf+d/0FzSa1atRg8eDArV65k+PDhlChRgrfeeouiRYsyderUpz7uW2+9haOjIxMnTiQ2NpYvv/ySzp074+vry7p169ixYwcJCQm4u7tTqVIlWrZsac4bEBDA6dOn2bhxIz/++CNGo5GVK1fi6enJ0KFDefHFF9m8eTNbt25Fp9NRtmxZOnfuDJiGbH399dfMnTuXiRMn4uDgwKuvvkpwcLDV4E+j0TBx4kS+//57li9fjr29PW+99Va6c43yg1qtZsKECcyZM4dVq1aRlJSEn58fX3/9tcWy4TVq1ODbb78lJCSESZMmYTQaef7555kwYQINGjTI1nmzW5e2oOSYw9hFpAwedwm9isuTRvqlsHdIKl34hgXlF6lLpbZ79zPhJT/GVquCu07HuegYxUIEYFpOWqtWK15hlGQ08sbO/zHxJT+GV6mEu07H5UePGHriNN+eSwlibsXFcz02ls8rvUApRwe0KhX/Po7lt+s3mXjmHP8+Vr47q7Bo2zOeCcPsGDtEh3tROHfBSMc+8azekDI2SKMBrValqLeEBAh4N44pwTq+n6jDyRHC/zQQGBTPnv0F+KUveUTqMWc+Gagn4rqa/h+p8SwJV/6BAV8amDVPWQdqtWUdArQN0jPhKzVjR2lwLwbn/oKO3ZNYvVbZij//l2ne0OTxGtYu15CUBDt2G/liuJ4nI9MBOPWnkbcDVXw9RkNxD9N7d/6+CBOnGvj2e8slyNeuUDaP+32kod+TZo7KueCvlAdkfUjb+uOw4bjF5rC6UenOP3J1dbXaw5K8zVrvT7Lu3bsTGxvL8uXLCQkJAUydCYGBgWzatMk8pz2j3qKYmJhsT6NQ7dy5s5CEqiK/TZo0id27d7Nly5b8Lsp/in/j3fldBCEsrbQcny2ewgBZll4UQI+eftSKSLFzU/7N4fGveDRH+Xeer53uvmnTprFjxw5+/fVXxTyeHTt2MG7cOL7//nurc3hSi42N5caNG7i5ueHh4cGXX35JREQEP/30EwB37tyhffv29OnTh6CgIEXebt26UbJkyWx1NMgcHiGEEEIIIWyJUZWzTwYaNWpEbGwsu3crH8hu3bqV4sWLU7ly5UyL5+joSPny5fHw8OCvv/7i2LFjtG3b1ry/RIkSVKpUiW3btilez3LmzBmuXbtGo0aNslUdMqRN5CqDwZDhOzKAdNdmzwp92n7nNFQqVZaW7BZCCCGEENlXr1496tSpw4wZM3j8+DHe3t6EhYVx6NAhhg8fbm7nTZkyha1bt7JixQrzisPh4eGcO3fOPP/87NmzrFq1irp169KmTRvFeT788EO++OILxowZQ6tWrYiMjGTBggWUK1eOFi1aZKvMEvCILBs6dChDhw7NME3yP+6M7Ny586nLkNHbe8G0tHhmZRRCCCGEsGl5PGFl7NixLFy4kJCQEGJiYvDx8WHUqFE0adLEnMZgMGAwKOdtabVa9uzZY353ZenSpenZsydt27a1eCBeo0YNJk2aREhICMOHD8fBwYH69evz0UcfWayImxmZwyNy1c2bNzN9WWfqJbWz6/z58xnud3Nze+r3FhVUModHFEgyhyd3yBweURDJHJ5cka9zeCpYLkSQHTsv1MylkhQM0sMjcpWnp2eeBhw5CZaEEEIIIf4TpDtDQQIeIYQQQgghbElWl6X+j5DZ3UIIIYQQQgibJT08QgghhBBC2BIZ0qYgAY8QQgghhBC2RIa0KUjAI4QQQgghhC2RHh4FCXiEEEIIIYSwJdLDoyCLFgghhBBCCCFslvTwCCGEEEIIYUtkSJuCBDxCCCGEEELYEhnSpiABjxBCCCGEELZEengUJOARQgghhBDClkgPj4IsWiCEEEIIIYSwWdLDI4QQQgghhC2RIW0KEvAIIYQQQghhSyTgUZCARwghhBBCCFsic3gUJOARQgghhBDClkgPj4IEPEIIIbJPHh4KYbvk/hY2RgIeIYQQQgghbIkMaVOQgEcIIYQQQghbIgGPggQ8QgghhBBC2BKZw6MgAY8QQgghhBC2RHp4FNT5XQAhhBBCCCGEyCvSwyOEEEIIIYQtkSFtChLwCCGEEEIIYUtkSJuCBDxCCCGEEELYEunhUZCARwghhBBCCFsiPTwKsmiBEEIIIYQQwmZJD48QQgghhBC2RIa0KUjAI4QQQgghhC2RIW0KEvAIIYQQQghhS6SHR0ECHiGEEEIIIWyJ9PAoyKIFQgghhBBCCJslPTxCCCGEEELYkjwe0hYbG8uiRYvYtWsX0dHRlClThk6dOtGkSZMM8w0cOJATJ06ku/+XX37B3d09w7Qvv/wyU6ZMyVZ5JeARQgghhBDCluTxkLbg4GDOnTtH79698fHxISwsjHHjxmEwGGjatGm6+QYOHMjjx48V2+Li4hgyZAgvvviiOdhJ5uXlxYgRIxTbihQpku3ySsAjhBBCCCGELcnDHp4DBw5w5MgRRo4cSUBAAAA1a9bk1q1bzJ8/H39/fzQajdW8ZcuWtdgWGhpKUlISb775psU+nU5HlSpVclxmmcNTCIWGhuLv72/+BAQE8N577zF58mTu3LmTaf5JkybRsWPHZ1BS627evIm/vz+hoaHP9Lw5ue6OHTsyadIk88/5dQ1CCCGEEJkyqnL2ycDevXtxdHSkcePGiu0tWrTg7t27nD17NltF3bJlC46OjpkOh8sJCXgKsSFDhjB79mymTZvG22+/TVhYGAMGDCA2NjbDfF27dmXcuHHPqJSW3N3dmT17NvXr18+3MoicUz1MpPiU43i/v4Py9X/hxYo/4fH9yfwuVqEkdWnJWathes2XiGj1JrHvteZ48wA6lCmd5fzveJdiV5PXiGr3Dg/fbcXpwDfo/Xy5dNM7aNScf7MZxo7t+LziC7lxCfnC2Rmmj7Mj4qQDsVcdOb7DgQ6trT9pTatEcQj5Tseds448uuLIvs32NGmUcTPBwQHO73fAeNuJzz9RDhop7aVi3RIdFw878PCyIw8uOHIszIG+72tJ5+FvgSH1mHVaLQQPU3P5Ty1x97ScPaal30dZb146O8P0yWoi/tYSe1fL8X1aOrxrvcFdszps+1VDzE0tkf9q+eUnDeXKWj9uv4/UnD1mKtOl01qCh6nRWhnX1Pg1Fb//n4Zbl7XE3NRy4oCW/h+rUae5BJ0Ovhig5tQhLQ9vabl5ScvmdRoa1PvvrYZ2+fJlfH19LXpxypcvb96fVf/++y8nT56kSZMmODo6Wuy/fv0677zzDgEBAXTu3JmFCxcSHx+f7TLLkLZCrFy5clSsWBEwdSXq9XqWLVvG3r17eeONNyzSx8XF4eDggLe397MuqkJudU/akqSkJFQqVbpdwAWR5kE8bj9fIL5SMR41LY3bmov5XaRCS+rS0rqGDXjZvRhDT5zmr5iHdPL1YdUr9VCrVKz851qGeYdUfpEJ1fyYd/ESX585T6LRQCUXF3RpWzCpjKtWFWdrraFCZl2IPS/XUDN0fCJ/XTTQqa2WVT/Yo1bHs3KdPt18Oh2ErXWgqBsMGJnA7btG+r6vJXSVPU3fjWfPfoPVfOOG2uHsZP2Yzk4QHQPjvknkaoQRnR282VTDrEk6avip6f1ZQm5ccp6Qesy6OdM1dA1SMWqcgcPHjDQPUDFzihqXIvD1NOvXm9q6nzS8XEvF0NEG/rpgpNN7alYt0aJWJbFyTcq4rIovwq4tWsJPGWnfTY+DA4wdqeF/v2up8UoSd++mHHP4l2rGjVIz6RsDv+8w8nItFeOD1Xh7qfiwf8rvL6Cxiq0bNez5w0jvfnoePYJ33lLx3VQNz5eDgYNTyr9globOHVR8/Y2BHbuNuBeDoZ+p2R2q4dWmeg4fLWAvvsnD4kRHR1OqVCmL7a6urub9WbV582YAq8PZqlWrhr+/P2XKlCE+Pp5Dhw6xatUqTp06xfTp01Fn8J2eVuH/dhdmyUHErVu3mDRpErt372b27NnMnTuXP//8k3LlyjF79mwmTZpEeHg4q1atMuc1GAxs2LCBzZs3c+3aNezs7ChTpgydO3fm1VdfNafbsWMHv/zyC5cuXQLAz8+PPn368MILWX8ievPmTYKCghgyZAgtWrQAYMmSJSxdupTFixezfPlyDh48iE6no169evTt2zfbE9RCQ0P56aefuHnzJqVKlaJTp05W00VHR7No0SL27dvHgwcPKFGiBE2aNKFbt27odLpsnTMiIoLly5dz6tQp7t69i4uLCy+88AIffPCB+akHQHh4OIMGDWLYsGFcuHCBnTt3cu/ePZYsWUKZMmWydc78lOTtzMXD74JKhfp+nDTSc0DqUimwlCfNPEsStO8gq67+C8Cu23fwdXZiavVqrL56DUM6/5nXKlaUCdX8GHbyNFPP/WXevuNW+sN9X3YvRv8Xnqfz/sOsbVh4e54DA9Q0a6wh6MN4Vq03Nep2/ZGAr4+KqaPtWL1BjyGd9mevzlqqVVHT4M04DhwxJdq5N4ETOx2YEmxH/UDLJ6ov11TTv5eWzh8nsHaxvcX+8xeM9OivbIyH7jDwXHEV3Tto6DsUEgpgzCP1mHVVKkOv7ipGjDEwbabpenf/z4iHh4qRg9XMW2QgMjL9/IHNVDQLUBPUM4lVT4KbXXv0+JaBqRM0rP4lyVzXY0dqiE+At9/VExNj2nb0eBJ/n9DyxadqhgabErq7w8jBahYsMTBiTEqZ7OxgfLCaGbPh7DlT/h5d1CQmmo6ZPI8+bJeRii+o6NFZbQ54dDro1F7FTz8bGTU25Zf/x349Ny7a0bmDqgAGPHnb86RSpX/8jPalptfr2bp1K2XLlrX6ILxXr16Kn+vXr4+npydz587ljz/+oFGjRlkurwxpsyEREREAFC1aFDD1GowYMYKaNWsyfvx4evTokW7eSZMmMWvWLCpVqkRwcDDBwcG88sor3Lx505xm+fLljB8/Hl9fX4KDgxk+fDixsbF8+umnXLlyJVeuYfTo0ZQuXZoxY8YQFBREWFgYs2fPztYxQkNDmTx5MmXKlGHMmDF06dKFZcuWcfz4cUW6hIQEBg0axO+//857773H119/TdOmTVm1ahXBwcHZLvvdu3dxdXWld+/eTJ48mQEDBqDRaPjkk0+4evWqRfoFCxZw+/ZtBg0axIQJE8y/t0JDpTJ9RM5JXSq0Ke1FTGIia65FKLaHXLqCt5Mj9dKs4pNavxeeJ96g5/u/L2TpXHZqFYvr1mb235c4klHLrBBo86aWmIdG1vyfsgciZGUS3qXU1Kud/n/5bd7UcO5vg7mRDqDXw/K1SdSrrcHLU/nv084OFs/QMTskiSMnMn+Kn9qde0YMBtPxCyKpx6xr/bYatVpFyDJl2UOWGXByUtGiacbfa21aqomJMbJmnTJYCFluwNtLRb2XTfk1Gni7hYpfNhrMwQ7A1Wuwc4+RNi1TfictmqpwdFQRsizNMZcZUKtVtH47JW1ioilYTDsT4EEUxKWKTQ0G0ycqWnnM6BjQ643ExWV4mfnDmMXPtgMw5DuLT1hYWLqHdnV1tdqLk7zNxcUlS0U8cOAA9+/f56233sryZSWvAHfmzJks5wHp4SnU9Ho9er2ehIQEwsPDWb58OU5OTrzyyiucPn2apKQkunXrRmBgYIbHOXnyJNu2baNLly6KaLpu3brmv9++fZslS5bQunVrPv30U/P2OnXq0KVLF5YuXcro0aNzfE1vvvmmeWGB2rVrExERwZYtWxg8eHCWnhgYDAYWLVrECy+8wLhx48x5qlWrRteuXfHw8DCnDQ0N5dKlS4wePdo88a5OnTo4Ojryww8/cOTIEerUqZPlslevXp3q1aubf9br9dSvX5+ePXvy66+/0rdvX0V6Ly8vvvrqqywfX4j/Cj83V85Gx6A3KhsXJx9EmfYXdWP/vftW8772XHHORsfQrrQ3o6pWpkKRItyIi2X5lWsEn/6TxDRdQ8FVK+Os1TLq1J+UcLB8ul6Y+FVWcfYvg0UD+OQZU2PUr5KK/YfTyVtJzf8OWLack/NWraTi+s2Uugv+3DQEa9SkREp4ZP7drNGASxFo1lhDj45avpmbVGADHqnHrPOrouL2HSO3biu3nzxtNO/PaGyVXxU4e95oWdfm/LD/IDxfHpycVJw8bXmMk6eNvNFEhb09xMcnnxNO/ak8781bcOeu0bwfYN4iA0HvafhumpqJUw08joWWgSratFQxbHRKEJeUBHMWGOjVTc32nUbzkLaJX2mIioIFS7IXrD4TWe3hCWhg+qTdbCibbpZy5cqxY8cO9Hq9Yih+8tydcuXSny+Z2ubNm7Gzs7M6DSMz2RnOBhLwFGppG9Dly5dn4MCBijXMX3vttUyPc/DgQQBat26dbprDhw+j1+tp3rw5+lTfTDqdjurVqxMeHp69wqfjlVdeUfxcvnx5EhISiIyMtFib3Zpr165x9+5d3nvvPUWA5OnpSdWqVRU9VsePH8fBwYHXX39dcYwWLVrwww8/cOzYsWwFPHq9npUrV7J9+3YiIiJISkoy77PWw5OV340Q/0UeOh2XHj2y2H4/IdG8Pz3ejo6UsLfnu1o1GHXqT85ExxBQsgRDK1fEx8mRLgdSWqrVi7oxuFJFWv5vH48Laus7GzyKqbj0j2Xj8n6k0bw//bxw/4GVvA9Sjp2sup+Kwf20tOwabxoG5GGRTWFIfy2TRpl+ZwaDkYkzkhg1KTHjTPlI6jHrPNzhvpWO0cePIT7eiEcm1+ThruLSFSv1dT9lPxif/JnyO1CkjQS1WkWxoqagxsNDRVyckTSvejEf1yNVU+LQESNN3tKzZpmGfh+aGu5JSUaGjTbw7ffKIGbQEANR0fDLCg0ajak8/1w10uStJC5eyvg6bU2jRo3YtGkTu3fvVqystnXrVooXL07lypUzPcb9+/c5ePAgjRo1ws3NLcvn3rp1K0CWzpGaBDyF2LBhw8yrZBQrVkzRewHg4OCAs7NzpseJiopCrVZnGFBEPhnq8dFHH1ndn91IOz1p/9Enz6NJyOIA5eTu1GLFilnsc3d3VwQ80dHRuLu7W/QcFStWDI1Gk61JdwCzZ89m48aNdOzYkerVq+Pi4oJarWbq1KlWVxRJ+/sSQqQwpv9QGGMGT4zVqHC1s6PjvoOsTjX/x1mrZVDFFxh9+gwXHz5CozINZVt97Rq/37yV28XPNxnWWyZTDLKSV6OBxTPsWb1Rz+87s/ZUe8nqJLbvMeBeDJo01PBlXy1urvDp8IIb9Eg9Wkq7pk7yM4Kc1FV282c1bVbT1aoB61dqOHjYyIef6nn0GJq8blrgwMEBxk9O+d2MGKzmi0/VfDXRwP/2GXF1gX4fqtn2q5Zm7yQRXtAW1szDKUX16tWjTp06zJgxg8ePH+Pt7U1YWBiHDh1i+PDh5l6fKVOmsHXrVlasWIGnp6fiGFu3bkWv16c7nO3kyZMsX76chg0b4uXlRUJCAgcPHuS3336jZs2aFg/IMyMBTyHm6+trXqUtJ9zc3DAYDNy/fz/dRnjyyhtfffWVxT/agiS5nJFWxuLfv3/fIu3Zs2cxGo2KoCcyMhK9Xp+tJw4A27dvp1mzZvTu3VuxPSoqyuqiC1md1MfKU6ZPWkHVTB8hbMy9hAQ87C17cdx1dkBKT4/1vPGUcnRk6w1lELPlxk0GVXyBWsWKcvHhIwa+WIHyRZxpv+8gbnam47o+WaXNQaPBzc6OmKTEdBdHKIjuRRrxsHzWg/uTXgVrPQ8pea33XLgXRZF34IdayvuqaN87ETfT1y2uT4brO9iDmyvEPEQxqf/Wbbh127Rh2y4DkVFGJo/SsfinJMJPF7wKlnq05FsGrpyxU2xrHJjEvftQ4yXL9E5OYG+v4r71kadm9+4bFT0uyZKfvyb36Ny7/6R3zd1yiJx7MVOP15MRr9y7Z8TRUY2jo+XcHHd3OBqe8vPsbzXcug1tglIWoti1xzQ36qvhalasNnD5ClSqCGNHqhk80sA336X8Urb8rufMES3ffn2PJgEfWFxHWFhN84s5n7k8XrRg7NixLFy4kJCQEGJiYvDx8WHUqFGKHh+DwYAhnRU+tmzZgqenJ7Vr17a638PDA7VazbJly4iKikKlUlG6dGl69uxJ+/btZUibyL569erx008/sXHjRt5//32raerWrYtGo+H69esWQ8AKEh8fHzw8PAgLC1MMa7t58yZ//vmnIqCrVasWu3btYu/evYqVPn7//Xfz/uxQqVTY2Sn/Q9i/fz93797N2VLgEtiI/5hTUdEElSmNRqVSzOOpVtT0EOJ0csvGipMPoill5V0OKkzfBckBjF9RV4rqdFx4u4VF2vEvVWX8S1WpEbqdExmcq6A5dcZIUFsNGo1yInu1yqaGwelz6TeKT501mNOlZs579smcikpqirqpuHDQso7HD9MxfpiOGk1iOZFBA/zQMVMD6MXn1YSfLnhDCaUeLV2/AXUaJSm2nf/byKk/jQS9p6bkcyjm8VSrarrfTp/JOBA7dQaC3lVZ1rU5v+nni5fg8WMj1apaHqNaVRUXLprm70DK3J1qVVUcOpJy/pLPQYniKk6fSWmA13hJxco1RotV9w4fNaLRqKhcUcXlK0aqV1OhVqs4fEx5PUlJcOK0kdcblgSH9RZlCwj4I8Prz1M5jYEziZccHR3p378//fv3TzfN0KFDGTp0qNV9P/74Y4bH9/b2VrzwPack4BG89NJLvPHGGyxfvpzIyEgaNGiAnZ0dFy5cwN7enrZt2+Lp6UnPnj1ZtGgRN27coG7duhQpUoTIyEjOnTuHg4MDPXv2zO9LQa1W07NnT6ZNm8aoUaN46623ePjwIUuXLrUYste8eXM2bNjApEmTuHnzJuXLl+fUqVOsWLGCevXqpfvUIT3169cnNDSUMmXKUL58ef766y9Wr15NiRIlcvMShbB56/+NoM/z5WhX2pufr/1r3t69rC8Rj2M5mMFj41/+jaB5qZIEenkq3tfzZilP9AYjh59MOJh05i+WXP5HkdfTwYFVr9Rj7t+XWH3tGhcePszlK8tb6zcn0aeblnZva/h5Y0rrsXsHLRE3DBw8mv7QqfWb9cydoqNuLbW5Ia3RQJd3tRw4oufGLVPradJ3iSxZpWz4ej6nYtUP9sxdksjqDXouXM64peXf0DTc5cLlAjjRG6lHaxIT4ehxy/Js3GRgfLCa7p3VTJmeUo4eXVQ8fmwkdHvG17D+/wz06amlXWsVP/+SkrZ7JzUR140cPGzaptfDr1uMtH3H1MuSfGv6lAb/11RMn5Vy7tDtRmJjjfToogx4enRRYzAY2fBbStrrN6BOLRVqtbI3Lfllov9GGM3pAOq/rGLP3pRj6nRQq7qKf5ULShYMOe3hsbGFQyXgEYApCn/xxRfZvHkzW7duRafTUbZsWTp37mxO07lzZ3x9fVm3bh07duwgISEBd3d3KlWqRMuWLfOx9ErJ40FXrVrF6NGj8fT0pHPnzpw4cUKxuIJOp2P69OksWrSI1atX8+DBA4oXL0779u3p3r17ts/bv39/tFotP/30E7GxsbzwwguMHTuWRYsW5dalFThOu6+jjk1C/cg0xEh3IZoioaYFGh697oXRUb5iskrqMkXojVv8fvMWc+vUxNVOy4WHjwjy9SHQy5PO+w+Ze2kW1q1F97K+PP/bVq4+maEccukKHz5fjjm1a1Bcp+NMdAxNSz5H3xfKM+fCRXO68zExnE+9vi3g++TNjxcfPmT37bsUNqE7DPy+y9TgdnVJ4MJlI0FttAQGaOj8cby5Qbdwuo7uHTQ8XzeOq/+aKnPxT0n07allzUIdQ8cncvuukU96aqlYQUXTd1PmUJ6/YOT8BWUj1tfH1DK6eMXI7n0prcavBttRsgTs2W8g4oaRom4qWjRR07uLlp83JnHsZMEbzgZSj9lx5iwsWmpkzAg1ej0cPmakWYCKPj3VjByrfAfPqKFqgoeqCXhbbw4aQrcZ+T3MwNzpGlxd9Fy4BEHvqQlspqbz+0mKIGT0BD2Hd2v5ba2GSd8YzC8evXsPvkm1wEBkJIyfYmDcKDX3I+H3MNOLR78armbhUqP5HTwA02cb+H6ahl/XaJi/2MDjx6aXkX7+qZptOwzmVeH27jNy6IiBr4arcXKCPX8YcXOF/h+pKV9ORZdeyuBVFDyqnTt3FsxvHCEEAP6Nd+d3EdJVrslG7CIsV9MCuBT2Dkmls/fC2P+yQleXq/zy9PDOWg0TqvnRvow37jod56Jj+PrsefNCBAAh9WrTo1xZyv66hX8epSzJVExnx8SX/Gjt7YW7TsflR49YcPEy357/O8NRHr7OTlxpGcgXx0/yzfm/8/DqUvk049cGZJezM0wYZkf7Vlrci8K5C0a+nmnqMUgW8p2OHh21lK0dyz/XUmrkuRIwJVjH229ocHKE8D8NjJqUSNiejHsQfH1UXDnqyBdfJfDNnJSG39vNNHzaW0u1ymo8ipnea3LmvIHla/XMXVJwl6UGqUce22We5gmt1jShv2cXNZ4l4co/MOsHA7PmKa939HA1Xw3X0Dgwid3/S6kvZ2eYMFpN+7Zq3IvBub/g62/0rF5rebfWqgGTx2loUFdFUhLs2GPki+F6Ll22LFf/j9X07a2mrK9p9baQ5QYmTDGQlCY2afOOikH91FR6UYWjA1y5CqvWGpg+y6BY6c3VFb4cqKbtO2p8feDhIzhzzsiU6QZCt1n/Ztn5W/4NafPXW64Omx07NYXnRehZIQGPEAVcQQ54xH9YHgc8/xm5HPAIkSuyEfCI9OVrwJN0LfNEGdip9cmlkhQM/50xEiLPGY3GdFfjSKZWq7O+OlkaBoMBYyZrXGrSrpsphBBCCPFfI90ZChLwiFxz4sQJBg0alGGaIUOG0KKF5apIWZG8nntGdu7c+VTHFkIIIYSwGXm8LHVhIwGPyDUvvvgi8+bNyzBNTt7h06NHD9q0afPU+YUQQgghxH+PBDwi1zg5OeXKi1DT4+npWaBfeiqEEEIIUSDIkDYFCXiEEEIIIYSwJRLwKEjAI4QQQgghhC2ROTwKEvAIIYQQQghhS6SHR0Gd3wUQQgghhBBCiLwiPTxCCCGEEELYEhnSpiABjxBCCCGEELZEAh4FCXiEEEIIIYSwJTKHR0ECHiGEEEIIIWyJ9PAoyKIFQgghhBBCCJslPTxCCCGEEELYEhnSpiABjxBCCCGEELZEhrQpSMAjhBBCCCGELZEeHgUJeIQQQgghhLAl0sOjIIsWCCGEEEIIIWyW9PAIIYQQQghhS2RIm4IEPEIIIYQQQtgSGdKmIAGPEAXdSr/8LoHtkO//3NPxdH6XwDZ0apffJRDCksaQ3yUQOSU9PAoS8AghhBBCCGFLpIdHQRYtEEIIIYQQQtgs6eERQgghhBDClsiQNgUJeIQQQgghhLAlMqRNQQIeIYQQQgghbIn08ChIwCOEEEIIIYQtkR4eBVm0QAghhBBCCGGzpIdHCCGEEEIIWyJD2hQk4BFCCCGEEMKW5PGQttjYWBYtWsSuXbuIjo6mTJkydOrUiSZNmmQp/969e1mzZg0XLlzAYDBQsmRJ2rVrR8uWLRXpjh49yuLFi7l48SL29vY0aNCADz/8kGLFimWrvBLwCCGEEEIIYUvyuIcnODiYc+fO0bt3b3x8fAgLC2PcuHEYDAaaNm2aYd6ffvqJRYsW0bJlSzp37oxGo+Hq1askJSUp0oWHhzNkyBDq16/P+PHjiYyM5IcffuDzzz9n3rx56HS6LJdXAh4hhBBCCCFsSR728Bw4cIAjR44wcuRIAgICAKhZsya3bt1i/vz5+Pv7o9ForOY9f/48ixYt4oMPPiAoKMi8vXbt2hZp58+fT+nSpRkzZoz5eKVKlaJ///5s2bKFVq1aZbnMsmiBEEIIIYQQIkv27t2Lo6MjjRs3Vmxv0aIFd+/e5ezZs+nm3bBhA3Z2drRt2zbDc9y5c4dz587RrFkzRfDk5+eHj48Pe/fuzVaZJeARQgghhBDClhhz+MnA5cuX8fX1tejFKV++vHl/ek6ePEmZMmXYs2cP3bp1IyAggPfee48ffviBxMRExTlSHzPteTI6hzUypE0IIYQQQghbkodD2qKjoylVqpTFdldXV/P+9Ny5c4cHDx7w/fff07NnT8qWLcuxY8f46aefuH37NiNHjlQcI/mYqbm4uGR4Dmsk4BFCCCGEEMKW5PGiBSpV+gFVRvuMRiOPHz9m1KhR5hXdatasSVxcHGvXrqVnz554e3vnenkl4BFCCCGEEMKWZLWH5+Ae0yeNsJbNzQsSpOXq6mq1hyV5m4uLS7qnc3V15f79+7z88suK7XXr1mXt2rX89ddfeHt7Z9hbFBMTY7XnJyMS8AghhBBCCPFfVO810yeNgPLpBxTlypVjx44d6PV6xTye5Hk15cqVSzdv+fLluX//vsV2o9HUJaVWqxXHuHz5MvXr11ekvXTpUobnsEYWLRBCCCGEEMKW5OGiBY0aNSI2Npbdu3crtm/dupXixYtTuXLldPO+9popuDp48KBi+8GDB1Gr1VSsWBGAEiVKUKlSJbZt24ZerzenO3PmDNeuXaNRo0YZFzKNp+7huXjxImvXriU8PJx79+6h0Wjw8fHB39+ft956C1dXVwYOHAjAjBkznvY0T61jx47UqFGDoUOHZjvv8uXLKVu2LA0bNlRsDw8PZ9CgQUyfPp0aNWrkUklt06RJkwgPD2fVqlWF6tgA/v7+ip8dHBx47rnnaNKkCe3bt8fR0dH8byErdu7cCWTtnhFCCCGEyLE8XLSgXr161KlThxkzZvD48WO8vb0JCwvj0KFDDB8+3NzrM2XKFLZu3cqKFSvw9PQEIDAwkF9//ZUZM2YQFRVF2bJlOXr0KBs2bKBVq1bmdAAffvghX3zxBWPGjKFVq1ZERkayYMECypUrR4sWLbJV5qcKeH777TdmzJiBj48PHTp0oGzZsiQlJXH+/Hl+/fVXzpw5w7hx48wBT2GzYsUKXn/9dYuA54UXXmD27Nn4+vrmU8kEQNeuXWnXrl2enuP111+nffv2AMTGxnLixAl+/PFHLl68yNixY83/FlIbNWoUXl5efPzxxxbHy+o9k1+ctRrGv1SV9j6lcbfXcS46hklnzrP66r9Zyv+Odyk+q/QCNYsVRaNSceXRY2aev8CCiynLRo5/qSpvenni6+SEk1bD9dg4tt+8zYQ/z3H18eO8urRnzlmrYXy1qrQvUxp33ZO6PJvNuqyYpi7/UtZlag4aNSeaN+VFVxe+OH6Sb87/nZuXU6ioHibiMec09ucisT8TiTYynnv9/LjX/6X8Ltozp9XC8OHQsweUKgWXL8PsOTBrVtbyOzvD+PHQ/j1wd4dz52DSZFi9OuN8u3fBa6/BrNnQv79y34AB8FojqFkTypWDXbvAv8lTXNwzJnWZe7RaGD4UenZXpdTlPCOzZmeeF57U5VgV7d99UpfnYdIUI6t/TkmjVsOAT6FZUxV+VU3p/vkHNv5qShsVlZK2ezdYsij9wU5DhxuYPPUpLza/5fGiBWPHjmXhwoWEhIQQExODj4+PYiECAIPBgMFgUOTTarVMmzaNhQsXsmLFCmJiYihVqhR9+vThvffeU6StUaMGkyZNIiQkhOHDh+Pg4ED9+vX56KOP0Ol02SpvtgOeP//8k+nTp1OnTh3GjRunOGGdOnVo3749hw4dAqBs2bKZHk+v16PX67Nd8Pzg7OxMlSpV8rsY/3l5sXpHWsWKFVP8rmvXrs3NmzcJCwsjISHB6r8FOzs7ihQpYrE9O/dMflnXsAEvexRjaPhp/op5SCdfH1a9Wg+1SsXKf65lmHdI5ReZ8JIf8y5c4usz50k0GKjk6oJOrfxPpKidHSv/ucbZqBhikhKp4urKyKqVeMe7FFU3b+N+QkJeXuIzs65hA152L8bQE6nq8pVs1GU1P+ZdfFKXRgOVXCzrMrVx1arirJXpmACaB/G4/XyB+ErFeNS0NG5rLuZ3kfLNnDnQtQuMCobDh6F5c5g5A1xc4OuvM8+/7hd4+WUYOgz++gs6dYJVK02NyZUrrefp2xcqVEj/mB99CI8ewY6d0NL5qS4rX0hd5p45s1R07QyjRhs5fASaN1Mx81sVLkWMfD058/zr1qh4uQ4MHWE01WWQilUr1KjVBlY+GfTh6AhfjVKxcjUsXGzk7l2oVQtGDlPR8i0VdeobiYszpd20Geo3NFicZ+xoFc3eULF+Yy5e/LOWhz08AI6OjvTv35/+aaPxVIYOHWp1pJWrqyufffYZn332WabnqVOnDnXq1MlRWeEpAp4VK1agUqn4/PPPrQYpdnZ2vPrqqwAWQ9pu3rxJUFAQffr0ISkpic2bN3P79m2+/vpr6taty5kzZ1i+fDl//vknsbGxlChRggYNGtCvXz8g/aFMS5YsYenSpeahQ9YkJCSwcOFCjh07xs2bN1Gr1fj4+BAUFKToyUkezrR161a2bt0KQPXq1ZkxY4bVIW2TJk1i9+7dLFy4kO+//54TJ07g4uJC48aN+eCDDxR1dOfOHWbNmsXhw4dRq9XUr1+fd999l48//pghQ4ZkuXvOYDCwYsUKtm3bxq1bt7Czs6NkyZIEBgby7rvvZruu/P39ad26NeXKlWPNmjXcunULLy8vunXrpojUQ0NDmTx5MlOnTiUsLIw//viDxMREatasSb9+/fDy8kq3zJ999hl3795l6dKliuUKjUYjXbp0wcfHh0mTJmXp+q1dW/I1VK5cmRUrVnDr1i28vb354IMPaNCgQZaOm5kiRYoAKRPqsio790x+CCzlSbNSJQnad5BV/5h6IXbdvoOvsxNTa1Rj9dVrGNJ5UlSrWFEmvOTHsJOnmXr2L/P2HbfuWKTtdzRc8fPu23e5/OgRWxo3pFXpUoRc+ifXrim/BJbypJnnk7q8mqYuq2ehLqs9qctzGddlspfdi9H/hefpvP8waxvWTzfdf0WStzMXD78LKhXq+3H/2YCnShXo9T6MGAnTppm27d4NHh4wcgTMmweRkennDwyEZs0gqBMkf83u2gW+ZWDqFFPPRJqHtvj6wtcToVt3WL8unXJVhSfzkjl1MkeX+MxIXeaeKlWgV08YMcrItG9N23bvMeLhoWLkcBXzfjBmXJctoNkbKoK6GFj1pHds126jqS4nqVj9sxGDAWJjodwLRlLPi9+9B65eNbJ2tZp2bY2s+Mm0/e5d0yc1JydoUB/+t9cUVAnbkK2Wm16v5/jx47z44os899xzT33SdevWcfz4cT766CMmT55MmTJlOHToEAMGDODWrVt8/PHHTJ48mS5duhCZ0b/+bEhISCAmJoYOHTowbtw4Ro4cSbVq1Rg9erQ5sAGYPXs29vb21KtXj9mzZzN79uxMh+bp9XpGjBhBrVq1GD9+PIGBgaxdu5aVqR7dxMbGMmjQIMLDw+nTpw+jR4+mWLFijB07NtvXsmrVKpYsWUKTJk34+uuvCQ4OJjAwkEePHmX7WMn27dvHunXr6NmzJ1999RUlS5Zk3LhxFhPSAKZOnYpKpWLkyJH07duXc+fOMWjQIB4+fJju8du1a8e1a9c4duyYYvvBgwe5fv06rVu3fuqyJztw4ADr16+nZ8+ejBkzBldXV0aNGsX169ezfSyj0WjufXz48CF79+5l69atNGnSBG02nqbn1j2Tl9qU9iImMZE1VyMU20MuX8HbyZF6Hu7p5u334vPEG/R8/9eFpzr3nfh4AJLSiwIKGXNdXktTl5ee1KV7BnX5wpO6/DtrdWmnVrG4bm1m/32JI7n0PVnoqVSmz39c69am3oOQEOX2kBBTYy6zZ2tt2kBMDKxZkyb/EvD2hnr1LPP8MB+2bYMNG9I/rrEQ3uZSl7mn9TugVqsIWarcHrLUiJOTihbNM87fprWKmBgja9Za5vf2Vpnr0mAAK4uAceiw6U+f0hmfp0N7cHFRsXBxIazk1PJw0YLCKFs9PFFRUcTFxVl9u2p26HQ6pkyZomg4fv755zz33HPMnTtX8RQ8MDAwR+dKVqRIEYYMGWL+Wa/XU7t2bWJiYvjll19o3tx0p1WpUgWVSkXRokWzPHwtMTGRHj160LhxY8A0/On8+fOEhYXRvXt3wNRjFBERweTJk6lbty4AL7/8MvHx8fz666/ZupbTp09Tvnx5evToYd6WfMynFRUVxdy5c3F/0iCrV68e77//PgsWLOD1119XpK1YsSKDBw82/1y2bFn69+/Phg0b6NKli9XjN2jQAC8vL9avX0/t2rXN2zds2ICXlxf1rH3rZ1N8fDzffPMNTk5OgGnO1XvvvceuXbvo1KlTto61ceNGNm5U9mXXq1cvS92vqeXWPZOX/Iq6cjY6Bn2a/0FPRpoGOvu5ubH/rpX/PYDXShTnbHQM7Xy8GVW1MhWKFOFGXCzLr1wj+NSfJFoJZDQqFXZqFZVcXZhRqzrno2NY92+ElaMXPn5u6dTlgyd1WdSN/ffSqcvnntRlaSt1edqyLoOrVsZZq2XUqT8p4WCfNxckCiW/qnD7Nty6pdx+8klPgJ9f5vnPnoVUCyNZ5N+/P2V7r15Qt66p18HWSF3mHr+qKm7fNqZfl1VVZNTS9qsKZ89ZqctTKftT12VaTZ6sR/TnmYzL2auniqgoy8Cq0LHBoCUn8mXg9yuvvKIIdq5du8b169cthoDltl27drF27VouXrxIXPIATsjxOVUqFa+88opi2/PPP8/x48fNP584cQInJyeLwKRJkybZDngqVarEgQMHmD59Oq+++ipVq1bF2Tlng3hr1aplDnYANBoN/v7+LF26lDt37lCiRAnzvrQvovLz86NkyZIcP3483YBHrVbTunVr5s2bx61btyhZsiQREREcOnSIjz76KMO38mZVzZo1zcEOgLu7O0WLFuVW2m/XLGjcuDEdO3YETIHUhQsXWLZsGUOGDGHatGmFYs5ZVnnodFyy0jt4PyHRtN8+/Wv1dnKkhMGe72rVYNSpPzkTFUNAyRIMrVIRHydHuuw/rEhf0sGem23eNv984O49/Hfs4VGSPu2hC6VM6zKDfzfejo6UsE9Vl9FP6rLyk7o8kFKX1Yu6MbhSRVr+bx+P0/7vL/7zPDysP+F+/Bji4037M8t/6ZLl9uRjps7v5QXTpsLgIXDjxtOXuaCSusw9GdelMfO6dIdLVtZuMddl+h3oeHnBpAkqDh8x8tum9NNVrAivvmIaXhcbm3F5Crw8nsNT2GQr4HFzc8PBwYEbObwTPdL8q37w4AGAolGd2/bs2cOYMWN4/fXX6dixI+7u7mg0GjZu3MiWLVtydGx7e3uLBrCdnR0JqSZhR0dHU6xYMYu87hkMcUlP586dcXBwYPv27fz666+o1WpeeuklPvzwQ/P65dllrRzJ26KiohS/m/TSWnsbbmqBgYGEhITwf//3f/Tu3ZsNGzZgb2/Pm2+++VRlTsvass52dnbEPxk2lR1FixZV1OVLL71E0aJFGTduHKGhobzzzjtZOk5u3TN5LaPhEcYMdqpR4WpnR8c/DppXIdt1+w7OWi2DKr3A6FNnuPgwJQC4G59Ana1h2Ks1VHZ1YXDlF9nZ5DUah+3hZqqHEIVZhnWZwSM3c13us1KXFV9g9GlTXWpUpqFsq69d4/eb2Q/mhW1J9c4/IOXpd8b3dObHzWr+eXPhxAlYsCDzYxZ0Upe5J7/rMrVixWDzrypUKujQyZjhMXr1NAUJhX44G0gPTxrZCng0Gg21atXi4MGDFk/9syPt0/yiRYsCpkn9GdHpdCQmJlpsj0q9xmA6tm/fTqlSpRg9erTi/NaOlxdcXV05d+6cxXZrb5vNjEajoX379rRv356HDx9y9OhRFi5cyODBg1m9ejUODg7Zritr5Uje5ubmlqW0ma2eVqRIEZo3b87mzZvp0KEDoaGhBAQEmBcDKOjKly8PmN6nk1W5cs/s22v6pPVKQ9Mnh+4lJFjtxXHX2QEpvRPW88ZTytGRrTeUDe8tN24yqNIL1CpWVBHw6I1Gjt5/AMC+u/cIvXGLy++0YGiVigw8diLH15Lf8qwuK6bU5cAXK1C+iDPt9x3Ezc50XNcnPeYOGg1udnbEJCWmuziCsB2+vnAlzRPvxv5w7x5Ye1WckxPY21t/yp7avXvWey6Sn3Ul52/XzjSHpWEjSPPfBDqdadujR5CUlKXLyVdSl7nH1xeuXFBOEW8cYDDVZXXL9Ka6VHH/fsZfWvfuZ1KXVqYyFi0K20JVeHtBk2ZGLltf3R8wLZndrQuEnzBy9GiGRbFkWAlGy3cDhoXVsBgVI/JH9pabAjp16oTRaGTatGlWG9RJSUns27cvW8f08fHBy8uLLVu2KHpF0vL09OTBgweKBndiYiKHDx9ON09qWq1WEezcv3+fP/74wyKdTqd7ql6BjFSvXp3Hjx9bvFl2x44dOTpukSJFeP3112nVqhXR0dHcvHkTyH5dHTt2TJFWr9ezc+dOvLy8LBrpYWFhip9Pnz7NrVu3svQy1rZt2xIVFcVXX33Fw4cPc2WxgmflwgXTZHJrPXUZyfE980pD+GKo5ScXgh2AUw+iqezqgibNg4hqRU3/657O4IHCyQfWe/VUmI5ludinUkRsLNdjY3nRpXAEvZk5FZVJXT7IQV0+aQv4FXWlqE7Hhbdb8KDdOzxo9w4nA98ATO86etDuHaqlbTEJm3T9OtR5Wfk5ehROnYbnnoOSJZXpq1Uz/Xn6dMbHPXUaKle2fEqfNr+fH9jZwcED8CAy5QPQp7fp72+9lbNrfFakLnPP9etQp75B8Tl6DE6dNvLcc6r06/LPjAOeU6ehciUrdemXnF+5vWhR2L5VRbmy8EagkVOnMi73229ByZJPuViBOgg0Gy0++RrsGFU5+9iYbAc8VatWZdCgQRw9epQPP/yQDRs2EB4eztGjR1m1ahU9evR4qiFiySu09e3bl61btxIeHs7WrVsZP368OY2/vz9qtZpx48Zx4MAB9uzZw5dffmnxUiNrGjRowLVr15g+fTrHjh0jNDSU/v37WwyvAyhXrhwnTpxg3759nD9/nqtXr2b7etJq3rw53t7eTJw4kY0bN3LkyBFmz55tDkCyM4dl+PDhLFiwgN27d3PixAl+//13fvnlF0qWLEnp0qblR7JbV25ubnz22Wfs2LGDffv2MXz4cK5evUqvXr0s0p4/f56pU6dy6NAhNm3aRHBwMMWLF6dVq1aZlt3Hx4e6dety/PhxqlWrRoWMXjSQjyIjIzlz5gxnzpwhPDyctWvX8v3331OkSJFsv903r+6Z3LL+3whc7Oxo56PsoetezpeIx7EcTGeSPcAvT1YjC/TyVGx/08sTvcHI4XsZrx72fBFnSjs6cSGDFf4KE3Ndlk5Tl2Wf1GUGj4N/+Teduiz1pC6fPL6cdOYvGu/Yrfh03Gd6kDL370s03rHbZupTZCwx0dQoT/15+BA2bjStVPVkzRyzHj1M8yVCQzM+7vr1pnfMpH2/c/duEBEByc/tliwx9YKk/SQfo7E/7LXSOV0QSV3mnnTr8lcwGIx076pM36ObisePjYRutX68ZOs3GHFxUdGurXJ7964qIiKMpH6enBzslC8Hzd40Eh6eebl79VQRG5uyZHWhJwGPwlMtWvD2229TqVIl1q5dy6pVq7h//z4ajQYfHx8CAgJo06ZNto9Zt25dZs6cyY8//sj3339PQkICJUqUUCwGUKpUKcaPH8/ChQv56quv8PDw4N133yUqKoqlS5dmcHTT/JEHDx7wf//3f2zZsgUvLy86derEnTt3LPL269ePmTNnMm7cOOLi4szv4ckJR0dHvv32W2bNmsX8+fNRqVTUqVOHgQMHMnTo0GwN66pRowZ79uxh06ZNPH78GHd3d2rXrk3Xrl3Ni0Fkt65eeeUVypYty6JFi7h9+zZeXl6MGDFC8R6eZF9++SW///4748aNIzExkRo1atC/f3+rc2isady4MQcPHizQvTu7d+82L8mt1Wp57rnneOWVV+jSpQuenp6Z5LaUF/dMbgm9cYvfb9xibp2auNppuRDziCBfHwK9POm875C5Z2Fh3Vp0L+fL879u5erjx4BpueUPK5RjTp0aFLfXcSYqhqaez9H3hfLMuXDRnK5aUVem16zO2msRXHr4CANGqrm5MahiBe4lxDPt7N/5dfm5KvTGLX6/maouH6aqy/1p6rKsL8//lqYuny/HnNo1KK7TcSY6hqYlLevyfEwM52NiFOf1dTYt1nHx4UN2307zUon/GKfd11HHJqF+ZOpN1V2Ipkio6aHVo9e9MDra/ktaz5yBRYthzFemuROHD5veBdOnN4wcpXxvzKhREDwKAprCnj2mbaGh8PvvMHcOuLrChQsQFGR6p0znLinvjfnnH9PHmojrpvfVpFa7NiS/j9zV1bSCeHIgcPgw5MKzxVwndZl7zpyBRSEwZrQKvd704tFmb6jo8wGMDFa+g2fUCAgeqSKgmZE9/zNtC90Kv28zMneWCldXo6kuO6oIbKGiczeDuS4dHGDrZhU1a8DAz41otcrlv+/csVxIolQpaNEcVq+BJ9PKCz8Z1qyg2rlzp1RJPlq+fDmLFy9m9erVebpoQ0aSX9o5YMCADNMlv3h03rx5T704AkBwcDBnz55l5cqV2XqnzX+V/417eX4OZ62GCS/50b6MN+46HeeiY/j6zHnz5HmAkHq16VG+LGX/bwv/PHps3l5MZ8fEl/xoXdoLd52Oy48eseDiZb4997f5+/Y5B3um1ahGg+IelHJ0QKtS8e/jWH6/eZuJZ87x7+NntBzOM3ho5azVMKFamro8a6Uuy5Wl7K/p1KV3mro8/3eG/3f5OjtxpWUgXxw/yTfnn1Hw2DGTsTz5pFyTjdhFWH8n2aWwd0gqXcCGT6pH58lhtVoYMQJ69gBPT7hyBWbNhlmzlOlGj4avRpt6EFI3qp2dYcIEaP+eaY7EuXPw9STTizIzYzSYzpX2Bewhi009I9b06AmZPLfMN//JutRkPnLmaWi1MGKYip7dU9XlXCOzZivTjR6l4qtgFY0DDOzek7Ld2RkmjFPR/t0ndXkevp5sZPXPKWmszSFKbcmPRnr2Un6jDhsCE8er8W9qYJfl6wef2s5tezJPlEf8T+ZsIaCdLznkUkkKBgl4nqH169cDUKZMGZKSkjh+/Djr1q2jcePGDB8+PN/K9SwCnoSEBP7++2/Onj3LnDlz+OSTT3j33XdzUuz/jGcR8Pxn2F4vff4poAFPoZNHAY8QOZJHAc9/jQQ8BYc8Xn+G7O3tWbt2LTdv3iQxMZHnnnuOjh070rWraUCr0WjMdD6SWq3OlXfWPGv379+nX79+ODs707JlS6tDuPRZeJ+IJu1sxWzI7PgqlQq1OtvT2oQQQgghChbpzlCQHp4CJDw8nEGDBmWYZsiQIdmeNF9YDBw4kBMn0l+auGTJkqxaZbnsY1bcvHmToKCgDNN0796dHumNEchH0sOTiwrfs4KCS3p4cof08IiCSHp4ckW+9vCE52y14Z017HOpJAWD9PAUIC+++CLz5s3LMM3TTJgvLD777DNiM3i1sd2Td448DQ8Pj0zr1tqKfUIIIYQQhY50ZyhIwFOAODk55WgxgMKuTJkyeXZsOzu7/3TdCiGEEOI/xAaXls4JmbAghBBCCCGEsFnSwyOEEEIIIYQtkSFtChLwCCGEEEIIYUtkSJuCBDxCCCGEEELYEunhUZCARwghhBBCCFsiPTwKsmiBEEIIIYQQwmZJD48QQgghhBC2RIa0KUjAI4QQQgghhC2RIW0KEvAIIYQQQghhS6SHR0ECHiGEEEIIIWyJ9PAoyKIFQgghhBBCCJslPTxCCCGEEELYEhnSpiABjxBCCCGEELZEhrQpSMAjhBBCCCGELZEeHgUJeIQQQgghhLAl0sOjIIsWCCGEEEIIIWyW9PAIIYQQQghhS2RIm4IEPEIUdAMC87sEQljq1C6/S2AbDGPyuwRCWFKNzu8SiJzK8ZA224qYJOARQgghhBDCluRxvBIbG8uiRYvYtWsX0dHRlClThk6dOtGkSZNsHWfRokUsX76csmXLEhISotg3cOBATpw4YZHn5ZdfZsqUKdk6jwQ8QgghhBBC2JI87uEJDg7m3Llz9O7dGx8fH8LCwhg3bhwGg4GmTZtm6QwXLlxg9erVFCtWLN00Xl5ejBgxQrGtSJEiWTp+ahLwCCGEEEIIIbLkwIEDHDlyhJEjRxIQEABAzZo1uXXrFvPnz8ff3x+NRpPhMfR6PZMnT6Zly5ZcvHiRqKgoq+l0Oh1VqlTJcZlllTYhhBBCCCFsiTGHnwzs3bsXR0dHGjdurNjeokUL7t69y9mzZzMt3k8//URMTAwffPBBdq7qqUkPjxBCCCGEELYkD9/Dc/nyZXx9fS16ccqXL2/e7+fnl27+K1eusGzZMsaOHYujo2OG57p+/TrvvPMOjx49wtPTE39/f7p27Yq9vX22yiwBjxBCCCGEELYkDxctiI6OplSpUhbbXV1dzfvTYzAYmDJlCo0aNaJ+/foZnqdatWr4+/tTpkwZ4uPjOXToEKtWreLUqVNMnz4dtTrrA9Uk4BFCCCGEEMKW5GEPD4BKlf7xM9q3Zs0aIiIimDBhQqbn6NWrl+Ln+vXr4+npydy5c/njjz9o1KhRlssrAY8QQgghhBD/RX9uhzPbLTaHafzNCxKk5erqarUXJ3mbi4uL1Xy3bt0iJCSE3r17Y2dnx8OHDwHTAgZGo5GHDx9iZ2eX4XC1pk2bMnfuXM6cOSMBjxBCCCGEEP9ZWR3SVqWp6ZNGQEBSulnKlSvHjh070Ov1ink8ly9fNu+35saNG8THxzNr1ixmzZplsb9ly5a0a9eOfv36ZVrs7AxnAwl4hBBCCCGEsC15OIenUaNGbNq0id27dyteNLp161aKFy9O5cqVrearUKEC06dPt9g+a9YsHj16xJAhQyhRokSG5966dStAuudIjwQ8QgghhBBC2JI8nMNTr1496tSpw4wZM3j8+DHe3t6EhYVx6NAhhg8fbu71mTJlClu3bmXFihV4enpSpEgRatSoYXG8IkWKoNfrFftOnjzJ8uXLadiwIV5eXiQkJHDw4EF+++03atasySuvvJKtMkvAI4QQQgghhC3J40ULxo4dy8KFCwkJCSEmJgYfHx9GjRql6PExGAwYDIanOr6HhwdqtZply5YRFRWFSqWidOnS9OzZk/bt22d7SJtq586dedjpJYTIKf/2dfO7CEJYuuuU3yWwDYYx+V0CISypRud3CWzCzp278u3c/pt1Ocq/882EXCpJwSA9PEIIIYQQQtgS6c5QkIBHCCGEEEIIW5LHQ9oKGwl4hBBCCCGEsCXSw6MgAY8QQgghhBC2RHp4FLK3xIEQQgghhBBCFCIS8BQSjx8/Zt68eXz55Ze0bt0af39/lixZYpGuY8eODBs27NkX8BkIDQ3F39+f8+fP53dRCjVnZ5g+zo6Ikw7EXnXk+A4HOrTWZJ4RKFEcQr7TceesI4+uOLJvsz1NGmX8NeLgAOf3O2C87cTnn2TcqRzwmhrjbSeMt53wcM/yJeWLglSPpb1UrFui4+JhBx5eduTBBUeOhTnQ930tmqwVqcDQaiE4GC5fgrhYOHsGsvDSbTNnZ5g+HSL+hdjHcPwYdOiQeb7du8BogO+/t9w3YAD8shYuXTSl2bkj6+UprFQPEyk+5Tje7++gfP1feLHiT3h8fzK/i1UoSV2mMN/flyEuDs6efcr7OwJiY+H48Sze37vBaLR+fwOUKQOLFpmOGxcH//4L69ZlvVwFkjGHHxsjAU8hER0dzW+//UZCQgINGzbM7+KIQmxdiD3dO2gZMy2JwKB4Dh83sOoHe4LaZtwy1ukgbK0DAY3UDBiZQKvu8dy6YyR0lT2vNUj/q2TcUDucs7CCsbMzLPhGR8SNp1uz/1krSPXo7ATRMTDum0Te6RZPxz7x7D2oZ9YkHfOm5mxp0mdtzhwYNhRmz4HmLWD9Bpg5A7L6HGfdL9C9G4wZC4FvwuEjsGolBAWln6dvX6hQIf39H30Ivr6wYyfcvp2dqym8NA/icfv5AqoEA4+als7v4hRqUpcp5swx3cuzZ0Pz5rB+PcycmY37ex107w5jxkBgIBw+DKtW5ez+rloVjh4FPz/44gt44w347DOIjMzetRU4RlXOPjZG5vAUEiVLluTXX39FpVIRFRXFpk2b8rtIWRIXF4eDg0N+F6PA0+v16PV6dLq8bZwGBqhp1lhD0IfxrFqvB2DXHwn4+qiYOtqO1Rv0pPeOsF6dtVSroqbBm3EcOGJKtHNvAid2OjAl2I76gfEWeV6uqaZ/Ly2dP05g7WL7DMs2aaQdkVGwaZueUZ8X7GcxBa0ez18w0qO/8p0JoTsMPFdcRfcOGvoOhYRC8EqFKlWg1/swYiRMm2batns3eHjAyBEwb17GjZDAQGjWDII6mRpBALt2gW8ZmDoFVq/G4vfi6wtfT4Ru3WF9Ok90q1Q1PR0GOPUfeTCf5O3MxcPvgkqF+n4cbmsu5neRCi2pS5MqVaBXLxgxwsr9PTIb93dQmvvbF6ZOzeD+/hq6dTMFV9YsWwbXrkGjRsrvyZ9/fupLLRhssJcmJwp2q0KYqVQqVKqsR9yHDh2iT58+NG/enG7durF582aLNJcvX2bEiBG0bNmSZs2a8cEHHxAaGqpIkzyM7ObNm4rt4eHh+Pv7Ex4ebt42cOBAevbsyYkTJ+jXrx8tWrRgypQpWS7z1atXGTduHG3btqVZs2Z06NCBiRMnkpCmpfb48WOmT59Oq1ataNWqFcHBwdy9e1eRJiEhgTlz5tC2bVtatGjBgAEDOH/+PB07dmTSpElZLhOAv78/M2fO5P/+7//o2rUrzZo1o0ePHuzYYTmu5f79+3zzzTe89957vPHGGwQFBbF06VL0er05zc2bN/H392flypUsW7aMoKAgmjVrpqjLvNLmTS0xD42s+T+9YnvIyiS8S6mpVzv9r4Q2b2o497fB3EgH0Oth+dok6tXW4OWp/PdpZweLZ+iYHZLEkRMZ99o0rKemT1ctHwyKR18IOngKaj2mdeeeEYPBdPzCoHVrUKshJES5PSQEnJygRYuM87dpAzExsGZNmvxLwNsb6tWzzPPDfNi2DTZsSP+4xv9iw0GlMn1EzkldAnl4f4dkcH//kPH9/dprULMmzJhROB4KZYv08ChID48NunjxInPmzKFTp04UK1aMTZs2MXXqVLy9valevTpgCi769etH0aJF6d+/P66urmzbto3JkycTGRlJUEb9wxm4f/8+EydOpGPHjnzwwQdZDtIuXLjAp59+ipubGz169KB06dLcu3ePffv2kZSUpOj5mDZtGvXq1WPkyJHcvn2b+fPnM3HiRL799ltzmsmTJ7Nr1y46duxIzZo1uXLlCsHBwTx69Oiprmvfvn0cP36cnj174uDgwMaNGxk3bhwajYbXX3/dfO0ff/wxKpWKbt264eXlxZkzZ1i2bBk3b95kyJAhimOuW7cOHx8fPvroI5ydnSldOu+HOvhVVnH2L4NFA/jkGVND2q+Siv2H08lbSc3/Dli2nJPzVq2k4vrNlJZh8OemIVijJiVSwiP9fwcODrBoho4ZPyRx/JSRdzL5T68gKIj1mEyjAZci0Kyxhh4dtXwzN6nQBDx+VU1Dxm7dUm4/+aRXxc8v8/xnz1oGeKnz79+fsr1XL6hb19SDI4TIW35+Oby//Z7y/q6S/jFfe830Z0wMbNoETZpAUpKp5+iLL0CmDNsOCXhsUFRUFN9//z0lS5YEoHr16hw/fpywsDBzwLN06VISExOZPn06zz33HAD169fn0aNH/Pjjj7Rs2ZIiRYpk+9zR0dGMHj2aWrVqZSvfnDlz0Gg0zJ07l6JFi5q3v/HGGxZpX375ZT799FPzzzExMcyfP5/79+/j7u7OlStX2LFjB0FBQfTu3RuAOnXq4O7uzrhx47J9TWCq07lz5+LubppJX69ePd5//30WLFhgDniWLFlCTEwMISEh5rqvXbs29vb2zJ07lw4dOlC2bFnzMXU6HVOmTEGrfXa3oUcxFZf+sXxcfT/SaN6ffl64/8BK3gcpx05W3U/F4H5aWnaN5/FjwCP9Mo0baodGA6OnJGbpGgqCgliPAEP6a5k0yvRwwGAwMnFGEqMmFaJ69YD79y23P34M8fGm/Znlv3TJcnvyMVPn9/KCaVNh8BC4cePpyyyEyJpnfn9Pg8GDM76/vb1Nf4aEmHqO3noLSpWC8ePhf/+Dl16CNANcCo//Ys90BmRImw2qUKGCucENpoZ16dKluZXqscrx48epVauWOdhJ1rx5c+Li4jhz5sxTndvFxSXbwU5cXBwnTpygcePGimAnPa+88ori5/LlywOYh92dOHECgMaNGyvSvf7662iecsmqWrVqmYMdAI1Gg7+/PxEREdy5cweA/fv3U7NmTYoXL26ek6PX66lbt66iXKmv41kGO8kyGp6T2dCdrOTVaGDxDHtWb9Tz+86Mh2C9XFPNwD5aPvwigbi4jM9d0BSkeky2ZHUSdd6Io1n7OKbMSuLLvlq+m2iXpbzPmkaj/CTLSb1mJ/+8uXDiBCxYkPkxhRDZk+/397ys3d/qJ63g/fuhd2/YsQNWrDANvytRwrTgQaElQ9oUpIfHBrm6ulpss7OzIz4+ZTJ0VFQUHlYepxQvXty8/2mkDgqyKiYmBoPBQIkSJbKU3s3NTfFz8nC35Lk+0dHRABQrVkyRTqPRWK2brLB2XcnboqKiKFGiBJGRkezbt4+mTZtaPUbaOrVW/1bF/Qzxayy3278HDu2zdown7kUa8Shmud39Sa+CtZ6HlLzWey7ci6LIO/BDLeV9VbTvnYjbk+p2dTH96WAPbq4Q89A0uXTxDB3rNuk5Em4wp3WwT86jIj7eyMOnG4WYpwpaPSa7dRtu3TZt2LbLQGSUkcmjdCz+KYnw0wXncZ+vL1y5rNzW2B/u3YMaNSzTOzmBvb31p8Op3btn/Slx8u2bnL9dO9N8gYaNIM3XCTqdadujR6ahLUKI7PH1hStXlNsaN86H+7th5vf3vXum7Vu3KtOdOAHXr0PWn9+ufPJRCgurTkBAQFYPkrsKzld+gSABz3+Um5sb95Lv9FSSJ/8nBxVpg4lk6QVE2VlYIZmrqytqtdrcU5JTyUFNZGSkIojS6/XmYCi77lv5Jk7ellxXbm5ulC9fng8++MDqMdIGOFmuK4f22Q5s0nPqjJGgtho0GuU46GqVTY+5Tp9L/xvy1FmDOV1q5rxnTXn9Kqkp6qbiwkFHi7Tjh+kYP0xHjSaxnDhtxK+yGr/Katq3svwqunTYkfDTBmo2KXhdPwWtHtNz6Jgp+HnxeTXhpwvORJ7r16HOy8pt58/DqdOmFZhKllSO869WzfTn6dMZH/fUaQjqiOXvJU1+Pz/TYhAHD1geo09v06d1G9i4MXvXJYR4cn/XUW47fx5Oncrh/f0kf5bv74OWx+jTx/Rp3dp0f5/MYNVFlcpy1bf0BT35KAUE7MrqAXKfDfbS5IQMafuPqlmzJsePH7dY3ez333/HwcGBKk9m+Xl6egJwKc3A2T/++CPXymJvb0/16tXZvXv3U/cspfbSSy8BsHPnTsX23bt3K1ZLy45jx44pgh69Xs/OnTvx8vIyB1UNGjTgypUreHl5UbFiRYtPcu9Zflq/OQmXIirava0c2te9g5aIGwYOHk3/2339Zj2VX1RTt1bK14ZGA13e1XLgiJ4bt0wN70nfJdK4dZzi07GPqXdx7hLTvguXTWnTpmvcOo4lq0yP1Vt1i+eDQQVz2ZyCVo/p8W9oKt+FywVr6bvERNN7L1J/Hj40NUAMBtN7NlLr0cM0zj/NIpIW1q8HFxfTE97UunczvVAwuQG0ZImpRyntJ/kYjf1h797cuFIh/nue+f3d3cr93djyk3yMxo1T7u8tW0y9PYGBymPWrGmay3PAykMRUThJD08hcvDgQeLi4nj8+DEAV65cYffu3YBpEn123nfTvXt3Dhw4wGeffUbXrl1xdXVl+/btHDhwgA8//NC8YEHFihXx8fFh3rx56PV6XFxc+N///sfpzB7FZNMnn3zCp59+yieffEJQUBDe3t5ERkbyxx9/8Pnnn+PklIU3Vz5Rrlw5mjRpws8//4xaraZWrVpcvnyZNWvW4Ozs/FS9UG5ubnz22Wd069bNvErb1atXGTVqlDlNz549OXLkCP369aNt27b4+PiQkJDAzZs3OXjwIJ999lmWh+3lldAdBn7fpWfuFB2uLglcuGwkqI2WwAANnT+ONz/NWjhdR/cOGp6vG8fVf02N6sU/JdG3p5Y1C3UMHZ/I7btGPumppWIFFU3fTQlMzl8wcv6CsiHu62Oq84tXjOzel9L4Tv33ZI1fNeX945Cee5kMccgvBa0evxpsR8kSsGe/gYgbRoq6qWjRRE3vLlp+3pjEsZOFY2zDmTOwaDGM+cr0BPfwYdN7N/r0hpGjlO/oGDUKgkdBQFPYs8e0LTQUfv8d5s4BV1e4cMH0RDgwEDp3SXla+88/po81EddN7wZJrXZtSF5vxNXV9OQ3udF1+DBcvZpbNVCwOO2+jjo2CfUj08IXugvRFAk1Xeyj170wOkoTIqukLp/c34tMLw1V3N99TO/hsbi/gyEgwMr9PdfK/d05i/d3hPL+jooyneebb0wLF6xcCZ6eMG6c6Rhz5uRNXTwTheNr/5mx/TvMhkyfPl2x8MDu3bvNAc/KlSvNvTFZUaZMGWbNmsXChQuZOXMmCQkJlClThiFDhtAi1WL4Go2GiRMnMnPmTKZPn46dnR3+/v58+umnDMvqq5GzoEKFCsydO5eQkBAWLFhAbGws7u7u1KxZ86km9g8ZMgQPDw+2bNnC2rVrqVChAqNHj2bw4MFPtfrcK6+8QtmyZVm0aBG3b9/Gy8uLESNG0KRJE3MaDw8P5s+fz48//sjq1au5c+cOTk5OeHp6Urdu3ac6b15o2zOeCcPsGDtEh3tROHfBSMc+8azekNL7pdGAVqtSvDoiIQEC3o1jSrCO7yfqcHKE8D8NBAbFs2d/wepBeBYKUj0eCTfwaW8trQO1eBSDuHg4c97AoFGJzF1SuCaifPKJqVHSv5+p4XHlCgwYCLNmKdOp1aDVWr7epG07mDABxo4xje0/dw46BpleSvi0+vU1PYVObe2TaXU9esLSpU9/7IKs5JjD2EWkTKJzCb2Ky5NG+qWwd0gqXTC+0woDqUsT8/3dP9X9PSAb93fbJ/f32FT3d8ec3d/ffmsKfAYMMAVQMTGm4Gro0IxfhFrgyZA2BdXOnTslBhT/CadPn6Z///6MGDEi3YUFrPH396d169YMGDAgD0uXwfnb182X8wqRobtZ73UVGTCMye8SCGFJNTq/S2ATdu7clW/n9l/pkqP8O4NicqkkBYP08AibdOTIEf78809efPFF7O3tuXjxIitXrqR06dK8lvymMSGEEEIIWyQ9PAoS8Ig8ZTAYMGayuP7TvhsnI05OThw5coRffvmFx48f4+bmRt26dendu7d55bnMFjBQqVSo1bKuhxBCCCFEYSYBj8hTP/74I0szGeCe3flHWVGlShW+//77DNNkNqytefPmDB061GK1NyGEEEKIAk0mrChIwCPy1Ntvv02DBg0yTJPlF3Dmsnnz5mW4P+0LToUQQgghCgUZ0qYgAY/IU8WLFy8Q75+xpmLFivldBCGEEEKI3Cc9PAoS8AghhBBCCGFLpIdHQWZkCyGEEEIIIWyW9PAIIYQQQghhS2RIm4IEPEIIIYQQQtgSGdKmIAGPEEIIIYQQtkR6eBQk4BFCCCGEEMKWSA+PgixaIIQQQgghhLBZ0sMjhBBCCCGELZEhbQoS8AghhBBCCGFLZEibggQ8QgghhBBC2BLp4VGQgEcIIYQQQghbksc9PLGxsSxatIhdu3YRHR1NmTJl6NSpE02aNMkw39GjR1m5ciVXrlwhOjoaZ2dnypUrR/v27alfv77V9IsXL+bixYvY29vToEEDPvzwQ4oVK5at8krAI4QQQgghhMiy4OBgzp07R+/evfHx8SEsLIxx48ZhMBho2rRpuvmioqIoW7Ysb775Ju7u7sTExPB///d/DBs2jOHDh/PGG2+Y04aHhzNkyBDq16/P+PHjiYyM5IcffuDzzz9n3rx56HS6LJdXAh4hhBBCCCFsSR4OaTtw4ABHjhxh5MiRBAQEAFCzZk1u3brF/Pnz8ff3R6PRWM3bpEkTi16gBg0aEBQUxG+//aYIeObPn0/p0qUZM2aM+XilSpWif//+bNmyhVatWmW5zLIstRBCCCGEELbEmMNPBvbu3YujoyONGzdWbG/RogV3797l7Nmz2SqqVqulSJEiiiDpzp07nDt3jmbNmim2+/n54ePjw969e7N1Dgl4hBBCCCGEsCVGVc4+Gbh8+TK+vr4WvTjly5c378+MwWBAr9dz9+5dQkJC+Pfff3nvvfcU50h9zLTnyco5UpMhbUIIIYQQQtiSPFy0IDo6mlKlSllsd3V1Ne/PzNChQzl8+DAAzs7OBAcH06BBA8U5Uh8zNRcXlyydIzUJeIQQQgghhBBZplKlH1BltC/Zp59+ysOHD7l37x7btm1j7NixDB061DwnKLdJwCOEEEIIIYQtyeqiBVc3wbXNFpvDKjZMN/hwdXW12sOSvM3FxSXT05YuXdr891dffZUhQ4Ywc+ZM/P39UavVGfYWxcTEWO35yYgEPEIIIYQQQtiSrA5p83nb9EkjIOBWulnKlSvHjh070Ov1ink8yfNqypUrl72yApUqVeLQoUM8ePAAd3d38zEuX75s8X6eS5cuZfscsmiBEEIIIYQQtiQPV2lr1KgRsbGx7N69W7F969atFC9enMqVK2evqEYjJ06coEiRIri5uQFQokQJKlWqxLZt29Dr9ea0Z86c4dq1azRq1Chb55AeHiGEEEIIIWxJHi5aUK9ePerUqcOMGTN4/Pgx3t7ehIWFcejQIYYPH27u9ZkyZQpbt25lxYoVeHp6AjBixAief/55KlSogKurK/fu3SM0NJQTJ04wYMAARY/Rhx9+yBdffMGYMWNo1aoVkZGRLFiwgHLlytGiRYtslVkCHiGEEEIIIUSWjR07loULFxISEkJMTAw+Pj6MGjVK8VJRg8GAwWBQ5PPz82PPnj1s2LCBR48eUaRIESpWrMjEiRMVq7QB1KhRg0mTJhESEsLw4cNxcHCgfv36fPTRR+h0umyVV7Vz5848fBerECKn/NvXze8iCGHprlN+l8A2GMbkdwmEsKQand8lsAk7d+7Kt3P7z/TMUf6dA27mUkkKBunhEUIIIYQQwpbk4ZC2wkgCHiGEEEIIIWyJjN9SkIBHCCGEEEIIWyI9PAqyLLUQQgghhBDCZkkPjxBCCCGEELZEhrQpSMAjhBBCCCGELZEhbQoS8AghhBBCCGFLpIdHQQIeIYQQQgghbIn08CjIogVCCCGEEEIImyU9PEIIIYQQQtgSGdKmIAGPEEIIIYQQtkSGtClIwCOEEEIIIYQtkR4eBZnDk4+OHTvG5MmT6datG4GBgbz33nuMGDGC8+fPp5vHaDQyYMAA/P39mTlzpmJfeHg4/v7+7N69O6+Lni8GDhxIz54987sYQgghhBAFm1GVs4+NkYAnH/3f//0ft27dol27dnz99df069ePBw8e0LdvX44dO2Y1z4YNG4iIiHjGJRW2xNkZpo+zI+KkA7FXHTm+w4EOrTVZyluiOIR8p+POWUceXXFk32Z7mjTK+GvEwQHO73fAeNuJzz/JuFM54DU1xttOGG874eGe5UvKFwWpHkt7qVi3RMfFww48vOzIgwuOHAtzoO/7WjRZK1KBodVCcDBcvgRxsXD2DPTrl/X8zs4wfTpE/Auxj+H4MejQIfN8u3eB0QDff2+5b8AA+GUtXLpoSrNzR9bLU1ipHiZSfMpxvN/fQfn6v/BixZ/w+P5kfherUJK6TGG+vy9DXBycPfuU93cExMbC8eNZvL93g9Fo/f4GKFMGFi0yHTcuDv79F9aty3q5RMEnQ9ry0YABAyhWrJhiW926dencuTMrVqygVq1ain03b95kwYIFDBs2jODg4GdZ1Kei1+vR6/XodLr8LkqBFxcXh4ODwzM517oQe16uoWbo+ET+umigU1stq36wR62OZ+U6fbr5dDoIW+tAUTcYMDKB23eN9H1fS+gqe5q+G8+e/Qar+cYNtcPZKfNyOTvDgm90RNww4F2q4D+LKUj16OwE0TEw7ptErkYY0dnBm001zJqko4afmt6fJeTGJT8Tc+ZA1y4wKhgOH4bmzWHmDHBxga+/zjz/ul/g5Zdh6DD46y/o1AlWrQS1GlautJ6nb1+oUCH9Y370ITx6BDt2Qkvnp7qsQkfzIB63ny8QX6kYj5qWxm3NxfwuUqEldZlizhzo2hVGjUp1f8/Mxv297sn9PTTV/b0qZ/d31aqwaxdcugRffGEKdkqVMpWtUJMhbQoS8OSjtMEOgKOjI2XLluXOnTsW+7755hvq1KlDo0aNMjxuUlISCxcuJDQ0lNjYWCpVqsSAAQMoU6aMIt3mzZv55ZdfuHbtGg4ODlSvXp0PPvgAX19fc5qBAwcCMGPGDEXeSZMmER4ezqpVqwBTMBYUFESfPn1ISkpi8+bN3L59m6+//pq6detmpTrYvn0769ev59KlSwB4e3vTpk0b3nrrLUW6c+fOMWfOHP766y/c3d15++236dixI2p1SiP58uXLzJkzh1OnTuHg4EDjxo2pV68ew4cPZ/r06dSoUSNLZQoNDWXy5MlMnTqVsLAw/vjjDxITE6lZsyb9+vXDy8tLkf7o0aOsWLGC8+fPo9frqVChAj179qR27drmNEuWLGHp0qXMnz+fFStWcOzYMXQ6Hb/88kuWypQTgQFqmjXWEPRhPKvWmxrlu/5IwNdHxdTRdqzeoMdgvb1Nr85aqlVR0+DNOA4cMSXauTeBEzsdmBJsR/3AeIs8L9dU07+Xls4fJ7B2sX2GZZs00o7IKNi0Tc+ozwt2wFPQ6vH8BSM9+iuDmtAdBp4rrqJ7Bw19h0JCIYh5qlSBXu/DiJEwbZpp2+7d4OEBI0fAvHkQGZl+/sBAaNYMgp40gsDUkPEtA1OnwOrVWPxefH3h64nQrTusT+eJbpWqpqfDAKf+Iw/mk7yduXj4XVCpUN+P+0830nNK6tKkShXo1QtGjLByf4/Mxv0dlOb+9oWpUzO4v7+Gbt1g/Xrrx122DK5dg0aNlN+TP//81JdaMNjgsLScKNitiv+ghw8f8tdff1G2bFnF9k2bNnH27Fk+/fTTTI+xcOFCbt26xRdffMHnn39OREQEI0aMQK9Peeq8YsUKpk6dStmyZRk7diz9+vXj0qVL9O3bl3///fepy79u3TqOHz/ORx99xOTJky2CrPQsXryYCRMm4OHhwdChQxk3bhzNmzfn1q1binT3799nwoQJNG3alAkTJlC3bl0WLFjAtm3bzGnu3bvHwIEDuXbtGgMHDmTYsGE8fvyY77777qmva+rUqahUKkaOHEnfvn05d+4cgwYN4uHDh+Y027Zt48svv8TZ2ZmhQ4cyevRoXF1dGTx4MEePHrU4ZnBwMN7e3nz11VcMGjToqcuWHW3e1BLz0Mia/1P2QISsTMK7lJp6tdP/SmjzpoZzfxvMjXQAvR6Wr02iXm0NXp7KL1c7O1g8Q8fskCSOnEin9f9Ew3pq+nTV8sGgePQZJy0QCmo9pnXnnhGDwXT8wqB1a9OT2pAQ5faQEHByghYtMs7fpg3ExMCaNWnyLwFvb6hXzzLPD/Nh2zbYsCH94xr/i09KVSrTR+Sc1CWQh/d3SAb39w8Z39+vvQY1a8KMGYXjoVC2GHP4sTHSw1PAzJw5k7i4ODp37mzedufOHebOncuHH35I8eLFMz2Gr68vI0aMMP+sVqsZM2YM58+fp0qVKjx8+JBly5ZRr149Ro0aZU5Xo0YNunTpwpIlSxg5cuRTlV+n0zFlyhS02qz/07px4wYrVqygadOminLXqVPHIm10dDSTJk2icuXKANSuXZvw8HDCwsJo/qT/ec2aNcTExDBz5kxz4FivXj0GDx7MzZs3n+q6KlasyODBg80/ly1blv79+7Nhwwa6dOlCXFwcs2bNokGDBowbN86crl69evTp04eFCxcqenkAmjdv/swXYfCrrOLsXwaLBvDJM6aGtF8lFfsPp5O3kpr/HbBsOSfnrVpJxfWbKd+SwZ+bhmCNmpRICY/0/7N3cIBFM3TM+CGJ46eMvJPJf3oFQUGsx2QaDbgUgWaNNfToqOWbuUmFJuDxqwq3b0Oa5xycfNKr4ueXef6zZy0DvNT59+9P2d6rF9Sta+rBEULkLT+/HN7ffk95f1dJ/5ivvWb6MyYGNm2CJk0gKcnUc/TFF5DBGlIFn/TwKEgPTwGyePFitm/fTt++falYsaJ5+/Tp03n++ed5++23s3ScV155RfFz+fLlAcyN/T///JP4+HhapHmc8txzz1GrVq10F0zI6rmzE+wAHDlyBIPBQOvWrTNN6+7ubg52kj3//POKnqATJ05Qrlw5i16yJk2aZKtcqQUEBCh+9vPzo2TJkhw/fhww1Wl0dDTNmjUzz13S6/UYjUbq1q3L+fPniY2NVRzjteRv2mfIo5iK+w8st9+PNJr3p58X7j+wfOyTfLzUeav7qRjcT8tHgxN4/DjjMo0baodGA6OnJGZW/AKjINYjwJD+WpJuOBH5txMr5+uYMT+JERMLUb16wP37ltsfP4b4eNP+p8mfvC11fi8vmDYVBg+BGzeevsxCiKx55vf3NBg8OOP729vb9GdICFy/Dm+9BR99ZAqe/vc/8PTMuEyi8JAengJi6dKlLFu2jF69etGmTRvz9t27d3Po0CG+++47Hj16pMiTmJjIw4cPcXBwUAQZbm5uinTJiwYkPOmvjY6OBsDDyreLh4eHef/TsHbMzERFRQFQokSJTNO6urpabLOzsyM+PmXeQ3R0NKVKlbJI5+7+9Mt+Wcvr7u5urqv7T75xv/rqq3SPERMTg6Ojo/nnp6mr3JDR8JzMhu5kJa9GA4tn2LN6o57fd2Y8BOvlmmoG9tHSomM8cXEZn7ugKUj1mGzJ6iS27zHgXgyaNNTwZV8tbq7w6fCCF/SkXT0u+altTuo1O/nnzYUTJ2DBgsyPKYTInny/v+dl7f5Onvq7fz/07p2y/fRpCA83LXiQaiBM4WKDw9JyQgKeAmDp0qUsWbKEHj160KVLF8W+y5cvo9fr6du3r0W+TZs2sWnTJsaNG0fDhg2zfL7koOHevXsW++7du6cImHQ6nUWgBSlBSlqqpxinnHy+O3fu8Nxzz2U7f1qurq5EWpn5eN/ao6Esspb3/v37eD95PJR8DZ9++ilV0uk/T7tIRZbrKu5niF9jud3+PXBon7VjPHEv0oiH5VoZuD/pVbDW85CS13rPhXtRFHkHfqilvK+K9r0TcXsSn7q6mP50sAc3V4h5aJpcuniGjnWb9BwJN5jTOtgn51ERH2/koeU/v3xX0Oox2a3bcOu2acO2XQYio4xMHqVj8U9JhJ8uOP/7+frClcvKbY394d49sLaeiJMT2Ntbf7qb2r171p8SJz+vSM7frp1pvkDDRpDm+RA6nWnbo0emoS1CiOzx9YUrV5TbGjfOh/u7Yeb3d3IzaOtWZboTJ0w9PmkWy83AyicfpbCw6hYjRJ4ZGdKmIAFPPvvxxx9ZsmQJXbt2pXv37hb7W7RoYXVFsUGDBtGwYUPatWtHuXLlsnXOqlWrYm9vz7Zt22jcuLF5+507dzh27Bivv/66eZunpye7d+8mISHB3FMUFRXFn3/+iZNTFtYazoKXX34ZtVrNxo0bqVo154Ppq1evzs8//8yVK1cUw9p27Hj6l2eEhYUp6uX06dPcunXLvIJctWrVKFKkCFeuXFH00OUKh/bZDmzSc+qMkaC2GjQa5TjoapVNj7lOn0u/UXzqrMGcLjVz3rOmvH6V1BR1U3HhoKNF2vHDdIwfpqNGk1hOnDbiV1mNX2U17VtZfhVdOuxI+GkDNZsUvK6fglaP6Tl0zBT8vPi8mvDTBWciz/XrUOdl5bbz5+HUadMKTCVLKsf5V6tm+vP06YyPe+o0BHXE8veSJr+fn2kxiIMHLI/Rp7fp07oNbNyYvesSQjy5v9NMwT1/Hk6dyuH9/SR/lu/vg5bH6NPH9Gnd2nR/n8xg1UWVynLVt/QFPfkoBQTsyuoBcl/BecZVIEjAk49+/vlnQkJCqFu3LvXr1+fMmTOK/VWqVMHT0xPPdAaRFi9ePMvLK6dWpEgRunbtysKFC5k4cSIBAQFER0ezdOlSdDqdIvB64403+PXXX5k4cSJvvfUW0dHRrFq1KteCHTAFVZ07d2bZsmUkJCTQpEkTnJ2d+eeff4iKisr2xP53332XLVu2MHToUHr06IG7uzvbt2/n6tWrwNP1Qp0/f56pU6fy+uuvc+fOHRYtWkTx4sVp1aoVYFpO/NNPP2XSpEnExMTw+uuvU7RoUR48eMDFixeJiop6ZiuxZWT95iT6dNPS7m0NP29M+R+jewctETcMHDya/rf7+s165k7RUbeW2tyQ1migy7taDhzRc+OW6dt10neJLFmlfDTu+ZyKVT/YM3dJIqs36Llw2ZS2cWvLYKZHRy09Ompp1S2eiBsF8xu7oNVjevwbmsaVXLhcsJa+S0wEKwsXsnEjjB8H3bvDlCkp23v0MI3zDw3N+Ljr15uClXbtlEvKdu9meqFgcgNoyRLTpOS0du00HWPmd5k3voQQ1mV4f4/P4f3dx8r93T2L9/euJ/f3zJT7e8sWU29PYKBppbZkNWua3sVzwMpDkUJDengUJODJR/v27QPg0KFDHDp0yGL/zp078+zcnTt3pmjRoqxbt45du3ah0+moUaMGH3zwAaVLlzanq1atGkOHDmXlypWMHDmSUqVK0b17dw4ePEh4eHiulef999+ndOnSrF+/ngkTJqDRaChdujRt27bN9rGKFy/OjBkzmD17NtOnT8fBwYGGDRvSs2dPJk2aRJEiRbJ9zC+//JLff/+dcePGkZiYSI0aNejfv79iTtEbb7zBc889x6pVq/j22295/PgxRYsWpUKFChYLROSX0B0Gft9lanC7uiRw4bKRoDZaAgM0dP443vw0a+F0Hd07aHi+bhxX/zU1qhf/lETfnlrWLNQxdHwit+8a+aSnlooVVDR9N2U9z/MXjJy/oGyI+/qYvngvXjGye19K4zv135M1ftWU949Deu49/SjEPFXQ6vGrwXaULAF79huIuGGkqJuKFk3U9O6i5eeNSRw7WTADx7TOnIFFi2HMV6YnuIcPm9670ac3jBylfEfHqFEQPAoCmsKePaZtoaHw++8wdw64usKFC6YnwoGB0LlLytPaf/4xfayJuG56N0hqtWtDcmexq6vpyW+7dqafDx+GJ89SbI7T7uuoY5NQPzLNAdNdiKZIqOliH73uhdFRmhBZJXX55P5eBGPGpLm/+5jew2NxfwdDQICV+3uulfu7cxbv7wjl/R0VZTrPN9+YFi5YudK0UMG4caZjzJmTN3Uhnj3bv8MKsLQv88wOa8FQjRo1rG739PS0uv2tt96yeKmnNc2bNzcv+ZzM398/S+fIjmbNmtGsWbN096dXX0OHDrXYVq5cOaYlv9nsiWnTpuHo6JjldwOl5uLiwvDhwzNNV716dapXr55hmh49etCjR49slyG3tO0Zz4RhdowdosO9KJy7YKRjn3hWb0jpqdBoQKtVKV4dkZAAAe/GMSVYx/cTdTg5QvifBgKD4tmzv2D1IDwLBakej4Qb+LS3ltaBWjyKQVw8nDlvYNCoROYuKVwTUT75xNQo6d/P1PC4cgUGDIRZs5Tp1GrQai1fb9K2HUyYAGPHmMb2nzsHHYNMLyV8Wv36mp5Cp7b2ybS6Hj1h6dKnP3ZBVnLMYewiUibRuYRexeVJI/1S2Dsklc7+w6P/KqlLE/P93T/V/T0gG/d32yf399hU93fHnN3f335rCnwGDDAFUDExpuBq6NCMX4Ra4BWO51zPjGrnzp1SJcLmLF26lOLFi1OqVCliY2PZv38/mzdvpkuXLrz//vtZPk5oaCiTJ09m3rx5iqXCnyX/9nXz5bxCZOhu7g1r/U8zjMnvEghhSTU6v0tgE3bu3JVv5/Yf+XyO8u8cfzGXSlIwSA+PyFP6LLzxUJN2/cpcoNVqWb16NXfu3EGv1+Pt7c0nn3xCuyfjUIxGI4ZMZiOq1ZYTy4UQQgghCjzpzlCQgEfkqc6dOyteCppW9erVczS0L6Pzdu7cOd39W7duZfLkyRkeY/r06bRo0aLAzL8RQgghhMgSWbRAQQIekacmTpxIYmL6Lz1M/SLOZ6lBgwbMmzcvwzQ+Pj7PqDRCCCGEECKvSMAj8lT58uXzuwhWubm5KV6wKoQQQghhM2RIm4IEPEIIIYQQQtgSCXgUJOARQgghhBDClsgcHgUJeIQQQgghhLAleRzwxMbGsmjRInbt2kV0dDRlypShU6dONGnSJMN8d+7cYfXq1fz9999cvHiRR48eMWTIEKsLRA0cOJATJ05YbH/55ZeZMmVKtsorAY8QQgghhBAiy4KDgzl37hy9e/fGx8eHsLAwxo0bh8FgoGnTpunmi4iIYPv27VSoUIF69eqxY8eODM/j5eXFiBEjFNuKFMn+i3ol4BFCCCGEEMKW5OEcngMHDnDkyBFGjhxJQEAAADVr1uTWrVvMnz8ff3//dN+x+NJLL7FhwwYAzp8/n2nAo9PpqFKlSo7LLG9WFEIIIYQQwpYYVTn7ZGDv3r04OjrSuHFjxfYWLVpw9+5dzp49m27e/Hqpu/TwCCGEEEIIYUv+v737Dmvq7N8Afp+ErYAyFAdY1GKd4MJRJ6Cg9ldHq3Wgoq21r1XrqGgduIq7alutWicqrraK1oWCOIuvE/d4tbgFBwgospL8/ohEIwESGYcT7891cSlnhNunFM43zyrCHp7Y2FhUqVIlRy9O9lYksbGxqFOnTqF8rQcPHuDTTz/Fixcv4OTkhLZt26Jv374wNzc36HVY8BARERERGZMiXLQgOTkZFSpUyHHcxsZGc74w1K1bF23btoWLiwvS09Nx4sQJbNq0CRcuXMCCBQsM6i1iwUNERERERHoThNwLqrzOGeLLL7/U+rxp06ZwcnLCkiVLcOzYMbRs2VLv1+IcHiIiIiIiY6Iq4EcebGxsdPbiZB+ztrYulH+CLtkrwF2+fNmg+9jDQ0RERERkTPQd0pa4DXi2LcfhyEhPzQpsb3N1dcWBAwegUCi05vHExsZqzhc1Qxc/YMFDRERERGRM9F20oExX9cdbvL1zX2mtZcuW2LVrFw4dOqS10Wh4eDgcHBxQs2ZNQ9PqLTw8HAAM/hoseIiIiIiIjEkRLlrQpEkTNGrUCAsXLkRqaioqVaqEyMhInDhxAuPHj9f0+syZMwfh4eEIDQ2Fk5OT5v5Dhw4BUK/ABqj347G0tAQAtG7dGgBw/vx5rF+/Hi1atEDFihWRkZGB//73v9i5cyfq16+P5s2bG5SZBQ8REREREelt2rRpWLFiBVavXo2UlBQ4Oztj0qRJWj0+SqUSSqUyx71TpkzR+jwsLEyzGWlUVBQAwN7eHjKZDOvWrUNSUhIEQUDlypUxYMAA9OjRw+AhbUJUVFQRrtRNRAXVtoen2BGIcnpiJXYC46CcKnYCopyEyWInMApRUQdF+9pth9Uq0P1Rvxq2KEBJxx4eIiIiIiJjUoRD2qSIBQ9RSffCVOwExoM//wuPPOcwBXoHfCedSiIVex4LxcHW4n1tjt/SwoKHiIiIiMiYsIdHCzceJSIiIiIio8UeHiIiIiIiY8IhbVpY8BARERERGRMOadPCgoeIiIiIyJiwh0cLCx4iIiIiImPCHh4tXLSAiIiIiIiMFnt4iIiIiIiMCYe0aWHBQ0RERERkTDikTQsLHiIiIiIiY8IeHi0seIiIiIiIjAl7eLRw0QIiIiIiIjJa7OEhIiIiIjImHNKmhQUPEREREZEx4ZA2LSx4iIiIiIiMCXt4tLDgISIiIiIyJuzh0cJFC4iIiIiIyGixh4eIiIiIyJhwSJsWFjxGYNasWQgPD8/1/OLFi1GrVq1cz/fs2RMeHh4YN25cUcQrNCNGjEBSUhJWr14tdhQiIiKikotD2rRwSJsR6Nu3LxYvXpzjw9bWFg4ODqhRo4bYEUlkJiZA0A8yxF42QVqCCa6cMcHQb/T/379UKWDBHBnu3zDBy6cmOBttgi8+1/3DtL4HsH+nHCnxJki8b4K/Nsjh+oH2NVZWwMY1clw9a4LkOBM8f2SCiydNMCFQBisr7WsrVVR/7YN75Ui8bwLVC1P09y/6H+SaNrtkgrSn79hms2W4/z8TvHxigrP/5NFm7sD+v+VIiTNB4j3dbZZt6DcyXDmjzvTvRRME/SCDiY63rtq0ErBvhxzxsSZIiTPBueMmGPYfGWRv/RPMzIDvv5PhwgkTPI83Qdy/Jti9VY5mTcT5ZWliAgRNBGL/JyDtuYArFwQM/Vb/+0uVAhb8JOD+bQEvUwScPSXgix7a18hkwMgRwJ6dAu7GCniRJODyeQEzgwXY2mpf278foMqU5foxdkyB/8lFwsQECAoCYmOBtDTgyhVg6FD97y9VCliwALh/H3j5Ejh7Fvjii/zvO3QIUKmAX3/Vfd7FBVi5Uv26aWnAvXvA1q365xID27JkEJ5nwmHOWVQaeABVm/4FtxobYP/rebFjlVyqAn4YGfbwGIFKlSqhUqVKWsdiYmKQlJSEvn37Qi6Xi5SM9JWWlgYLC4sie/3fFsrRt5eASdOVOHlaBV8fAT/PlcG6NDBznjLf+7dulKNxAwHjgpS4fkOF3j1k2BRiApksCxu3vP7JWMMNOLjHBDHnVejRTwELc2DaJDmO7DeBR7MsPHmivs7UFBAEYP6vSsTeVkGpBFp9LCDoBxnatBLQ7hOF5jWrVxPQp4cMMRdU2L1Phd49iudB/LcFb7TZGRV8vQX8PMeANtvwqs0mv2qz7jJsWmMCmZCFjX/oaLMLr9rMApg2UY4j+0zg0fx1mwHA+DEyTJ8kw6yflNh3QIXGDQT8GCRDpYoCBg973WbebQSEb5fj8DEVBg1V4MUL4NNOAn6ZK0c1V2BE4Ov8yxfJ0ecLATN/UuLAIRXsygLjRslwaK8cH/socPJ08f7m+22RgL59gEmTVTh5CvBtL+Dn+QKsS6swc3b+92/9Q0DjRsC4CSpcvw707iVgU6gMMpkSGzepr7G0BKZMErBxM7BilQpPngANGgATfxDwf50ENGqqQlqa+tpdu4GmLXL+9542WUD7dgK2bS/Ef3wh+u03oG9fYNIk4ORJwNcX+PlnwNoamDkz//u3bgUaNwbGjYO6HXsDmzapi8WNG3Xf8+23QPXqub9m7drAwYPAv/8C33+vfkCvUEGdrSRjW5YM8mfpsN1yA+kflcULn8qw/eOm2JFKNvbwaBGioqKMsI6jGTNmICIiAqGhoahQoQIAICsrCytWrMC+ffuQmpqKDz/8EEOGDMHUqVO1hrQ9e/YMq1evxrlz5xAfHw8LCwu4uroiICAA9erVAwCoVCr07dsXFSpUwNy5c7W+9suXL9G9e3f4+PhgxIgRemeOiIjAtm3b8O+//wJQF3Jdu3ZFp06dALwe0jZ27Fj89ttvuH79Ouzs7PDJJ5+gZ8+ekL3x1nVsbCx+++03XLhwARYWFmjTpg2aNGmC8ePHY8GCBfDw8NAr0969ezF79mzMnTsXkZGROHbsGDIzM1G/fn0MHToUFStW1Lr+9OnTCA0NxbVr16BQKFC9enUMGDAADRs21FyzZs0ahISEYNmyZQgNDcWZM2dgZmaGv/76S2eGtp0+1rsNdalVE7hwwgQTpiox640H9WW/yuHfU0BltywkJuZ+fwdfAbu3mqBXQBY2vfGgHr5Djto1BbjUyILy1ctuXitH21YCqtXNQkqK+piLM/C/8yZYsEiJcZPyLhRmTZdh7Cg5qtbOROwt9TFBUL/LCQAN6ws4ddQEAYOzELL+HX506fnzv1ZN4MJ/X7XZT2+12RcCKtfIp83av2qzAW+12fZXbfaRHm127lWbBakvtLMD7l0zwdqNSnwz/HWmH76X4ccgGep4ZuHKVfWxdSvk+LyLAHuXLKSmvs61N0yOpo0FlKmUBUDdu/PikQk2/qFCv0GvCyan8sDDm6b4+TeFVnGkJb3w30ipVQu4cFbAhEkqzJrz+viyJQL8ewOVP1Dl3e5+wO6/Zejlr8Smza+Ph+8WULsW4FJVXVzLZECZMkBCgvb9n3UD/twsg39/JUI35P51rKyAuHsCYs4BrdoW8FdoVuEPtKhVC7hwAZgwAZg16/XxZcsAf3+gcmXk3Y4dgN27gV691A/m2cLD1Q/aLi7QfP9mq1JF/TX79QO2bQMWLQKGDdO+5swZ9Z9NmwIZGQX7NxaX97YtVVOL4EULKPsXgSBAlpCG6s224unQOng6rJ64ufIQdbC1aF+7be9GBbo/asOpQkpSMnBImxF6/vw5Dh8+jAYNGmiKHQCYN28etmzZgvbt2+PHH39Eq1atEBQUhOfPn2vdn5ycDADo168fZs6cicDAQFSoUAEjR45ETEwMAEAQBHTt2hWnT5/GvXv3tO4PDw/Hixcv0KVLF70zr1q1CsHBwbC3t8e4ceMwffp0+Pr6Ij4+Xuu6hIQEBAcHw8fHB8HBwfD09MTy5cuxf/9+zTVPnz7FiBEjcPfuXYwYMQI//PADUlNT8csvv+id521z586FIAiYOHEivv32W1y9ehUjR47Uarv9+/djzJgxKFWqFMaNG4fJkyfDxsYGgYGBOH36dI7XDAoKQqVKlTBlyhSMHDnynbPlp8snMshkAlav0/6tunqdElZWAvza5V0FdP0/GVJSVPhjq/aD3ep1SlSqKKBJY/X9cjnwSQcBf21Xah7cAeDOXSDqsApd/y//HzePX/VmZGW9PqYS4S2ZfNvM5x3bbL2ONvPTr838fARYWgpYvS7nfweZTECXT15fm5mpfgh6+VI717MkIC399edKpfojKVn7NZNTAIXidS9HcenyKdTtHqJ9fHWISt3u+bx73bWLoG73P3PeX6mSgCZN1J8rlTmLHQA4cVL9p3PlvL/OFz0Aa2sBK1aVzPcLu3RRF3VvT3dcvVpdrPn55X1/165ASgrwxx85769UCZp2fNPvvwP79wNhYbpfs1UroH59YOFC6RQ7ANuyRBEE9Qfph0PatHBImxE6cOAA0tPT0bFjR82xO3fuIDw8HJ9//jm++eYbAECjRo1QtmxZBAcHa93v4uKi9QCuUCjg6emJuLg4bN26VdM70qFDB6xatQphYWEY+saA5rCwMNSvXx8ffPCBXnkfPnyI0NBQ+Pj4YMKECZrjjRrlfHciOTkZs2bNQs2aNQEADRs2RExMDCIjI+H7qi//jz/+QEpKCn7++WdNhiZNmiAwMBBxcXF6ZXpbjRo1EBgYqPn8gw8+wLBhwxAWFgZ/f3+kpaVh0aJFaNasGaZPn665rkmTJvj666+xYsUKrV4eAPD19cWAAQPeKY8h6tQW8OixCm/Vjjh/Uf0TrU4tAXn9dKtTC7hyTQWFQvv46/uB6P8C1aoCVlYCzl/M+RrnL6rQzkuAuTmQnq59Ti5XPzg0bypg9HAZNmxR4u69nK9RnOrUetVmj7SPi9lm6q8JXLik/XXj4oHHT1Sa8wCwdKUSvbrL8cs8GWbMVSL1JfB/HQR0/T8BP0x+XcRlZQG/LVfiy34yRESpNEPaZkyRIykJWL4m/6F7halObQGPHun4Xj3/+nye7V4buHIVOdv9wuvz0dG5f32vtuo/L13OO+eXAwQkJeUsrEqKOnWAR4+QezvWyf/+K1d0tOMb97/Zjl9+CXh6qntDctOqlfrPlBRg1y7Ay0v9/XfwoHpI1rVr+f6zRMG2JMnikDYt7OExQrt374aNjQ1atGihOXb27FkAgI+Pj9a1bdu21TnHZ8eOHfj666/Rvn17+Pj4wMfHB2fOnMHt27c111hZWcHPzw979+7Fy1dvJWdfY0jvzqlTp6BUKvW6x87OTlPsZKtWrZpWT9C5c+fg6uqao+Dy8vLSO9PbvL29tT6vU6cOypcvr2nXS5cuITk5Ge3bt4dCodB8qFQqeHp64tq1a5o2ytYq+7dWEbO30/1udmoqkJ6ugr1dfvcLSNAxZCP7mL29oLlOfTznA2lCovqd+7JltY9/8bmArGRTJMeZYm+YCfbsU6HfV4oc9xc3ezvo/Ddr2sw+v/tzabOE1+ff/DPPNivz6h57AWlpKq0ham++7pv/HU+cUsGrkwJd/0+GBzdM8ey+KVYvlWPCVCXm/6pdxIwcq8T8RUr8FSpH8kNT3Lpsio+bCvDqlIWb/+b97yxs9vb5fK/m2+6673/d7rnfW7EiMCtYwMlTKuzclft1NWoAHzdXz/95uwetpMi7HZF/O+Zyv6Yd37i/YkVg3jwgMBB4+DD318yeZrp6NfDgAdCpE/DNN+oH/iNHACenvDOJhW1JksUeHi3s4TEyN2/exLVr1/DZZ5/BzMxMczx7mJqdnfZvfLlcDhsbG61jW7ZswZIlS/Dpp59iwIABsLW1hVwux6pVq7QKHgDo1q0bwsLCEBERgf/7v/9DWFgYHB0d8fHH+s87SUpKAgA4Ojrme+3bWQHA1NQU6W90GyQnJ2sN5cv29r/dELrutbOz07RrwqvfXlOmTMn1NVJSUmBpaan53D6/35Tv4O3aNftdxbyGhekzZMyQ+w25NjxChUYtsmBtDTTzFDB2lAz2dnJ07akotqFsUmozfa9r4AFs2yjHf0+qMHi4Ai9SAa/W6gUOLCyAH2e/LnomBMrw/XAZpsxQ4sg/KthYA0MHy7D/bxO0/zQLMUW0CFJJaPdsZcsCu/8WIAjAF71Veb7GlwPURWpJGc4mdjsuXQqcOwcsX57362VPsYyOBgYNen384kUgJkY9SX/SpPxzFSW2JRkV9vBoYcFjZHbv3g0Amon+2bILhYSEBK3CQqFQaB7as0VERMDDwyPHvJJUHW8tV6pUCZ6enggLC0OTJk1w7NgxDBgwwKCV4WxfrQP7+PFjlCtXTu/7cmNjY4NEHbNIE3S9zaYnXfcmJCRoVsfL/jcMHz481z2Pyr7VvSHoOxY5axOg2JzzuPwLwKSn5tMqLsCtK6Zal7Txy8LTBMBDx5xOKyvA3Fx3T8Sbnibo7gWye/XPSUhQaa4DsnstVDmuVSpVePZM+zWePQNOn1Vfe/CwCjdjVdi81gSdP1Ei7O+if6Cs4gLcuvxWm3XQo83y+VbKtc1eHcvu0dGrzZJeveZTFSwtZbC0zNmzYGcHnI55/fni+XLEPwK69lJoJkQfPKyesD9lvAyhm5WIvQV8VAOYNlGGwIlK/PTL6yJozz4FLp8ywfxZcnh1LPwetypVgFs3tAcYtPFW4ulTwMM95/Wv2z3v74mnCbrfcX/d7jnPlSkD7N8roFJFwKu9CrGxub++iQnQzx+IOaeCjml5xa5KFeDWLe1jbdpA3Y4eOa9Xt6PuHoc3PX2aTzu+uv+zz9RzWFq0QI7lvM3M1MdevFAPt3r6VH387S3jzp1T91I0aJB3pqLGtqQC2XhB/fGWSPesHCNESBwseIxIRkYGIiIi8NFHH8HV1VXrXPa8m4iICK19eaKioqB4e3Ax1L0mb7p58yYuX76ssxfms88+w5gxYzBr1izI5fIcxVZ+GjduDJlMhu3bt6N27doG3auLu7s7tmzZglu3bmkNaztw4MA7v2ZkZCRat3692srFixcRHx+v+bfWrVsXpUuXxq1bt9C1a9d3/jo6mfTUKmxy8+Ah0KhFltaxa/9T4cJFFXp1l6F8ee1x6HVrqwuui5fzfoi8cAno1V2AXK49Dv31/erPb/4LpKaqUFfHf8K6tQXcuJlz/s7bTpxSZ3H7MO+5GoXlwUOgUUsdbXbpVZuVg9Y8Hr3b7DLQ6/PCbbPsuTt1awuadgKA8uUARwcBFy+/Llg86gnY+Icqx+pPJ0+rIJcLqFlDQOwtFdzrCpDJBJw8o/3vycoCzl1UoXWLonmH8MEDoFFT7XDXrkH9vdpThvLltefx1K2r/vPipXza/SLQ6wvkbPc62fdrX1+mDBARLsD1A8DbV4ULOZ9XtHzSCShfXsD0GcU7tyk3Dx4Ab091vHZNvcJXr17I+f98djvqmDP2puz7c7TjW/fXqaNeYv6//835Gl9/rf7o0gXYvv31nBVdBCHnSmXFjW1JBdKrrvrjLd4irtJmjMPSCoJzeIzI0aNHkZycrLPgqFKlCtq1a4e//voLy5Ytw6lTp/DHH39g2bJlKFWqlNa1zZo1w6lTp7B69WqcOXMG27dvR2BgIJxyGRjcqFEjVKlSBWfPnkWbNm1y9GTkx8nJCX369MH+/fsxZcoUHD58GKdPn8bWrVux+u2lcfTw+eefw9raGuPGjcPevXtx4sQJzJgxA3fu3AFgQM/KG65du4a5c+fixIkT2LVrF4KCguDg4IDOnTsDACwtLTF8+HDs3LkT06ZNw6FDh3Du3DkcOnQIq1atwoIFCwz+mobKzFT3lrz58fw5sH2XEkqlCv37aP/vHuAvIDVVhb378/6puO1vJaytBXzWRbvd+veR4f4DFf57Un2/QgH8vVuFbp1lKF369XXOlYG2rQRs3ZH/b+G2rdVf48bN4vlJ/c5tFpFPm+3Ipc1662izPSp0+zT/NtsbocLLlyoEvLXpaoC/DEqlCmE7X1/74CHQqIGQY5PR7M1E791Xaa4DgKaNtV/TzAxo4C7g3v08/5nvLDMTOH1a++P5c2D73+perf59ta8P6Peq3cN1v162bWEqdbt30z7ev6+A+/dVWg+T2cVOVVegfUcVXi1AmacvBwh4+VKV55LVxSnXdtyufujt31/7+oAA9dyTvXvzft1t29R7zHz2mfbx/v3Vm1xmt+OaNepekLc/sl+jTRvg6FH153v2qHsoOnTQfs369dX7xxw/bti/vbCxLcnoqISCfRgZ9vAYkT179sDCwiLXyfljxoxB2bJlER4ejq1bt6J69eqYOnUqpk2bpnWdv78/0tPTsXv3bmzatAlVqlTByJEjcfToUc2y1G9r27Yt1qxZY9BiBW8aOHAgKleujG3btiE4OBhyuRyVK1dGt27d8r/5LQ4ODli4cCEWL16MBQsWwMLCAi1atMCAAQMwa9YslH7zyVJPY8aMwb59+zB9+nRkZmbCw8MDw4YN05pT1K5dO5QrVw6bNm3C/PnzkZqaijJlyqB69erwy2/t0iJ0+QqwMkSFqRNkUCjU7/K39xbw9UAZJk5Vau0hMWmcDEE/yODdSYHDR9UPxXv3qbAvUoklC+WwsVbgxr9Ar+4ydGgvQ5+BWVrvJk4OVuCkrwl2/inHrPlKzcajT55Ca8jU1wNlaPmxgH2R6hXZSlkBLT8WMOwbGY5FK7F9p3ZBkV04VHVV/9movoDsFcH/Civ84ihHm5151WYDZJg4TUebjZPB+5M32mz/qzZboGebHXrVZj8pNRuPPnkK/PTGAgOJicCPc5SYPkmGhERgX6R649Ep42VYEaLS7MEDAAsWK/HrPDn+/kOOZauUSE1Vb0Y6ergM+w8oNavCHf1HhROnlJgyXgYrK+DwMRVsbYBh38hQ1VWA/5favV9F7fJlYOVqYOpkAQqFeuPR9u0EfP0VMDFIew+eSROAoIkCvNurcPiI+tjecGDffhWWLBJgY6PCjRtAr54COvgJ6NNPqWl3Cwv13jz1PYARo1UwMdFeHvjxY/WGjm+qUAHw8wU2/4EcQzNLmsuXgZUrgalT1UX1yZNA+/bqXoKJE7X3jZk0CQgKAry9gcOH1cf27gX27QOWLAFsbKBux17qB+w+fV73INy+rf7Q5f594NCh158nJam/zk8/qSfbb9yonlw/fbr6NX77rWjaoqDYliWL1aEHkL3MguxFJgDA7EYySu9Vv5n5onVFqCz5WKvBHh4t3HiUCsXgwYMhCAKWLl0qdpRczZs3DwcOHMD27dtzDNnLTfbGo0uXLtUaClicCrrxKKCeezAhUIYBfWVwKg/cug0sWqbEoqXavS6Tx8swZYIcbfyycOjI6x8NpUoBwVNk6NFNBruywNXrwMx5Cmz+M+ePjwYewOwf5WjmKSArCzhwSIXvxyvw7xtzI5o1EfDD9zI08BDgYK8eQvW/m8Cf29SriL09R0X1Ivf/XkKpTP0bwoA3rTRt5v9Gm/2eS5uNl6NNBx1tNvmtNvspjzab/kabHc7ZZtmG/UeGbwfJ8EEV9ZLUq9crETxHqbV3EQB0/VTAyKEyfOQmwNICuHUH2PSnEgsWKbVWerOxAcaMkKHbpzJUcQaevwAuX1VhzgJl3r1/RbDxKPCq3X8QMKC/+iHu1i1g0RIVFi3Wvm7yJAFTggS08Vbi0OHXx0uVAoKnC+jxuXqexNVrwMzZKmze8voaXXOI3rRmrQoDvtT+t/8wFpjxowxtfZQ4eCiXG99FEWw8CrxqxwnAgAFvtOMi9cebJk8GpkxR9yC8+VBdqhQQHAz06PGqHa8CM2cCm3VMJ3ybSqV7s0xAvezyd98Bbm7qZZX37gXGjVM/1JdU72VblsSNRwG4em2H6f0XOs/9G/kpsiob/oZmURJ149FuTQt0f9RW4+oqZMFD7+zFixeIjY1FdHQ0NmzYgOnTp2sthS2mkJAQODg4oEKFCnj58iWio6Oxe/du+Pv7Y+DAgXq/jrEUPPSK8fXSi6eICp73ThEVPEQFUkILHqkx5oLn5cuXWLlyJQ4ePIjk5GS4uLigd+/eem0BkpiYiGXLliE6Ohrp6emoVq0aBg4cmGO/QgA4ffo0Vq1ahZs3b8Lc3BzNmjXD4MGDDZ4+wb4/emf/+9//MHLkSNjY2KB///46ix1dCyK8zZAV3fRlYmKCzZs34/Hjx1AoFKhUqRKGDBmCz14NpFapVFDmM7NT9vYECCIiIiIpKOLujKCgIFy9ehWDBg2Cs7MzIiMjMX36dCiVyhx7Pr4pIyMDo0ePxvPnzzF06FCULVsWYWFhGDt2LObNm6dZZAsAYmJiMHbsWDRt2hQ//vgjEhMT8fvvv2P06NFYunSp1vYr+WHBQ+/Mw8MDUVFReV7Tp08frU1B3+bu7o6FCxcWcjL11+3Tp0+u58PDwzF79uw8X2PBggXw8/MTdf4NERERkcGKcOGB48eP49SpU5g4caJm2e369esjPj4ey5Yty3VTe0C9fUpsbCwWLVqkWZm3fv36+PLLL7Fs2TIsWbJEc+2yZctQuXJlTJ06VfN6FSpUwLBhw7Bnzx7NwlH6YMFDRWrGjBnIzMx9jsWbG3EWp2bNmuU738jZ2bmY0hAREREVoiLs4Tl69CgsLS3RJnspwVf8/Pzw448/4sqVK6hTp06u9zo7O2ttQyKXy9GuXTusWLECjx8/hqOjIx4/fqzpQXqzeKpTpw6cnZ1x9OhRFjxUclStWlXsCDrZ2tpqNgslIiIiMipF2MMTGxuLKlWq5OjFyX7mi42NzbXgiY2NRd3sjah03Hvr1i04Ojoi9tUu0LqeI6tWrYqL+W2C9RZOUiAiIiIiIr0kJyfD2to6x/HsrTqSk5PzvPfNLT1yuzf7T13XWltb5/k1dGEPDxERERGRMSniRQvy2sQ9vw3eC3Lvu2LBQ0RERERkTIpwSJuNjY3OHpbsY7p6f968NykpKd978+otSklJ0dnzkxcOaSMiIiIiMiYqPT8yNwFpXXN8REZG5vrSrq6uuH37do6tR7Ln3bi6uuZ6b9WqVTXX5XVv9p+6rv3333/z/Bq6sOAhIiIiIjImKkG/D3kvwCwsx0f2ctO6tGzZEi9fvsShQ4e0joeHh8PBwQE1a9bM9d4WLVrgzp07uHz5suaYQqHA/v37UbNmTTg4OAAAHB0d8dFHH2H//v1ahdXly5dx9+5dtGzZ0qDmYMFDRERERER6adKkCRo1aoSFCxdi586dOHv2LObNm4cTJ07g66+/1qzeNmfOHHh7eyMuLk5zb4cOHfDBBx9g6tSpiIiIwOnTpzF16lTcvXsXX3/9tdbXGTx4MO7cuYOpU6fi9OnTiIiIwNSpU+Hq6mrwHomcw0NEREREZEyKeNGCadOmYcWKFVi9ejVSUlLg7OyMSZMmwcvLS3ONUqmEUqnUus/MzAw//fQTli1bhl9//RVpaWmoXr06Zs+eDQ8PD61rPTw8MGvWLKxevRrjx4+HhYUFmjZtim+++QZmZmYG5RWioqKKuEmIqCDadvpY7AjGo+jmcL5/0nXvok0GyuJACyqBVFPFTmAUog62Fu1rt/UzbMjX26L2HimkJCUDe3iIiIiIiIwJuzO0sOAhIiIiIjImRbgstRSxL52IiIiIiIwWCx4iKhxZm8ROYBzYjoVHuVHsBEaEbVk42I6FZuMFsROUbPruw5Pbh5FhwUNEhUOxWewExiGL7VhoVCweCw8f1AsH27HQsODJm7778OT2YWQ4h4eIiIiIyJgYYS9NQbDgISIiIiIyJkbYS1MQHNJGRERERERGiz08RERERETGhEPatAhRUVFsEiIqsMjISHh7e4sdQ/LYjoWHbVl42JaFg+1YeNiWZAgWPEREREREZLQ4h4eIiIiIiIwWCx4iIiIiIjJaLHiIiIiIiMhoseAhIiIiIiKjxYKHiIiIiIiMFgseIiIiIiIyWix4iMgg6enpGDp0KE6fPi12FMlTKBS4e/cunj9/LnYUSUpJSUFQUBCio6NzvSY6OhpBQUFISkoqxmTSlZmZiZMnTyI+Pl7sKJKXnp6O7t27459//hE7iqSxHakwsOAhIoOYm5sjNjYWcrlc7ChGISAgAJcuXRI7hiTt2rULN2/ehKenZ67XeHp6IjY2FmFhYcUXTMLkcjnGjx+Pe/fuiR1F8szNzZGeng4LCwuxo0ga25EKAwseIjJYrVq1cOXKFbFjSJ5cLoednR2USqXYUSTpwIED+OSTT/IsvuVyOTp16sR3h/Ukk8ng6OiI1NRUsaMYhQYNGrA3vBCwHamgWPAQkcGGDBmCnTt3Ijw8HC9fvhQ7jqR5eXlh3759YseQpHv37sHNzS3f6z788EP2WBigY8eOCAsLg0KhEDuK5PXp0wdRUVEICQlBbGwskpKSkJycrPVB+WM7UkEJUVFRKrFDEJG0dOzYEVlZWZoHInNzcwiCoDkvCAJ27twpVjxJ2b9/P5YvX47KlSujZcuWsLOz02pLAGjVqpVI6Uo2X19fzJkzB+7u7nled+7cOQQGBiI8PLyYkknbpk2bsHXrVpibm6N58+awt7fXOi8IArp37y5SOmnx8vLS/P3t/6+zRUZGFlccyWI7UkGZiB2AiKSnVatWuf7SIcPMnDkTAPDkyRPExMTkOC8IAn+R58Le3h63b9/Ot+C5desW7OzsiimV9P3++++av//xxx85zrPg0V+/fv34s7IQsB2poNjDQ0QkIl1Fzts8PDyKPIcUzZ49G9evX8eyZctgYqL7/busrCwMHjwYbm5uGDt2bDEnlKa4uLh8r3FyciqGJEREhYMFDxERSdLNmzfxzTffoFGjRhg9ejQcHBy0zj958gTz5s3DmTNnsHTpUlStWlWkpETq5ZWTk5NhZ2fHVS4LgO1I74IFDxG9s9jYWNy+fRvp6ek5zvn6+oqQiN43O3fuxMKFCyGTyeDm5qbpeYiLi8P169ehVCoxcuRIdOrUSeSk0nPnzh3ExMQgOTkZHTt2hJ2dHZ48eQJra2uYm5uLHU8yzp49ixUrVuDq1asAgCVLlsDNzQ0LFy5EgwYNOEdPT2xHKgjO4SEig6WlpWHChAk4e/YsBEGASqV+3+TNMdYsePR37949/P3337h9+zYyMjJynJ8/f74IqaThk08+gaurK0JDQ3H27FlcvnwZgHohjcaNG6NPnz6oVauWyCmlRaFQ4KeffkJ4eDhUKhUEQYCnpyfs7Owwf/58VK9eHQMHDhQ7piScOXMGgYGBcHV1xRdffIFNmzZpztna2iI8PJwP6npgO1JBseAhIoOtW7cOcXFxWLhwIUaMGIFp06bB0tISf//9N/79918EBQWJHVEyYmNjMWTIEDg6OuL+/fuoWrUqkpKS8OTJE5QrVw4VK1YUO2KJ5e3tjUWLFqF27dqYMWMGlEolkpKSAKgfgmQy7rzwLtavX4/IyEgMHjwYnp6eWsWNp6cnwsPDWfDoafXq1WjSpAmCg4OhUCi0HtSrVauGvXv3iphOOtiOVFD8bUBEBjt27Bh69eqF2rVrAwDKlSuHhg0bYsqUKfjwww+xY8cOkRNKx4oVK9C4cWOsXr0aKpUKY8aMwZYtWxAcHIyMjAw+WOYhu2cxm0wmQ9myZVG2bFkWOwUQHh6Ovn37okePHnB2dtY6V6FCBTx8+FCkZNJz48YN/N///Z/Oc2XKlEFiYmIxJ5ImtiMVFH8jEJHB4uLi4OLiArlcDkEQtObw+Pj44OjRoyKmk5br16/D19dXMxww+yG+WbNm6NGjB5YvXy5mPHoPPXnyRPNmxtvMzMyQmppazImkSy6XIysrS+e5xMREWFlZFXMiaWI7UkGx4CEig5UuXRppaWkA1O+uvbmLvUKh0Jyj/D1//hw2NjaQyWQwMTFBSkqK5lyNGjXwv//9T8R0JR/35ih8ZcqUwYMHD3Seu3v3LhwdHYs5kXTVqFED+/fv13nu8OHDuRaWpI3tSAXFOTxEZDBXV1fcvXsXnp6e8PDwQGhoKCpXrgwTExOsXbsW1apVEzuiZDg4OGjmnVSsWBHnz59Ho0aNAKiXXba0tBQzXom3ZMkSlC5dWq9rg4ODiziNcWjSpAlCQ0M1CxUA6sLy+fPn2Lp1K5o3by5yQuno3bs3AgMDMWnSJLRv3x6CIODKlSvYs2cPDh06hAULFogdURLYjlRQXJaaiAwWFRWF+/fvw9/fHw8fPsTw4cORkJAAQN37M3PmTK6MpafZs2fD1tYW33zzDdavX481a9bA19cXJiYmCA8Ph4+PD77//nuxY5ZIXl5esLOzg6mpab7XCoKADRs2FEMq6UtISMB//vMfvHjxAh4eHoiOjkajRo0QGxsLExMTLF26FDY2NmLHlIz9+/dj0aJFWr23pUuXxrBhw9CuXTsRk0kL25EKggUPERXYy5cvNUtU165dmw9DBrh//z6ePn2KevXqQaFQYPHixYiMjASgnsczbNgwlCpVSuSUJZOXlxcWL16MmjVrih3F6CQkJGDNmjU4fvw4EhMTYWtri6ZNm2LgwIGaXh/SX3p6Oi5evKhpyzp16rD39h2wHeldseAhIiJJYsFDRET64BweIiIi0unJkydITk6GjY0NHBwcxI4jSS9evEBYWBhiYmKQlJQEW1tbeHh4oHPnznrPPyO2IxUMCx4i0ouXl5dBK2JlD8uinMLDww263tfXt4iSEOl2+PBhrFixAvfv39ccq1ixIr766iu0bt1axGTS8vDhQ4wcORKPHj1C+fLlYWdnh3v37uH06dP4+++/MX/+fG4urAe2IxUUh7QRkV7WrFljUMHTv3//IkwjbV5eXnpfKwgCi8dcxMTEwM3NjXtwFLIDBw7gxx9/hIuLC9q2bYuyZcsiISEBUVFRuHfvHiZMmGDQ9/D7bMKECbhy5QqmT5+utXTyxYsXERQUhJo1a3L1QD2wHamgWPAQERWzuLg4g653cnIqoiTGITMzEzKZDHK5HACQlZWFvXv34ubNmyhbtiz8/PxQrlw5kVNKR0BAAJycnDBjxgzIZK+361Mqlfjhhx8QHx+PNWvWiBdQQjp06IChQ4eiU6dOOc7t2rULixYtwp49e0RIJi1sRyooDmkjIipmLGAKR1paGmbNmoWjR49CEAR4eXlh1KhRCAwMxIULFzTX/fXXX1i6dCkqVKggYlrpePDgAQYPHqxV7ACATCZD586dMWXKFHGCSZCZmVmuxXa5cuVgZmZWzImkie1IBcWCh4j0cu7cOYOud3d3L6IkRGqbN2/GkSNH4OPjg1KlSmHfvn1ITk7G3bt3MXHiRFSrVg3/+9//sGjRIoSGhnI/Iz05OTkhPT1d57m0tDT2lhmgefPmOHToEBo3bpzj3KFDh9C0aVMRUkkP25EKigUPEell5MiRes3hUalUnHeSj9mzZ+t9rSAICAwMLMI00hUVFQV/f38MGDAAANCgQQMEBQVh2LBhmjkmVapUwbNnzxAWFiZiUmnp3r071q5di/r168PW1lZzPDExEevXr0ePHj1ETCctPj4+mDt3LqZMmQJvb2/Y2dkhISEBERERuHbtGsaMGYPr169rrndzcxMxbcnFdqSCYsFDRHqZP3++2BGMRvYmrfowZKGI9018fLxWT6KHhwcAoHr16lrXVa9eHY8ePSrOaJIWGxuL1NRU9OzZEw0aNNA8XJ45cwa2tra4desWfvnlFwDq789hw4aJnLjkGjNmDADg0aNHOHLkiOa4SqWePp39ZgbfKMob25EKigUPEekl+2GSCm7Tpk1iRzAK6enpWrusZ//d3Nxc6zozMzMoFIpizSZlb/aGRUdHa5179OiR1nkWPHlj72zhYDtSQbHgIaICuXv3LpKTk2Fra4vKlSuLHYeICujAgQNiRzAafn5+Bl1/7tw5uLm5aRXyxHakgmPBQ0Tv5ODBg1i6dCkeP36sOebo6Ij//Oc/3JjwHZw+fRpnzpzRFI8NGjRAgwYNxI5V4m3ZsgVly5bVfC4IAjZv3pxj7gkVDZVKhTlz5iAgIADly5cXO46kKRQKjBo1CkuWLOEclAJgO5IuLHiIyGDHjx/H9OnT8cEHH6BLly6wt7fHkydPEBERgWnTpmHGjBlo0qSJ2DElITMzE5MnT8Z///tfqFQqyOVyKBQKbNy4EU2bNsXUqVNhYsIf1bk5dOhQjmNRUVE5jnEuVNFQKpXYt28funbtyoKnEGTPSaGCYTvS2/hblIgMtn79ejRq1AgzZ87U2qujZ8+eGDt2LNatW8eCR09r167FyZMnMWjQIPj5+aFMmTJ49uwZwsPDsXLlSqxduxYDBw4UO2aJxKFXJQMfLomopJPlfwkRkbabN2+ic+fOOTYmFAQBnTt3xs2bN0VKJj0HDhxAnz590LNnT5QpUwYAUKZMGXzxxRfo3bs3IiIixA1ohFQqFUJCQpCQkCB2FCIiKgYseIjIYDKZDJmZmTrPZWVl5SiEKHePHz9G3bp1dZ6rW7cunjx5UsyJjJ9SqcTatWvZtkRE7wk+lRCRwWrUqIFNmzbl2I09IyMDW7ZsQc2aNUVKJj22traIjY3VeS42NlZr8j0VHg7DIiJ6f3AODxEZbMCAARg9ejR69+6N1q1bazYmPHLkCJKSkrhJqQGaN2+O1atXo1y5cmjVqpXm+NGjR7FmzRr4+PiImI6IiEj6WPAQkcHq1q2LOXPmYPny5di+fbtmd+uaNWti4sSJqFOnjtgRJeOrr77CxYsXMXXqVFhYWMDOzg6JiYl4+fIlXF1d8dVXX4kdkShPXAGPiEo6FjxE9E48PDywePFipKWlISUlBdbW1rCwsBA7luRYW1tjyZIl2Lt3L2JiYpCcnIwPP/wQDRo0QPv27WFmZiZ2RKI8cXhg4ZDL5QgMDESFChXEjiJpbEfSRYiKiuJPKiIiem8oFAq0a9cOS5cu5caEVKTOnTuX6zmZTIbSpUvDxcUFcrm8GFNJD9uRCoo9PESkl5CQEL2vFQQB/fr1K8I0RFRUZs+eneu57IfLGjVqoGXLljA1NS3GZNIzcuTIfIf8WVpaonv37ujfv38xpZIetiMVFAseItLL2wWPIAg5hrK8+QuJBU/uevXqZdC8hw0bNhRhGiJtMTExePHiBZ4/fw65XA4bGxskJydDoVCgdOnSUKlU+OOPP+Ds7IwFCxbAzs5O7MglVnBwMH799Vc4OzvDy8sLZcuWRUJCAg4cOIC7d+9iwIABOH/+PNauXQtra2t069ZN7MglEtuRCooFDxHp5c1d7e/du4exY8eiY8eO8Pb21qzSFhERgT179uT5DjEB7u7uWgXP2bNnkZCQgNq1a2va8tKlS7Czs0P9+vVFTGqc5HI5NmzYAAcHB7GjlEhTp05FUFAQRowYgdatW0Mul0OhUODQoUP4/fffMXnyZCgUCgQFBWHFihUIDAwUO3KJdfLkSdSrVw/jxo3TOu7n54eZM2fiwoUL+P777wEAu3bt4oN6LtiOVFAseIjIYIsWLUL79u3Rp08fzTEnJyf4+/tDoVDg119/ZdGThzd/ae/btw8XL17EunXrUL58ec3xuLg4jBkzBu7u7mJElKS4uDhERUUhPj4+xx5RgiBoPZg7OTkVdzzJ+O2339CjRw94eXlpjsnlcnh5eSEhIQG//fYbfv31V/Tq1QtbtmwRMWnJFxUVhR9++EHnOW9vb8yYMQOjR49Gs2bNsH///mJOJx1sRyooFjxEZLDz58+je/fuOs/VqVMHmzdvLuZE0rVhwwYEBARoFTuA+oG8X79+WL9+Pfz8/ERKJx3R0dGanoeyZcvmmFvCpZP1d+3aNfTt21fnOVdXV6xcuRIAUL16dSQlJRVnNMlJS0vLtY0SExM1hbmVlRUn3OeB7UgFxYKHiAxmamqK69evo2HDhjnOXbt2jROZDfDgwQOUKlVK5zlra2vExcUVcyJpWrlyJerUqYNJkyahbNmyYseRNCsrK8TExOj8//vs2bOwsrICAKSnp8PS0rK440lKnTp1sGrVKtSoUQMuLi6a43fu3MHq1as1e5Y9ePAAjo6OYsUs8diOVFAseIjIYC1btkRISAgsLCzg4+MDa2trpKSkICIiAmvXroWPj4/YESXDyckJu3fvRtOmTXOc27VrV46eH9Lt/v37+Prrr1nsFAJvb29s3LgRKpUKbdq0QdmyZZGYmIioqChs2bIFn332GQDg+vXrqFKlishpS7Zvv/0W3333HQYMGABXV1dNW8bGxsLa2hpDhw4FADx9+hS+vr4ipy252I5UUNyHh4gMlpqaiokTJyImJgaCIGgmNatUKtSrVw8zZszQvAtMedu7dy/mzJmDGjVqwMvLS7NowYEDB3D9+nV8//336NChg9gxS7yAgAAMGDAArVu3FjuK5GVmZmLWrFmIiorSGgqoUqng5eWFcePGwcTEBKdPn4aVlRVq1qwpYtqSLyEhAVu2bMH58+eRnJwMGxsbuLu74/PPP4e9vb3Y8SSD7UgFwYKHiN7ZiRMnEBMTo/nl4+HhgcaNG3O+hIH27t2LlStX4unTp5pj9vb2GDBgADp27ChiMunYv38/wsLC8NNPP8HCwkLsOEbh9u3bOHfunOb/73r16uGDDz4QOxYRkcFY8BBRkVKpVJgzZ47Oifn0mkqlwt27d5GUlARbW1s4OzuzcDTAL7/8gv/+979IT0+Hh4cHbGxstM4LgoBhw4aJlI6IiMTEgoeIipRCoUD79u2xZMkSuLm5iR1H0tiWuXtzCWVdBEFAZGRkMaUxDomJiTqX+AbA5dINsH//fkRGRiIuLg4ZGRla5wRBQGhoqEjJpIXtSAXBRQuIqMipVHxfpbCwLXV7c2NcKpinT59ixowZiImJAfD6e04QBKhUKhaPBti4cSOWL1+OKlWqoFq1ajAzMxM7kiSxHamgWPAQERGRxs8//4wbN27g66+/RtWqVbnMfAHs3LkTXbp0wfDhw8WOImlsRyooFjxERESkce7cOXzzzTdcHbAQJCQkoEWLFmLHkDy2IxUUCx4iIpKk3r17Y9q0aahevTp69eqV5yIPHOOvP0EQUK5cObFjGAU3Nzc8ePAADRo0EDuKpLEdqaBY8BARkSS5u7ujVKlSmr9zVbvC0bp1a0RHR6Nhw4ZiR5G8IUOGIDg4GB9++CFq1KghdhzJYjtSQbHgIaIixwdRKgpjx47V/H3cuHEiJpG+69eva/7etm1bzJs3D0qlEs2bN8+xxDcArhKYhy+//FLr8+TkZAwZMgR2dnY623LlypXFFU1S2I5UmFjwEFGR48piVJIolUr4+/sjODgYrq6uYscpEb755hutNyZUKhXCwsKwfft2reu4Slv+rK2ttdpS18M55Y/tSIWJBQ8RFSm5XM4lgwuJTCaDr68vbG1txY4iaSqVCnFxccjMzBQ7SokRGBgodgSjsXDhQrEjGAW2IxUmFjxE9E4uXLiAiIgIxMfH59gEDgDmz58vQippe/bsmc5NHsuXLw9APTTwzWFcRIXFz89P7AhEREWGBQ8RGWzPnj2YO3curK2t4ezszH06CiA1NRWLFy/GgQMHdBaOADh8iIpVVlYWMjMzYWlpmePcy5cvYWpqChMTPj7oY8+ePYiPj0dAQECOc2vWrEGFChXg6+tb/MEkhu1IBcWfWERksE2bNqFNmzYYN24cd7wuoEWLFiEyMhIdO3bkJo9UIsydOxdZWVmYNGlSjnM//fQTzM3NMWbMGBGSSc/WrVtzfRC3tbXN8zy9xnakgmLBQ0QGi4+Px/Dhw1nsFILjx49j0KBB+Pzzz8WOQgRAvfHooEGDdJ5r3rw5li9fXsyJpOv+/fu5LoxRpUoV3L9/v5gTSRPbkQpKJnYAIpIeFxcXJCQkiB3DKGRkZKBq1apixyDSSEhIgL29vc5zdnZ2/H/fQC9evMj1uEKhKOY00sV2pIJgwUNEBvvqq6+wceNGPH78WOwoktekSRNcuHBB7BhEGqVLl871HfP79+/DysqqmBNJV9WqVXNdpTIyMpLLouuJ7UgFxSFtRGSw7du348WLF+jXrx+qVaumc5nk4OBgEZJJT9++fTFlyhRYWlrmuskj958oXIIgwN3dnQ/uuahfvz42bNiAli1ban3vJScnY8OGDahfv76I6aSlS5cumDFjBmbOnInOnTvD0dERjx8/xo4dO3DkyBFumKsntiMVlBAVFcUdAYnIID179tTaEO5tgiBgw4YNxZhIury8vAAgz/bkKm35Gz9+PLp06QJPT0+xo0jenTt38J///AcmJiZo06aN5uHy4MGDUCgU+O233+Di4iJ2TMlYtWoVNmzYoLUBsyAI6NOnDwYMGCBiMmlhO1JBsOAhIhLRmjVr8ix2AKB///7FlEa6+vTpg7i4OFSsWBGdO3dGhw4dUKpUKbFjSdaNGzfw22+/4fz581AqlZDJZHB3d8eQIUNQrVo1seNJTlxcHE6dOoVnz56hTJkyaNSoEZycnMSOJTlsR3pXLHiIiMgoHD9+HGFhYTh58iTMzc3h4+ODLl26cFGIAkhPT0dKSgpsbGxyXZUxPj4eDg4OkMvlxZzOuCiVSnz//fcYNWoUKleuLHYcyWI7ki6cw0NEREahadOmaNq0Ke7fv4+wsDCEh4dj165dqFu3Lrp27YoWLVrwodxA5ubmMDc3z/W8QqFA7969sWTJEri5uRVjMuOjUqkQExOD1NRUsaNIGtuRdGHBQ0R68fb2xqJFi1CzZk14eXnlOwyL805yFx4ejqZNm8LW1hbh4eH5Xs8N9QxTqVIlfPvtt+jXrx8mT56MmJgYXLhwAfb29ujZsye6du2a7/cv6e/NORVERCURCx4i0ku/fv3g6Oio+TsfGN/d7NmzsXjxYtja2mL27Nl5XisIAgseA2Wv3rRr1y4kJSXB09MTbdu2xbFjx7B48WLcvXsX3333ndgxiYiomLDgISK9vDlxPiAgQLwgRmDDhg2ajR25ml3hOXPmDMLCwhAdHQ0zMzP4+vqiW7dumnH8vr6++PPPPxESEsKCh4joPcKCh4iKlEKhQPv27TnG/w1vripk6ApD4eHhaN68OaytrQs7lqT1798f9+7dg5OTEwYPHpzrKm21atXKdcd2IiIyTix4iKjIcYx/4VAoFJgzZw6WLFnCguctDg4OGDx4MJo1a5bncMsPP/yQvWpERO8ZFjxERBLC4lG3n376Sa/rTE1NuW8HEdF7RiZ2ACIiIiJjk5mZiZMnTyI+Pl6v6wVBQPny5WFqalrEyYwb25F0YQ8PERFJUq9evfReLVAQBISGhhZxIulLT0/HnDlz0KVLF9StWzff62UyGfr37w8HB4diSCctcrkc48ePx6xZs1C+fPl8r5fJZNi4cWMxJJOeX375BV26dIGLi0u+17IdSRcWPEREJEnu7u5cHr2QmZub459//sGnn36q1/WCIGit4EivyWQyODo6cgPMQrBv3z5s374d9evXR5cuXfDxxx/z/30yCAseIiKSpHHjxokdwShVq1YNsbGxcHd3FzuK5HXs2BFhYWFo3rw55HK52HEk648//kB4eDi2b9+OoKAglCtXDp9++ik6deoEW1tbseORBLDgISIiIo2vv/4aM2bMwAcffAAPDw+x40iaiYkJ7t69i4CAADRv3lyz/1Y2QRDQvXt3kdJJh6WlJbp06YIuXbpo9ttatWoVQkJC0LZtW3Tt2hU1atQQOyaVYEJUVBSX/CGiIqNSqTBnzhwEBAToNY6dcqdQKNCuXTssXbqUexrp8OLFC4SFhSEmJgZJSUmwtbWFh4cHOnfujNKlS4sdTzIGDhyIp0+f4vnz5yhdujTs7e1zDB9auXKlSOmkxcvLK8/zgiAgMjKymNIYl8ePH2PmzJk4d+4cAMDNzQ19+/ZF8+bNRU5GJRELHiJ6Z5cuXcLZs2eRnJwMGxsbeHh4oE6dOmLHMmoxMTGoUaMGLC0txY5Sojx8+BAjR47Eo0ePUL58edjZ2SEhIQHx8fEoV64c5s+fj4oVK4odUxJGjBiR7/yIBQsWFFMaaYuLi8v3Gi6Tbpj09HREREQgLCwMN2/eRJUqVdCmTRv8888/uHHjBvr3749+/fqJHZNKGBY8RGSw9PR0TJs2DcePH9faF0YQBDRp0gSTJ0+Gubm5iAml5c6dOwgJCUFMTAySk5OxePFiuLm5ISQkBPXq1UP9+vXFjljiTZgwAVeuXMH06dNRu3ZtzfGLFy8iKCgINWvWRHBwsIgJiagg7t+/j7CwMISHh+PFixdo0qQJPvvsMzRs2FBzzfLly7F7925s27ZNxKRUEnEODxEZbNmyZThx4gQGDhwIb29vzbvpERERCAkJwbJlyzB8+HCxY0rCjRs3MHz4cFhZWcHDwwMHDx7UnHv58iV27NjBgkcPZ86cwdChQ7WKHQCoU6cOvvzySyxatEikZERUUGPHjsWpU6dgaWkJPz8/dO3aFZUqVcpxXfPmzbkkNenEgoeIDBYVFYW+ffuiT58+mmNOTk7w9/eHQqHAtm3bWPDo6ffff0fVqlUxb948mJqaIioqSnPuo48+wuHDh0VMJx1mZmYoV66cznPlypWDmZlZMSeSruw5EXnhCm76yW+vKO4PpZ8HDx7g22+/RYcOHfIczuvq6or58+cXYzKSChY8RGSwtLS0HO+kZ6tTpw42bdpUzImk6+LFixg/fjwsLCygUCi0zpUtWxYJCQkiJZOW5s2b49ChQ2jcuHGOc4cOHULTpk1FSCVNI0eOzHcODyfa60fXXlFJSUm4dOkSrKysWDjqad26dXpdl91TTvQ2FjxEZLBatWrh2rVrWmOns129ehU1a9YUIZU0qVQqmJqa6jyXkpKS6znS5uPjg7lz52LKlCk5hlleu3YNY8aMwfXr1zXXc5W73Ol6hzwpKQnHjh3DpUuX8N1334mQSppy2ysqKSkJY8aMYSFOVExY8BCRwYYNG4YffvgBlpaW8PHxgbW1NVJSUhAREYGdO3dixowZYkeUjGrVquHIkSNo0qRJjnMnT57kg7mexowZAwB49OgRjhw5ojmevahGYGCg5nMuBZy33N4hb926NebPn48TJ07A09OzeEMZGVtbW3zxxRcICQlB69atxY4jCefOncPWrVtx+/ZtZGRkaJ3j0EDKDwseIjLYkCFDkJWVhUWLFmHRokWQy+Wa4VhyuRxDhw7VXCsIAnbu3ClW1BKvW7duCA4OhqWlJdq1awdA/dB+9uxZ7NmzB1OmTBE3oERkFzRUtFq0aIFZs2Zp/T9O78bW1hYPHz4UO4YkXLhwAaNHj4aHhwfu3LkDT09PpKam4tKlS6hYsSK3Q6B8seAhIoO1atUq3zH+pB8vLy88ePAAISEh2Lp1KwBg8uTJkMvlmt3ZKX9+fn5iR3gvPH/+HJmZmWLHkLysrCzs3LmTe/DoafXq1fDz88PIkSPRrl07DBw4EG5ubrh58ybGjh2Lli1bih2RSjgWPERksNzGpdO78ff3h6+vL06cOIHExETY2tqicePGfBh6R0+ePNFshuvg4CB2HMmJj4/PcSwzMxM3b97E8uXLUatWLRFSSdOoUaNyHMvIyMC9e/eQkpLCn6V6unXrFr744gvNG21KpRKAekhw3759sXbtWr45RHliwUNEVAI4OjqiU6dOYseQtMOHD2PFihW4f/++5ljFihXx1VdfcZ6EAXJbSlmlUsHZ2ZlLzhtAqVTmaMtSpUqhdevWaNeuHYdi6SktLQ2WlpaQyWQwNTVFUlKS5pyLiwtu374tYjqSAhY8RPTOYmNjcfv2baSnp+c45+vrK0Ii6YmOjkZcXBy6du2a49y2bdtQoUIFruSkhwMHDuDHH3+Ei4sL+vXrp1nSOyoqCtOmTcOECRPg5eUldkxJ0DUfyszMDE5OTvjoo48gk8lESCVNCxcuFDuCUShXrhwSExMBAFWqVMHx48c1C72cO3cONjY2YsYjCWDBQ0QGS0tLw4QJE3D27FkIgqBZCevNdzJZ8Ohn/fr1+Pjjj3WeS0tLQ2hoKAsePaxduxaenp6YMWOG1gN5v3798MMPP2Dt2rUsePTE+VBU0nh4eCAmJgatW7fGJ598goULF+L27dswMzPDyZMn0aNHD7EjUgnHgoeIDLZu3TrExcVh4cKFGDFiBKZNmwZLS0v8/fff+PfffxEUFCR2RMm4c+cOAgICdJ778MMPsXHjxuINJFEPHjzA4MGDc/Q+yGQydO7cmavdvYPsVbCSk5Nha2uLWrVqwcrKSuxYknP//n2EhITgzJkzmrZs0KAB+vXrh0qVKokdTxIGDBiA5ORkAMCnn36KtLQ0REREQBAE9O3bF/7+/iInpJKOBQ8RGezYsWPo1asXateuDUA93MDNzQ0NGzbE9OnTsWPHDp2TdSmnzMxMZGVl5XpO13BBysnJySnXtkpLS0O5cuWKOZG0bd68GSEhIUhPT9f04FpYWCAgIIDvphvgzp07+Pbbb5GRkYH69evDwcEBT548wcGDB3H8+HH8+uuvcHFxETtmiWdrawtbW1vN5z169OD3IRmEBQ8RGSwuLg4uLi6Qy+UQBEHrQTN7x3sWPPpxdnZGdHQ0mjVrluNcdHQ0KleuLEIq6enevTvWrl2L+vXraz0YJSYmYv369Xw4MkB4eDiWLVsGT09P+Pn5wd7eHk+fPtUcL1OmDNq3by92TElYsWIFbGxssHDhQjg6OmqOP378GKNGjcKKFSswbdo0ERMSvR9Y8BCRwUqXLo20tDQAQJkyZXDv3j3UrVsXAKBQKDTnKH8dOnTA4sWLUbZsWXTu3Bl2dnZISEjAjh07sGvXLgwZMkTsiJIQGxuL1NRU9OzZEw0aNNC045kzZ2Bra4tbt27hl19+AaCeazZs2DCRE5dcf/75J7y9vTFhwgSt423atEFwcDD+/PNPFjx6OnfuHIYOHapV7ADqVRn79euHX3/9VaRkJd/s2bP1vlYQBG4+THliwUNEBnN1dcXdu3fh6ekJDw8PhIaGonLlyjAxMcHatWtRrVo1sSNKRteuXXH16lWsW7cO69evh0wmg1KphEqlQrt27fDZZ5+JHVESwsLCNH+Pjo7WOvfo0SOt8yx48nbnzh0MGjRI57l27dph0qRJxZxIutLS0rR6HN9ka2vLIat5yF4UJ9vz58/x4sULyOVy2NjYIDk5GQqFAqVKlYK1tbWISUkKWPAQkcE6duyo2evkq6++wvDhwzFixAgA6t6fmTNniphOWgRBwPjx4/HJJ5/gxIkTePbsGcqUKYMmTZpoes0ofwcOHBA7gtEwNzfXTBB/W3JyMszNzYs5kXQ5OzsjIiICnp6eOc5FRkZy/k4eNm3apPn71atXERQUhBEjRqBNmzaQy+VQKBSIiorCsmXLWIRTvljwEJHB2rZtq/l7hQoVsHbtWs27cbVr1+aeCO+gXr16qFevntgxiFC3bl2EhITAw8MDDg4OmuMJCQlYu3Ytv08N0K1bN8ybNw8vXrxA+/btNfOhIiIi8M8//+D7778XO6IkLFmyBD169IC3t7fmmFwuh4+PDxITE7F48WIsWrRIxIRU0rHgIaICs7S0RPPmzcWOQUSF4KuvvsKwYcPg7++vNR/q7NmzkMvlnGRvgI4dO2oWzjh+/DgAQKVSwdzcHF9++SU6dOggckJpuH79Ovr166fzXNWqVbFq1apiTkRSw4KHiAwWHR2NuLg4dO3aNce5bdu2oUKFCtwsMw+9e/fGtGnTUL16dfTq1UtrnPrbBEFAaGhoMaaTJi8vrzzbEVAPIaL8ubq6YsmSJVizZg3Onj2L5ORk2NjY4OOPP0b//v3h7OwsdkRJ6dOnDzp37ozLly8jKSlJs6dR6dKlxY4mGVZWVjhz5gwaNmyY49zp06e5PxTliwUPERls/fr1+Pjjj3WeS0tLQ2hoKAuePLi7u6NUqVKav+f3oE7569evX452fPbsGU6dOgWlUslVxQzk7OzMeRGFqHTp0jrn8ZB+2rVrh02bNkGhUMDb21vT6xgREYE///wT3bt3FzsilXAseIjIYHfu3EFAQIDOcx9++CE2btxYvIEkZuzYsZq/jxs3TsQkxiO378fMzEwEBgaiTJkyxZqHKJtKpcLVq1cRHx+vc1U2X19fEVJJy6BBg/Ds2TNs2bIFf/zxh+a4SqWCj49PrqsKEmVjwUNEBsvMzERWVlau57jUqn7S09MxevRoDBgwQOdQDSo4U1NTdO3aFb///js6d+4sdhzJuHDhAiIiIhAfH4+MjIwc5+fPny9CKum5e/cuJkyYgPv370OlUuU4LwgCCx49yOVyjBs3Dr1790ZMTIxmmKWHhwdXuiO9sOAhIoM5OzsjOjoazZo1y3EuOjoalStXFiGV9JibmyM2NhZyuVzsKEbN3NwcT58+FTuGZOzZswdz586FtbU1nJ2dYWpqKnYkyfr555+RkZGBoKAgVK1alW1pgCtXruCjjz7SGqrq4uLCAofeCQseIjJYhw4dsHjxYpQtWxadO3fWjKfesWMHdu3ahSFDhogdUTJq1aqFK1euwMPDQ+woRunZs2fYvHkzJ9obYNOmTWjTpg3GjRsHMzMzseNI2tWrVzF69Gi0bt1a7CiS8+2336JcuXLw8/ODn58fnJycxI5EEsaCh4gM1rVrV1y9ehXr1q3D+vXrIZPJoFQqoVKp0K5dO3z22WdiR5SMIUOGYOLEibCzs0OrVq1gaWkpdiRJ0rXaXWZmJhITEyGTyfDjjz+KlEx64uPjMXz4cBY7hcDS0lKzQAkZLj09HWvXrsW6devQsGFDdOzYES1atICJCR9fyTBCVFRUzkGlRER6OH/+PE6cOIFnz56hTJkyaNKkCerWrSt2LEnp2LEjsrKyoFAoAKiHX7354C4IAnbu3ClWPMmYNWtWjoLHzMwMTk5OaNu2Ld8dNsDXX3+N7t27o127dmJHkbyVK1ciPj4e48ePFzuK5Hh5eWHx4sVIT0/H7t27ceTIEWRkZMDGxgbt2rVDx44d8cEHH4gdkySCBQ8RGSw+Ph729vY632VTKBR48uQJypcvL0Iy6Zk9e3a+17y5qhtRUTtx4gSWLl2K2bNnw9HRUew4knP48GHN37OysrBixQq4urqiWbNmsLGxyXF9q1atijOeZGQXPDVr1gQAvHjxApGRkdi9ezeuX78OQRBQs2ZNdOzYEW3btmXvOOWJBQ8RGczb2xuLFi3S/CJ607Vr1zBkyBBu8piP9PR0HD16FPHx8bC1tcXHH3/MpZMLWUZGBuLi4lCpUiUuDJGPCRMmaH1+48YNJCcno1q1arC1tc1xfXBwcHFFk5zsTXBVKpXmz9wIgsCflbl4u+B507///otdu3YhIiICKSkpsLKyYk845YmDIInIYHn9AlcqlcWYRJqePHmC7777DnFxcZqHoux31GvVqiV2PEnaunUrnj9/jn79+gFQF95jx45FSkoKnJycsGDBApQrV07klCXXzZs3tYYEymQylClTBk+fPs2xwh03ys0bl+wuelWrVsWwYcPwzTff4MiRI9izZ4/YkaiEY8FDRO9E10NPRkYGTpw4ofMdYXpt5cqVePLkCfz9/VGrVi3cu3cPoaGhWLBgAZYvXy52PEnatWsXOnXqpPn8999/h42NDfr27Yu//voL69atw+jRo0VMWLJt2rRJ7AhGgysuFh9TU1N4eXnBy8tL7ChUwrHgISK9hISEYO3atQDUxc63336b67UdO3YsrliSdPr0afTp00fTG9GkSRNUrFgREydOREJCAuzs7EROKD2PHj3S7M+RmpqK8+fPY9KkSWjVqhWsra2xevVqkRMah4yMDCQmJnKO3jtSKBQ4fvw46tatq3M+D73m6+vLYb5UaFjwEJFePvroI3Tu3BkqlQrbt29Hq1atcjyYm5qawtXVFT4+PiKllIaEhATUq1dP65iHhwdUKhUSExNZ8LyDzMxMzSIaly5dglKpRMOGDQEATk5OSEhIEDOe0YiOjsa0adM47+QdvXz5EkFBQViwYEGOnwGkjYu1UGFiwUNEemnSpAmaNGkCAEhLS0O/fv1QoUIFkVNJk1KphLm5udax7D1PspenJsOUK1cO58+fh4eHB44dO4bq1atr9j959uwZ90KhYvPLL7/kei4rKwsqlQp//vknDh48CEEQMGzYsGJMR/R+YsFDRAbjO28Fd/fuXa2Vw7IXe7hz506Oa93c3Iotl1S1a9cOISEhOHr0KG7evIn//Oc/mnPXrl1D5cqVRUxX8oWEhOh13e3bt4s4ifSFhYXluTqbIAg4evSo5u8seIiKHgseInond+7cQUhICGJiYpCcnIzFixfDzc0NISEhqFevHurXry92xBItt/13Zs6cqfl79gpuHD6UP39/f8jlcly6dAktW7ZEt27dNOdu3brFvU7yERISku8Sytm4Slve6tatiwcPHuC7775DixYttM49f/4cn376KRYsWAB3d3eREhK9f1jwEJHBbty4geHDh8PKygoeHh44ePCg5tzLly+xY8cOFjx5CAwMFDuC0REEAb1799Z5TteeMeHh4WjevDmsra2LOpok2NraokWLFvjqq6/yvO6ff/7BvHnziimVNP3888/Ytm0bZs6cicaNG2P48OGcl0ckMhY8RGSw33//HVWrVsW8efNgamqKqKgozbmPPvpIa6dxysnPz0/sCO81hUKBOXPmYMmSJSx4XqlevTru3buX75LyVlZWxZRI2rp27YpmzZrhp59+QkBAAAYPHqy1bDoRFS+Z2AGISHouXryInj17wsLCIse5smXLckUsKvH0Gbr1PqlWrRpu3ryZ73WWlpbcwFVPTk5OmDt3LgYPHoylS5di1KhRuHfvntixiN5LLHiIyGAqlQqmpqY6z6WkpOR6johKpv79++P333/P9zpPT09s3LixGBIZj06dOmHVqlWwsLDAsGHDOAeKSAQc0kZEBqtWrRqOHDmiWab6TSdPnuSqYkQSY2lpCUtLS7FjGC1HR0fMmDEDhw4dwq1bt+Dk5CR2JKL3CgseIjJYt27dEBwcDEtLS7Rr1w6Aeqf7s2fPYs+ePZgyZYq4AYmISqDWrVujdevWYscgeu+w4CEig3l5eeHBgwcICQnB1q1bAQCTJ0+GXC5HQEAAmjdvLnJCIiLxxMTEIDQ0FI8ePYKrqyv8/f1RvXp1rWsuX76MYcOGcdl5omLAgoeI3om/vz98fX1x4sQJJCYmwtbWFo0bN+ZQDSJ6r12/fh1jxoyBjY0NqlSpgtOnT+Off/7Bt99+i86dO4sdj+i9xIKHiAy2a9cudOrUCY6OjjqXWp07dy7GjBkjQjIiInGtXbsWNWrUwNy5c2FpaYkXL15g4cKF+OWXX5CamopevXqJHZHovcNV2ojIYAsXLsSpU6d0nvvll1+wf//+Yk5EpD+5XI758+fD2dlZ7ChkhK5du4YePXpoFoEoVaoUJkyYgD59+mDFihVYt26dyAmJ3j/s4SEig/Xo0QNTpkzBr7/+CldXV83x5cuXY/v27Zg4caKI6eh9FB4enus5mUyG0qVL48MPP4SDgwMAwMPDo5iS0fvm+fPnKFOmTI7jAwcOhFwux+rVq6FQKODp6Vn84YjeUyx4iMhggwYNQlxcHMaNG4fffvsN9vb2WL9+PTZt2oTvv/8ebdu2FTsivWdmz56t2d/kzU1F3zwmCALat2+P77//HnK5XJScZPzKlSuHW7duoV69ejnO9e/fHwAQEhKCq1evFnc0oveWEBUVxe2michgmZmZGD16NFJTU+Hl5YUVK1bg22+/xWeffSZ2NHoPXbt2DdOmTUOjRo3g5eWFsmXLIiEhAQcOHMCpU6cwYsQIXL9+HWvXrkWfPn00D55EhW3OnDmIj4/HTz/9lOs1a9euxZo1ayAIAldpIyoGnMNDRO/E1NQUwcHByMjIwMqVKzFw4EAWOySav/76Cy1atMDIkSPh7u4OFxcXeHh4YNSoUWjRogX27NkDf39/dOvWDREREWLHJSPWrl07WFtbIykpKddr+vXrh2+++UZnLxARFT4OaSMivfzyyy86j1eqVAnPnz9HQkKC5hpBEDBs2LDijEfvuejo6Fw3vG3SpAkmT54MAKhfv75m7yiiolC/fn3Ur18/3+t69OiBHj16FEMiImLBQ0R6CQsL0/s8Cx4qbkqlEvfv30fDhg1znLt//77m7yYmJjAzMyvOaEREJDIWPESklwMHDogdgShXjRo1wqpVq1CxYkU0atRIc/zEiRNYtWqV5tidO3dQvnx5sWISEZEIuGgBERkkIyMDISEhaNWqFWrUqCF2HCIAwOPHjzFy5Eg8fPgQlpaWsLOzQ0JCAl6+fImKFSti/vz5cHR0xLZt22BhYYEOHTqIHZmIiIoJCx4iMpivry/mzJkDd3d3saMQaaSlpWHv3r04f/48kpOTYWNjA3d3d/j6+sLCwkLseEREJBIOaSMig1WpUgUPHz5kwUMlioWFBbp06YIuXbqIHYWIiEoQLktNRAbr27cv1q9frzUZnIiIiKgkYg8PERls7969SE9PR0BAAKpWrQp7e3vNjvbZgoODRUpH76OsrCxs3LgRkZGRiI+PR0ZGRo5ruMEjEdH7iQUPERns5s2bMDExgYODA5KTk5GcnKx1/u3ih6ioLV++HH/++Sc8PT3x8ccfc+lpIiLS4KIFREQkeV988QU6duyI/v37ix2FiIhKGM7hISIiyUtJSUG9evXEjkFERCUQh7QRUYE8e/YM6enpOY5zc0cqTvXq1cONGzdQv359saMQEVEJw4KHiN7JunXrsHXr1hzzd7JxgjgVp2HDhmHixIkoX748mjVrBlNTU7EjERFRCcGCh4gMtnv3bmzYsAG9e/fG6tWr4e/vD5VKhf3798PMzAy9evUSOyK9ZwYNGoSsrCxMnToVAHJsNCoIAnbu3ClGNCIiEhkLHiIyWFhYGPr06YNevXph9erVaNGiBdzc3ODv74/vvvsOSUlJYkek90yrVq24OiAREenEgoeIDPbgwQPUqlULMpl63ZOsrCwAgLm5OXr06IFVq1ahZ8+eYkak98y4cePEjkBERCUUV2kjIoPJ5XIA6mFCVlZWePz4seacra0tnjx5IlY0IiIiIi3s4SEig1WqVAmPHj0CAHz00UfYuXMnPv74YwiCgL///htOTk4iJ6T3wblz5+Dm5gZLS0ucO3cu3+vd3d2LIRUREZU03HiUiAwWEhKC+Ph4BAYG4syZMwgMDISpqSnkcjlevnyJMWPGwM/PT+yYZOS8vLywePFi1KxZE15eXrnO4VGpVBAEgSsHEhG9p1jwEFGBXblyBQcOHIBMJkPTpk25FwoVi5iYGNSoUQOWlpaIiYnJ93oPD48iz0RERCUPCx4iIiIiIjJanMNDRHoZNWqUQdfPnz+/iJIQ5TRq1CiMGDECLi4uOc7dvXsXCxYs4PckEdF7igUPEeklJiYGVlZWKFeunNhRiHKIiYnBixcvdJ5LTU3Va1EDIiIyTix4iEgvFSpUwMOHD1GqVCl06NABbdu2haWlpdixiPKVkJAAc3NzsWMQEZFIOIeHiPQWExOD3bt348iRI5DJZGjTpg06dOiAOnXqiB2N3kNHjx7FsWPHAADh4eFo2rQpbG1tta7JyMhATEwMKleujJ9//lmMmEREJDIWPERksBcvXiAyMhJ79uzBtWvX4OzsjA4dOqB9+/aws7MTOx69J0JDQxEaGgoASE9Ph5mZWY6lqU1NTVG1alUMHToU1apVEyMmERGJjAUPERVIbGwsduzYgb///hvNmzfHtGnTxI5E76E39+QhIiJ6E+fwENE7u337NsLDw3Ho0CGoVCo4OzuLHYneUwcOHBA7AhERlVAseIjIIC9fvtQMZ7ty5QoqVqyIbt26wc/PDw4ODmLHIyIiItLCgoeI9HLu3Dns3r0bhw8fBgC0atUKgwYN4u71VGLs378ff/75J+7cuYOMjIwc5yMjI0VIRUREYmPBQ0R6GTlyJKysrODj4wNvb29YWVkBAK5fv67zejc3t+KMR++5Y8eOYfbs2fDz88P//vc/dOjQARkZGfjnn39gb28Pb29vsSMSEZFIWPAQkd5SU1Oxe/du7N69O9drVCoVBEHgu+lUrDZu3Iju3bvjq6++wu7du9G5c2e4ubkhISEBw4cPh6Ojo9gRiYhIJCx4iEgvgYGBYkcgytXdu3cREBCgWZZaoVAAAOzs7ODv74/NmzejY8eOYkYkIiKRsOAhIr34+fmJHYEoVwqFAiYmJpDJZLCwsEBCQoLmXPny5fHw4UMR0xERkZhkYgcgIiIqqAoVKuDp06cAgGrVqmktU33o0CHY29uLFY2IiETGHh4iIpK8Bg0a4PTp0/D29sZnn32GadOm4erVqzA1NcXdu3cxaNAgsSMSEZFIhKioKJXYIYiIiAoiIyMDmZmZKFWqFADg8OHDiIiIgCAIaNasGYdkEhG9x1jwEBERERGR0eIcHiIiIiIiMlqcw0NERJI0e/Zsva8VBIFLqxMRvadY8BARkSSdPXtWs+9OfvS9joiIjA/n8BARERERkdHiHB4iIiIiIjJaLHiIiIiIiMhocQ4PERFJnpeXV77zdCIjI4spDRERlSQseIiISPL69euXo+B59uwZTp06BaVSifbt24uUjIiIxMaCh4iIJC8gIEDn8czMTAQGBqJMmTLFmoeIiEoOzuEhIiKjZWpqiq5du+KPP/4QOwoREYmEBQ8RERk1c3NzPH36VOwYREQkEhY8RERktJ49e4bNmzfD2dlZ7ChERCQSzuEhIiLJ69WrV45FCzIzM5GYmAiZTIYff/xRpGRERCQ2FjxERCR57u7uOQoeMzMzODk5oW3btnBychIpGRERiU2IiopSiR2CiIiIiIioKHAODxERERERGS0WPEREJHmLFy/OdZ5OcHAwli5dWsyJiIiopGDBQ0REkvfPP/+gUaNGOs81atQIx44dK+ZERERUUrDgISIiyXvy5EmuCxOUL18ejx8/LuZERERUUrDgISIiybOwsMi1qHn06BHMzMyKOREREZUULHiIiEjyateujS1btiArK0vreFZWFv7880/Url1bpGRERCQ2LktNRESSd/nyZYwYMQJOTk7o0KEDHBwc8OTJE+zZswdxcXH4+eefUbNmTbFjEhGRCFjwEBGRUThx4gR+/vlnPHz4UHOsYsWK+O6779C4cWMRkxERkZhY8BARkaRlZmYiJiYGLi4uKF++PO7du4dnz56hTJkyqFy5stjxiIhIZJzDQ0REkiaXyzF+/Hjcu3cPAFC5cmXUqVOHxQ4REQFgwUNERBInk8ng6OiI1NRUsaMQEVEJxIKHiIgkr2PHjggLC4NCoRA7ChERlTAmYgcgIiIqKBMTE9y9excBAQFo3rw57O3ttc4LgoDu3buLlI6IiMTERQuIiEjyvLy88jwvCAIiIyOLKQ0REZUk7OEhIiLJ27Bhg9gRiIiohGLBQ0REkufk5CR2BCIiKqG4aAERERERERkt9vAQEZEkjRo1CiNGjICLiwtGjRqV7/Xz588vhlRERFTSsOAhIiJJUqler7mjVCohCIKIaYiIqKTiKm1ERERERGS0OIeHiIgkKSUlBUFBQYiOjs71mujoaAQFBSEpKakYkxERUUnCgoeIiCRp165duHnzJjw9PXO9xtPTE7GxsQgLCyu+YEREVKKw4CEiIkk6cOAAPvnkE8jl8lyvkcvl6NSpE/75559iTEZERCUJCx4iIpKke/fuwc3NLd/rPvzwQ9y7d68YEhERUUnEgoeIiCRJoVDAxCT/xUZNTEyQlZVVDImIiKgkYsFDRESSZG9vj9u3b+d73a1bt2BnZ1cMiYiIqCRiwUNERJLk7u6O7du359l7k5WVhR07dsDDw6P4ghERUYnCgoeIiCTp888/x507dzBp0iQ8efIkx/knT55g4sSJuHv3Lrp37y5CQiIiKgm48SgREUnWzp07sXDhQshkMri5ucHJyQkAEBcXh+vXr0OpVGLkyJHo1KmTyEmJiEgsLHiIiEjSLl26hNDQUJw9exbp6ekAAHNzczRo0AB9+vRBrVq1RE5IRERiYsFDRERGQalUIikpCQBga2sLmYyjtomICMh/PU8iIiIJkMlkKFu2rNgxiIiohOHbX0REREREZLRY8BARERERkdFiwUNEREREREaLBQ8RERERERktFjxERERERGS0WPAQEREREZHRYsFDRERERERGiwUPEREREREZrf8HYKStHOQDIKQ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3096491" y="1351977"/>
            <a:ext cx="5893655" cy="3500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123607" y="2517365"/>
            <a:ext cx="3049903" cy="1815882"/>
          </a:xfrm>
          <a:prstGeom prst="rect">
            <a:avLst/>
          </a:prstGeom>
          <a:noFill/>
        </p:spPr>
        <p:txBody>
          <a:bodyPr wrap="square" rtlCol="0">
            <a:spAutoFit/>
          </a:bodyPr>
          <a:lstStyle/>
          <a:p>
            <a:pPr marL="400050" indent="-400050">
              <a:buClr>
                <a:schemeClr val="accent3"/>
              </a:buClr>
              <a:buFont typeface="+mj-lt"/>
              <a:buAutoNum type="romanLcPeriod"/>
            </a:pPr>
            <a:r>
              <a:rPr lang="en-US" dirty="0" smtClean="0">
                <a:solidFill>
                  <a:schemeClr val="accent3"/>
                </a:solidFill>
              </a:rPr>
              <a:t>Price of bitcoin is </a:t>
            </a:r>
            <a:r>
              <a:rPr lang="en-US" u="sng" dirty="0">
                <a:solidFill>
                  <a:srgbClr val="FFC000"/>
                </a:solidFill>
              </a:rPr>
              <a:t>directly </a:t>
            </a:r>
            <a:r>
              <a:rPr lang="en-US" u="sng" dirty="0" smtClean="0">
                <a:solidFill>
                  <a:srgbClr val="FFC000"/>
                </a:solidFill>
              </a:rPr>
              <a:t>proportional </a:t>
            </a:r>
            <a:r>
              <a:rPr lang="en-US" dirty="0" smtClean="0">
                <a:solidFill>
                  <a:schemeClr val="accent3"/>
                </a:solidFill>
              </a:rPr>
              <a:t>to the </a:t>
            </a:r>
            <a:r>
              <a:rPr lang="en-US" u="sng" dirty="0" smtClean="0">
                <a:solidFill>
                  <a:srgbClr val="FFC000"/>
                </a:solidFill>
              </a:rPr>
              <a:t>market cap </a:t>
            </a:r>
            <a:r>
              <a:rPr lang="en-US" dirty="0" smtClean="0">
                <a:solidFill>
                  <a:schemeClr val="accent3"/>
                </a:solidFill>
              </a:rPr>
              <a:t>and </a:t>
            </a:r>
            <a:r>
              <a:rPr lang="en-US" u="sng" dirty="0" smtClean="0">
                <a:solidFill>
                  <a:srgbClr val="FFC000"/>
                </a:solidFill>
              </a:rPr>
              <a:t>circulating supply</a:t>
            </a:r>
            <a:r>
              <a:rPr lang="en-US" dirty="0" smtClean="0">
                <a:solidFill>
                  <a:schemeClr val="accent3"/>
                </a:solidFill>
              </a:rPr>
              <a:t>.</a:t>
            </a:r>
          </a:p>
          <a:p>
            <a:pPr marL="400050" indent="-400050">
              <a:buClr>
                <a:schemeClr val="accent3"/>
              </a:buClr>
              <a:buFont typeface="+mj-lt"/>
              <a:buAutoNum type="romanLcPeriod"/>
            </a:pPr>
            <a:endParaRPr lang="en-US" dirty="0">
              <a:solidFill>
                <a:schemeClr val="accent3"/>
              </a:solidFill>
            </a:endParaRPr>
          </a:p>
          <a:p>
            <a:pPr marL="400050" indent="-400050">
              <a:buClr>
                <a:schemeClr val="accent3"/>
              </a:buClr>
              <a:buFont typeface="+mj-lt"/>
              <a:buAutoNum type="romanLcPeriod"/>
            </a:pPr>
            <a:r>
              <a:rPr lang="en-US" dirty="0">
                <a:solidFill>
                  <a:schemeClr val="accent3"/>
                </a:solidFill>
              </a:rPr>
              <a:t>1hour percent change is </a:t>
            </a:r>
            <a:r>
              <a:rPr lang="en-US" u="sng" dirty="0">
                <a:solidFill>
                  <a:srgbClr val="FFC000"/>
                </a:solidFill>
              </a:rPr>
              <a:t>directly proportional </a:t>
            </a:r>
            <a:r>
              <a:rPr lang="en-US" dirty="0">
                <a:solidFill>
                  <a:schemeClr val="accent3"/>
                </a:solidFill>
              </a:rPr>
              <a:t>to the </a:t>
            </a:r>
            <a:r>
              <a:rPr lang="en-US" u="sng" dirty="0">
                <a:solidFill>
                  <a:srgbClr val="FFC000"/>
                </a:solidFill>
              </a:rPr>
              <a:t>24hour</a:t>
            </a:r>
            <a:r>
              <a:rPr lang="en-US" dirty="0">
                <a:solidFill>
                  <a:schemeClr val="accent3"/>
                </a:solidFill>
              </a:rPr>
              <a:t> percent change.</a:t>
            </a:r>
          </a:p>
          <a:p>
            <a:pPr marL="400050" indent="-400050">
              <a:buClr>
                <a:schemeClr val="accent3"/>
              </a:buClr>
              <a:buFont typeface="+mj-lt"/>
              <a:buAutoNum type="romanLcPeriod"/>
            </a:pPr>
            <a:endParaRPr lang="en-US" dirty="0">
              <a:solidFill>
                <a:schemeClr val="accent3"/>
              </a:solidFill>
            </a:endParaRPr>
          </a:p>
        </p:txBody>
      </p:sp>
      <p:sp>
        <p:nvSpPr>
          <p:cNvPr id="14" name="TextBox 13"/>
          <p:cNvSpPr txBox="1"/>
          <p:nvPr/>
        </p:nvSpPr>
        <p:spPr>
          <a:xfrm>
            <a:off x="488526" y="1959956"/>
            <a:ext cx="1288473" cy="400110"/>
          </a:xfrm>
          <a:prstGeom prst="rect">
            <a:avLst/>
          </a:prstGeom>
          <a:noFill/>
        </p:spPr>
        <p:txBody>
          <a:bodyPr wrap="square" rtlCol="0">
            <a:spAutoFit/>
          </a:bodyPr>
          <a:lstStyle/>
          <a:p>
            <a:r>
              <a:rPr lang="en-US" sz="2000" b="1" u="sng" dirty="0" smtClean="0">
                <a:solidFill>
                  <a:srgbClr val="FFFF00"/>
                </a:solidFill>
              </a:rPr>
              <a:t>Insights</a:t>
            </a:r>
            <a:endParaRPr lang="en-US" sz="2800" b="1" u="sng" dirty="0">
              <a:solidFill>
                <a:srgbClr val="FFFF00"/>
              </a:solidFill>
            </a:endParaRPr>
          </a:p>
        </p:txBody>
      </p:sp>
      <p:pic>
        <p:nvPicPr>
          <p:cNvPr id="21"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925291"/>
            <a:ext cx="2344665" cy="218208"/>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915;p53"/>
          <p:cNvSpPr/>
          <p:nvPr/>
        </p:nvSpPr>
        <p:spPr>
          <a:xfrm>
            <a:off x="789709" y="706581"/>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319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444048" y="2671473"/>
            <a:ext cx="143423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235824" y="473397"/>
            <a:ext cx="1218352"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2" name="TextBox 1"/>
          <p:cNvSpPr txBox="1"/>
          <p:nvPr/>
        </p:nvSpPr>
        <p:spPr>
          <a:xfrm>
            <a:off x="1444048" y="730541"/>
            <a:ext cx="7242752" cy="461665"/>
          </a:xfrm>
          <a:prstGeom prst="rect">
            <a:avLst/>
          </a:prstGeom>
          <a:noFill/>
        </p:spPr>
        <p:txBody>
          <a:bodyPr wrap="square" rtlCol="0">
            <a:spAutoFit/>
          </a:bodyPr>
          <a:lstStyle/>
          <a:p>
            <a:r>
              <a:rPr lang="en-US" sz="2400" dirty="0" smtClean="0">
                <a:solidFill>
                  <a:schemeClr val="accent3"/>
                </a:solidFill>
              </a:rPr>
              <a:t>Maximum no. of  times the price of Bitcoin located.</a:t>
            </a:r>
            <a:endParaRPr lang="en-US" sz="2400" dirty="0">
              <a:solidFill>
                <a:schemeClr val="accent3"/>
              </a:solidFill>
            </a:endParaRPr>
          </a:p>
        </p:txBody>
      </p:sp>
      <p:sp>
        <p:nvSpPr>
          <p:cNvPr id="5" name="AutoShape 2" descr="data:image/png;base64,iVBORw0KGgoAAAANSUhEUgAAAzwAAAIzCAYAAADF1xyPAAAAOXRFWHRTb2Z0d2FyZQBNYXRwbG90bGliIHZlcnNpb24zLjQuMywgaHR0cHM6Ly9tYXRwbG90bGliLm9yZy/MnkTPAAAACXBIWXMAAA9hAAAPYQGoP6dpAADts0lEQVR4nOzdd3xN9//A8dcduVmSkFCRiKBaK2rWaGlFFGmrVovYqnSg6LBFzVotWrNGKIpS49ciSqyv2iNGjdYqjU0kQea99/fHlZuc3JsliSS37+fjcR/knM/nnM/5xLk+7/MZR7Vz504jQgghhBBCCGGD1PldACGEEEIIIYTIKxLwCCGEEEIIIWyWBDxCCCGEEEIImyUBjxBCCCGEEMJmScAjhBBCCCGEsFkS8AghhBBCCCFslgQ8QgghhBBCCJslAY8QQgghhBDCZknAI4QQQgghhLBZ2vwugBAiY/6Nd+d3EbJm5SkIqpbfpSj8Cks9rvTL7xJkbt9eeKVhfpciYwMC87sEWRP3Mzi0z+9SFH6FpR4f2eV3CTKXtAq0HfO7FBnauemPfDt3TtsOO3e9nkslKRikh0cIkTtWnsrvEtgGqcfcs29vfpfAdsSvye8S2Aapx9yjX53fJSjYjDn82Bjp4RFCCCGEEMKWGFX5XYICRXp4hBBCCCGEEDZLeniEEEIIIYSwJTY4LC0nJOARQgghhBDClsiQNgUJeIQQuaMwrCxWGEg95p6CvkJbYWL/Xn6XwDZIPeYeTYf8LkHBJj08ChLwCCFyhzTUc4fUY+6RgCf3FIallAsDqcfcU8CXpM530sOjIIsWCCGEEEIIIWyW9PAIIYQQQghhS2RIm4IEPEIIIYQQQtgSGdKmIAGPEEIIIYQQtkR6eBQk4BFCCCGEEMKWSMCjIIsWCCGEEEIIIWyW9PAIIYQQQghhS2QOj4IEPEIIIYQQQtgSCXgUJOARQgghhBDClsgcHgUJeIQQQgghhLAl0sOjIIsWCCGEEEIIIWzWfzrgCQ0Nxd/fH39/f8LDwy32G41GOnfujL+/PwMHDszVc/v7+zNz5sxcOdaBAwdYsmRJrhzrWVmyZAn+/v7P/Lz+/v5PVVfh4eEW/07y6xoKCtXDRIpPOY73+zsoX/8XXqz4Ex7fn8zvYhVKUpeWnLUaptd6iYhWbxLbvjXHWwTQoUzpLOd/x7sUuwJeI+rdd3j4XitOv/kGvZ8vp0gz/qWqHGsRwL22LYlt35qLLVsw/+ValHFyyu3LeWacnWH6ODsiTjoQe9WR4zsc6NBak6W8JYpDyHc67px15NEVR/ZttqdJo4ybCQ4OcH6/A8bbTnz+ScaDRgJeU2O87YTxthMe7lm+pHwh9ZgzWi0ED1Nz+YyWuPtazh7T0u+jrDc5nZ1h+hQ1ERe0xN7Tcny/lg7vWu+xqFkDtv2mIeaWlsgILb/8pKFcWWUaJydYuUTDueNaom9qeXhby+nDWkYMVpP2dvf2Mp17V6iGyAgtxkd2dO9SCHtLjDn82Jj/dMCTzMnJic2bN1tsP3HiBNevX8epgP/nd/DgQZYuXZrfxciWt956i9mzZ+d3MUQOaB7E4/bzBVQJBh41zXpDVFiSurS0rmEDupfzZczpswTu+oPD9yJZ9Wo9gnx9Ms07pPKLrGvYgNMPomn/x0He2bOPOX9fRKdW/pdX1M6Olf9co/uBI7TYtZdpZ//ibS9PDjbzx12ny6tLy1PrQuzp3kHLmGlJBAbFc/i4gVU/2BPUNuPGuk4HYWsdCGikZsDIBFp1j+fWHSOhq+x5rUH6TYVxQ+1wzsJ/kc7OsOAbHRE3DNm9pHwh9Zgzc2ZoGPaFmtk/GGjeSs/6Xw3MnKpm2BdZa3auW6mheyc1YyYaCGyj5/BRI6uWaglqrww8Kr4Iu7Zo0dlB+2563v9Yz4svqPjfNi3Fi6eks7MDlQq+/d5Au856WnXQ88tGA8HD1Gz8Wfk7rfC8is7t1SQkwubfC3HL36jK2cfGyBweTE/9t2/fzoABA3B2djZv37x5M1WrVuXRo0e5dq74+Hjs7e1z7XiFVYkSJShRokR+F6NAiYuLw8HBIb+LkWVJ3s5cPPwuqFSo78fhtuZifhep0JK6VAos5UmzUiUJ2neQVf/8C8Cu23fwdXZiao1qrL56DUM67ZBaxYoy4SU/hp08zdSzf5m377h1xyJtv6Phip93377L5UeP2NK4Ia1KlyLk0j+5dk3PQmCAmmaNNQR9GM+q9XoAdv2RgK+Piqmj7Vi9QY8hnXZyr85aqlVR0+DNOA4cMSXauTeBEzsdmBJsR/3AeIs8L9dU07+Xls4fJ7B2ccb/r00aaUdkFGzapmfU5wX7WavUY85UqQy9uqsYMcbAtBmmOtj9PyMe7ipGDlEzb5GByMj08wc2V9EsQE1QjyRWrTHd6Lv26PEtA1MnaFi9Nslc/2NHaoiPh7ff1RMTY9p29HgSf5/U8sUANUNHmRJGRUHH7nrFecJ2GrG3hyGfaShXVs/lK6bte/Yaea5sEgC1a6ro1L5g1nOmCnGslhcK6W8xdzVp0gSAsLAw87aHDx+yZ88eAgMDLdIvXbqUjz/+mHfeeYe33nqLPn36sGnTJoxG5b+ujh07MmzYMPbs2UPv3r1p1qxZuj0xRqORBQsW0LRpU3777Tfz9h07dtC3b18CAwMJDAzkyy+/5O+//zbvnzRpEhs2bAAwD8/z9/fn5s2bABgMBtatW8cHH3xA8+bNefvtt/nkk0/4448/FOf48ssvadeuHc2bN6d79+788MMPxMbGKso4adIkAgMDuXz5Mp999hmBgYG0bt2amTNnEhcXl5WqNrM2HCy5vg4dOkSfPn1o3rw53bp1s9r7lplHjx4xbdo0WrVqRWBgIIMHD+batWtW0546dYrPPvuMN998kxYtWtCvXz/279+f7XNC9uvy0qVLfPnll7z55pt8/vnnT3XOfKNSmT4i56QuFdqU9iImMZE1VyMU20MuX8HbyZF6GYzj6ffi88Qb9Hz/14WnOvedeFODNCm9iKoAa/OmlpiHRtb8n7JhF7IyCe9SaurVTv+//DZvajj3t8HcSAfQ62H52iTq1dbg5an892lnB4tn6JgdksSRExn3NjSsp6ZPVy0fDIpHX7A7JgCpx5xq/bYatVpFyDJlIUOWGXByUtHijYy/69q0VBMTY2TNOuU9GLLMgLeXinovm/JrNPB2oIpfNhrMwQ7A1Wuwc4+RNi0zb+LeuWv6MykpZZux8N361kkPj4L08ADOzs689tprbNmyhXfeeQcwNVxVKhX+/v6sXbtWkf7mzZu0bNmSkiVLAnDmzBm+//577t69S/fu3RVp//77b65evUqXLl0oVaqU1Sf4CQkJTJ48mQMHDjBx4kTq1q0LwPLly1m8eDEtWrSgS5cuJCUlsXr1aj799FPmzp1L2bJl6dq1K3FxcezevVsxRMzd3dQgmDRpEtu3b+fNN9+kZ8+e2NnZ8ddff5kDIoCIiAjq1atHu3btcHBw4OrVq6xatYpz587x7bffKsqq1+sZNmwYb7/9Np06deLPP/9k2bJl3Lp1i4kTJz7tr8Ds4sWLzJkzh06dOlGsWDE2bdrE1KlT8fb2pnr16lk6htFoZNSoUZw+fZpu3bpRqVIlTp8+zdChQy3ShoeH8+WXX1K+fHm+/PJL7Ozs2LhxIyNGjGDkyJHmYDirslOXSUlJjBgxgpYtWxIUFIRer0/nqEL8t/gVdeVsdAz6NC2Pk5FRpv1ubuy/e99q3tdKFOdsdAztfLwZVbUyFYoU4UZcLMuvXCP41J8kWglkNCoVdmoVlVxdmFGrOuejY1j3b4SVoxdsfpVVnP3LQNqvkpNnTA1Pv0oq9h9OJ28lNf87YPkdlJy3aiUV12+m1F3w56YhWKMmJVLCI/3GkYMDLJqhY8YPSRw/ZeSdFtm8qHwg9ZgzflVV3L5j5NYt5faTp03X7VdFRUbdD35V4Ox5o2X9m/PD/oPwfHlwclJx8rTlMU6eNvJGExX29hCfplNNozHN6XmlvorPP1Xz088Grv2b3asUsbGxLFq0iF27dhEdHU2ZMmXo1KlTltpNhw4d4scff+Tvv//Gzs6Ol156id69e1OuXDmLtEePHmXx4sVcvHgRe3t7GjRowIcffkixYsWyVV4JeJ548803GTRoEJcvX6ZcuXJs2bKFxo0bW52/M2TIEPPfDQYDNWrUwGg08ssvv9CtWzdUqZ7URkZGsmTJEnx8rI87j46OZuTIkdy4cYOZM2dSoUIFAG7fvs2SJUto3bo1n376qTl9nTp16NKlC0uXLmX06NF4e3ubf+lVqlRRHPvkyZNs27aNLl260KtXL/P25IAqWdeuXc1/NxqNVKtWDV9fXwYOHMjFixd5/vnnzfsTExN57733aNeunbk8Go2GRYsWcerUKapVq5ZODWdNVFQU33//vTmYrF69OsePHycsLCzLAc/hw4c5fvw4/fr1U5RTq9WyaNEiRdoFCxbg4uLCjBkzcHR0BKBBgwb07t2befPm4e/vr/h9ZiY7dZmUlES3bt2s9iIK8V/modNxycpQ4vsJiab99unPr/F2cqSEwZ7vatVg1Kk/ORMVQ0DJEgytUhEfJ0e6pGmplnSw52abt80/H7h7D/8de3iUVPgeQHgUU3HpH8uG5P1Io3l/+nnh/gMreR+kHDtZdT8Vg/tpadk1nsePAY/0yzRuqB0aDYyekpilaygIpB5zxsMd7lt5HvH4McTHGzNdaMHDXcWlK9bq/8l+D1PA5OGuerLdelq1WkWxYpDq+S4d3lWxamlK03fxjwb69Ct893qW5HFPVXBwMOfOnaN37974+PgQFhbGuHHjMBgMNG3aNN18e/fuJTg4mFdffZUxY8bw6NEjli5dyoABA5g7dy7e3t7mtOHh4QwZMoT69eszfvx4IiMj+eGHH/j888+ZN28eumzMtZSA54nq1avj5eXFli1baNGiBefOnePjjz+2mvbYsWOsWLGC8+fPW8zviYyMNPeuADz//PPpBjs3btygX79+2NnZMWfOHMWclsOHD6PX62nevLniyb9Op6N69epWV5VL6+DBgwC0bt06w3TXr19n0aJFHD9+nAcPHiiG5v3zzz+KRjpg8Q+5adOmLFq0iPDw8BwHPBUqVDAHO2C63tKlS3Mr7aOiDBw/fjzDciaLjY3l7NmzvPPOO+ZgB0Cj0fDGG2/www8/cO3aNcqUKZPlc2e3Ll977bUsH1uI/5KMhpWkHT6cmhoVrnZ2dPzjIKuvpsz/cdZqGVTpBUafOsPFhynf23fjE6izNQx7tYbKri4MrvwiO5u8RuOwPdzM5lDdgiDjest5Xo0GFs+wZ/VGPb/vzHhc1cs11Qzso6VFx3gKW1VKPWaNJs0aDsnNlZzUX3bzZyft1u1G6jRMwsUFGtRVMeQzNR7uGtp01NvOULZkeTgs7cCBAxw5coSRI0cSEBAAQM2aNbl16xbz58/H398fTdp/HE/88MMPlCtXjrFjx5ofKFetWpVu3boREhLCyJEjzWnnz59P6dKlGTNmjPl4pUqVon///mzZsoVWrVplucwS8DyhUqkIDAxk3bp1JCQk4OPjw0svvWSR7uzZs3z55ZfUqFGDzz//nBIlSmBnZ8fevXtZvnw5CQkJivSpg5+0zp07R1RUFL169bKYwB/5ZEbfRx99ZDWvWp352NSoqCjUanWGZYiNjWXAgAHodDp69epF6dKlcXBw4Pbt2wQHB1tcj0ajwc3NTbEt+fjR0dGZlikzrq6uFtvs7OyIT9snnYHo6OgMy5ns4cOHGI1GPDwsH6sVf7K8S1RUVJbPm926dHBwUCySka6Vp0yftIKqmT5C2Jh7CQlWe3HcdXZASk+P9bzxlHJ0ZOsN5UOSLTduMqjSC9QqVlQR8OiNRo4+efy+7+49Qm/c4vI7LRhapSIDj53Ihat5du5FGvGwMsrD/UmvgrWeh5S81nsu3IuiyDvwQy3lfVW0752I25Ova1cX058O9uDmCjEPwWAwzU1Zt0nPkXCDOa2DfXIeFfHxRh7m3ppAuUbqMWt8y8CVs3aKbY1bJHHvPtSwbD7h5AT29ipzT0167t233gvk/uR3cv++0ZwOeNLTY7RIazAYefBAeYwHD+Do8eSFEIxcvGxk9Y9aWr1tYMOvOYh4klaBfrXF5rCwmuaA4JnLwwBu7969ODo60rhxY8X2Fi1aMH78eM6ePYufn59FvqioKK5du0ZQUJBi9Iynpydly5bljz/+QK/Xo9FouHPnjrkHKXXw5Ofnh4+PD3v37pWA52k1b96ckJAQfv31V8UQsNR27NiBVqvl66+/VnSl7d2712r6jIZD+fv74+7uzqJFizAajYrhUMkN/6+++gpPT8+nuRzc3NwwGAzcv3/faqMeTL1Vd+/eZfr06dSoUcO8/eHDh1bT6/V6oqKiFMHE/Sd919aClfzg6uqaYTmTFSlSBLVazb179yyOcfeuaSZj2qApI9mtyyyTwEb8x5x6EE2Qb2k0KpViHk+1oqb78XQGDyJOPoimVKoe22QqTN/Fmc31joiN5XpsLC+6FMl+wfPZqTNGgtpq0GhQzH+oVtn0gOz0ufRbQKfOGszpUjPnPftk/kQlNUXdVFw4aFnH44fpGD9MR40msZw4bcSvshq/ymrat7Jsalw67Ej4aQM1mxSwLgukHrPq+g2o0zBJse3830ZOnTYS9J6akiVRzOOpVtV0D54+k3FL/NSfEPSeyrL+zflNP1+8BI8fG6lW1fIY1aqquHDRcv5OWoeOmMry4gsZzyvKlLaj6ZNGQMAfVhI/I3nYw3P58mV8fX0tenHKly9v3m8t4El6sjqEnZ2dxT6dTkdcXBzXr1/Hx8eHy5cvK46Z9jynT1uZvJUBWaUtlRIlStChQwcaNGhA8+bNraZRqVRoNBpFD0t8fDzbtm17qnN27dqVvn37EhISwoIFC8zb69ati0aj4fr161SsWNHqJ1nyP5y0vSD16tUDYOPGjemePzkgSzsO8tdff003z/bt263+nLqRn59q1qwJpF/OZI6OjlSuXJn//e9/irozGAxs376dEiVKpDsc0ZqnqUshhKX1/0bgYmdHOx9vxfbu5XyJeBzLwXvWFywA+OWaabGBQC/lg6I3vTzRG4wcvpfx4+XnizhT2tGJCzl9UJEP1m9OwqWIinZvKxsh3Ttoibhh4ODR9MO99Zv1VH5RTd1aKf+3aTTQ5V0tB47ouXHL1Bic9F0ijVvHKT4d+5i+P+cuMe27cNmUNm26xq3jWLLK1OBp1S2eDwYlUBBJPWZNYqKptyT15+FD2LjJgMFgpHtnZROzRxcVjx8bCd2WcWCx/lcDLi4q2rVWNti7d1YTcd3IwcOm/Ho9/LrZSNtWaoqkej7hUxr8X1Ox7v8yX8rO/3XTOS5ctLXxbHkrOjoaFxcXi+3JD77TG/FTrFgxXF1dLYKVhw8fmgOc5LzJf1p7mO7i4pLtUUXSw5NGnz59Mtxfv3591qxZw/jx43n77beJjo5m9erVVqPVrHr33XdxdHTk22+/JTY2lv79++Pp6UnPnj1ZtGgRN27coG7duhQpUoTIyEjOnTuHg4MDPXv2BFKi35UrV5oDpfLly/PSSy/xxhtvsHz5ciIjI2nQoAF2dnZcuHABe3t72rZtS9WqVXFxceHbb7+le/fuaLVatm/fzsWL1t8DYmdnx5o1a4iNjaVSpUrmVdrq1auX4/k7uaVOnTq89NJLzJ8/n7i4OCpWrMjp06etBqUffPABX375JYMGDaJDhw5otVo2btzI5cuXGTlyZLYWLMhuXdoCp93XUccmoX5kGmKkuxBNkdCrADx63Qujo3zFZJXUZYrQG7f4/cYt5tapiaudlgsxjwjy9SHQy5PO+w6Z38GzsG4tupfz5flft3L18WMAQi5d4cMK5ZhTpwbF7XWciYqhqedz9H2hPHMuXDSnq1bUlek1q7P2WgSXHj7CgJFqbm4MqliBewnxTDv7d3rFK7BCdxj4fZeeuVN0uLokcOGykaA2WgIDNHT+ON787pKF03V076Dh+bpxXP3XVJmLf0qib08taxbqGDo+kdt3jXzSU0vFCiqavpvSoD5/wcj5C8rGoa+P6Xvy4hUju/elNDJT/z1Z41dNef84pCeDuDVfST3mzJmzsGipkTEj1Oj1cPiokWYBKvq8r2bkGOU7eEYNVRM8TE3AW3r27DVdU+jvRn4PMzB3hgZXFz0XLkHQe2oCm6np/H6S4h1IoyfoOdxcy29rNUz61oCDPYwdpeHuPfjmu5SEfd5X0+hVFb+HmVZkc3aCRq+q6P+Rmj/2G9j4m/J3kRxslS9n+rNOTRXJz0B+2VBIgqM8LmZG7aP09qnValq1asWyZcv48ccfadmyJY8fP2bWrFnm15tkp92VHf+d/0FzSa1atRg8eDArV65k+PDhlChRgrfeeouiRYsyderUpz7uW2+9haOjIxMnTiQ2NpYvv/ySzp074+vry7p169ixYwcJCQm4u7tTqVIlWrZsac4bEBDA6dOn2bhxIz/++CNGo5GVK1fi6enJ0KFDefHFF9m8eTNbt25Fp9NRtmxZOnfuDJiGbH399dfMnTuXiRMn4uDgwKuvvkpwcLDV4E+j0TBx4kS+//57li9fjr29PW+99Va6c43yg1qtZsKECcyZM4dVq1aRlJSEn58fX3/9tcWy4TVq1ODbb78lJCSESZMmYTQaef7555kwYQINGjTI1nmzW5e2oOSYw9hFpAwedwm9isuTRvqlsHdIKl34hgXlF6lLpbZ79zPhJT/GVquCu07HuegYxUIEYFpOWqtWK15hlGQ08sbO/zHxJT+GV6mEu07H5UePGHriNN+eSwlibsXFcz02ls8rvUApRwe0KhX/Po7lt+s3mXjmHP8+Vr47q7Bo2zOeCcPsGDtEh3tROHfBSMc+8azekDI2SKMBrValqLeEBAh4N44pwTq+n6jDyRHC/zQQGBTPnv0F+KUveUTqMWc+Gagn4rqa/h+p8SwJV/6BAV8amDVPWQdqtWUdArQN0jPhKzVjR2lwLwbn/oKO3ZNYvVbZij//l2ne0OTxGtYu15CUBDt2G/liuJ4nI9MBOPWnkbcDVXw9RkNxD9N7d/6+CBOnGvj2e8slyNeuUDaP+32kod+TZo7KueCvlAdkfUjb+uOw4bjF5rC6UenOP3J1dbXaw5K8zVrvT7Lu3bsTGxvL8uXLCQkJAUydCYGBgWzatMk8pz2j3qKYmJhsT6NQ7dy5s5CEqiK/TZo0id27d7Nly5b8Lsp/in/j3fldBCEsrbQcny2ewgBZll4UQI+eftSKSLFzU/7N4fGveDRH+Xeer53uvmnTprFjxw5+/fVXxTyeHTt2MG7cOL7//nurc3hSi42N5caNG7i5ueHh4cGXX35JREQEP/30EwB37tyhffv29OnTh6CgIEXebt26UbJkyWx1NMgcHiGEEEIIIWyJUZWzTwYaNWpEbGwsu3crH8hu3bqV4sWLU7ly5UyL5+joSPny5fHw8OCvv/7i2LFjtG3b1ry/RIkSVKpUiW3btilez3LmzBmuXbtGo0aNslUdMqRN5CqDwZDhOzKAdNdmzwp92n7nNFQqVZaW7BZCCCGEENlXr1496tSpw4wZM3j8+DHe3t6EhYVx6NAhhg8fbm7nTZkyha1bt7JixQrzisPh4eGcO3fOPP/87NmzrFq1irp169KmTRvFeT788EO++OILxowZQ6tWrYiMjGTBggWUK1eOFi1aZKvMEvCILBs6dChDhw7NME3yP+6M7Ny586nLkNHbe8G0tHhmZRRCCCGEsGl5PGFl7NixLFy4kJCQEGJiYvDx8WHUqFE0adLEnMZgMGAwKOdtabVa9uzZY353ZenSpenZsydt27a1eCBeo0YNJk2aREhICMOHD8fBwYH69evz0UcfWayImxmZwyNy1c2bNzN9WWfqJbWz6/z58xnud3Nze+r3FhVUModHFEgyhyd3yBweURDJHJ5cka9zeCpYLkSQHTsv1MylkhQM0sMjcpWnp2eeBhw5CZaEEEIIIf4TpDtDQQIeIYQQQgghbElWl6X+j5DZ3UIIIYQQQgibJT08QgghhBBC2BIZ0qYgAY8QQgghhBC2RIa0KUjAI4QQQgghhC2RHh4FCXiEEEIIIYSwJdLDoyCLFgghhBBCCCFslvTwCCGEEEIIYUtkSJuCBDxCCCGEEELYEhnSpiABjxBCCCGEELZEengUJOARQgghhBDClkgPj4IsWiCEEEIIIYSwWdLDI4QQQgghhC2RIW0KEvAIIYQQQghhSyTgUZCARwghhBBCCFsic3gUJOARQgghhBDClkgPj4IEPEIIIbJPHh4KYbvk/hY2RgIeIYQQQgghbIkMaVOQgEcIIYQQQghbIgGPggQ8QgghhBBC2BKZw6MgAY8QQgghhBC2RHp4FNT5XQAhhBBCCCGEyCvSwyOEEEIIIYQtkSFtChLwCCGEEEIIYUtkSJuCBDxCCCGEEELYEunhUZCARwghhBBCCFsiPTwKsmiBEEIIIYQQwmZJD48QQgghhBC2RIa0KUjAI4QQQgghhC2RIW0KEvAIIYQQQghhS6SHR0ECHiGEEEIIIWyJ9PAoyKIFQgghhBBCCJslPTxCCCGEEELYkjwe0hYbG8uiRYvYtWsX0dHRlClThk6dOtGkSZMM8w0cOJATJ06ku/+XX37B3d09w7Qvv/wyU6ZMyVZ5JeARQgghhBDCluTxkLbg4GDOnTtH79698fHxISwsjHHjxmEwGGjatGm6+QYOHMjjx48V2+Li4hgyZAgvvviiOdhJ5uXlxYgRIxTbihQpku3ySsAjhBBCCCGELcnDHp4DBw5w5MgRRo4cSUBAAAA1a9bk1q1bzJ8/H39/fzQajdW8ZcuWtdgWGhpKUlISb775psU+nU5HlSpVclxmmcNTCIWGhuLv72/+BAQE8N577zF58mTu3LmTaf5JkybRsWPHZ1BS627evIm/vz+hoaHP9Lw5ue6OHTsyadIk88/5dQ1CCCGEEJkyqnL2ycDevXtxdHSkcePGiu0tWrTg7t27nD17NltF3bJlC46OjpkOh8sJCXgKsSFDhjB79mymTZvG22+/TVhYGAMGDCA2NjbDfF27dmXcuHHPqJSW3N3dmT17NvXr18+3MoicUz1MpPiU43i/v4Py9X/hxYo/4fH9yfwuVqEkdWnJWathes2XiGj1JrHvteZ48wA6lCmd5fzveJdiV5PXiGr3Dg/fbcXpwDfo/Xy5dNM7aNScf7MZxo7t+LziC7lxCfnC2Rmmj7Mj4qQDsVcdOb7DgQ6trT9pTatEcQj5Tseds448uuLIvs32NGmUcTPBwQHO73fAeNuJzz9RDhop7aVi3RIdFw878PCyIw8uOHIszIG+72tJ5+FvgSH1mHVaLQQPU3P5Ty1x97ScPaal30dZb146O8P0yWoi/tYSe1fL8X1aOrxrvcFdszps+1VDzE0tkf9q+eUnDeXKWj9uv4/UnD1mKtOl01qCh6nRWhnX1Pg1Fb//n4Zbl7XE3NRy4oCW/h+rUae5BJ0Ovhig5tQhLQ9vabl5ScvmdRoa1PvvrYZ2+fJlfH19LXpxypcvb96fVf/++y8nT56kSZMmODo6Wuy/fv0677zzDgEBAXTu3JmFCxcSHx+f7TLLkLZCrFy5clSsWBEwdSXq9XqWLVvG3r17eeONNyzSx8XF4eDggLe397MuqkJudU/akqSkJFQqVbpdwAWR5kE8bj9fIL5SMR41LY3bmov5XaRCS+rS0rqGDXjZvRhDT5zmr5iHdPL1YdUr9VCrVKz851qGeYdUfpEJ1fyYd/ESX585T6LRQCUXF3RpWzCpjKtWFWdrraFCZl2IPS/XUDN0fCJ/XTTQqa2WVT/Yo1bHs3KdPt18Oh2ErXWgqBsMGJnA7btG+r6vJXSVPU3fjWfPfoPVfOOG2uHsZP2Yzk4QHQPjvknkaoQRnR282VTDrEk6avip6f1ZQm5ccp6Qesy6OdM1dA1SMWqcgcPHjDQPUDFzihqXIvD1NOvXm9q6nzS8XEvF0NEG/rpgpNN7alYt0aJWJbFyTcq4rIovwq4tWsJPGWnfTY+DA4wdqeF/v2up8UoSd++mHHP4l2rGjVIz6RsDv+8w8nItFeOD1Xh7qfiwf8rvL6Cxiq0bNez5w0jvfnoePYJ33lLx3VQNz5eDgYNTyr9globOHVR8/Y2BHbuNuBeDoZ+p2R2q4dWmeg4fLWAvvsnD4kRHR1OqVCmL7a6urub9WbV582YAq8PZqlWrhr+/P2XKlCE+Pp5Dhw6xatUqTp06xfTp01Fn8J2eVuH/dhdmyUHErVu3mDRpErt372b27NnMnTuXP//8k3LlyjF79mwmTZpEeHg4q1atMuc1GAxs2LCBzZs3c+3aNezs7ChTpgydO3fm1VdfNafbsWMHv/zyC5cuXQLAz8+PPn368MILWX8ievPmTYKCghgyZAgtWrQAYMmSJSxdupTFixezfPlyDh48iE6no169evTt2zfbE9RCQ0P56aefuHnzJqVKlaJTp05W00VHR7No0SL27dvHgwcPKFGiBE2aNKFbt27odLpsnTMiIoLly5dz6tQp7t69i4uLCy+88AIffPCB+akHQHh4OIMGDWLYsGFcuHCBnTt3cu/ePZYsWUKZMmWydc78lOTtzMXD74JKhfp+nDTSc0DqUimwlCfNPEsStO8gq67+C8Cu23fwdXZiavVqrL56DUM6/5nXKlaUCdX8GHbyNFPP/WXevuNW+sN9X3YvRv8Xnqfz/sOsbVh4e54DA9Q0a6wh6MN4Vq03Nep2/ZGAr4+KqaPtWL1BjyGd9mevzlqqVVHT4M04DhwxJdq5N4ETOx2YEmxH/UDLJ6ov11TTv5eWzh8nsHaxvcX+8xeM9OivbIyH7jDwXHEV3Tto6DsUEgpgzCP1mHVVKkOv7ipGjDEwbabpenf/z4iHh4qRg9XMW2QgMjL9/IHNVDQLUBPUM4lVT4KbXXv0+JaBqRM0rP4lyVzXY0dqiE+At9/VExNj2nb0eBJ/n9DyxadqhgabErq7w8jBahYsMTBiTEqZ7OxgfLCaGbPh7DlT/h5d1CQmmo6ZPI8+bJeRii+o6NFZbQ54dDro1F7FTz8bGTU25Zf/x349Ny7a0bmDqgAGPHnb86RSpX/8jPalptfr2bp1K2XLlrX6ILxXr16Kn+vXr4+npydz587ljz/+oFGjRlkurwxpsyEREREAFC1aFDD1GowYMYKaNWsyfvx4evTokW7eSZMmMWvWLCpVqkRwcDDBwcG88sor3Lx505xm+fLljB8/Hl9fX4KDgxk+fDixsbF8+umnXLlyJVeuYfTo0ZQuXZoxY8YQFBREWFgYs2fPztYxQkNDmTx5MmXKlGHMmDF06dKFZcuWcfz4cUW6hIQEBg0axO+//857773H119/TdOmTVm1ahXBwcHZLvvdu3dxdXWld+/eTJ48mQEDBqDRaPjkk0+4evWqRfoFCxZw+/ZtBg0axIQJE8y/t0JDpTJ9RM5JXSq0Ke1FTGIia65FKLaHXLqCt5Mj9dKs4pNavxeeJ96g5/u/L2TpXHZqFYvr1mb235c4klHLrBBo86aWmIdG1vyfsgciZGUS3qXU1Kud/n/5bd7UcO5vg7mRDqDXw/K1SdSrrcHLU/nv084OFs/QMTskiSMnMn+Kn9qde0YMBtPxCyKpx6xr/bYatVpFyDJl2UOWGXByUtGiacbfa21aqomJMbJmnTJYCFluwNtLRb2XTfk1Gni7hYpfNhrMwQ7A1Wuwc4+RNi1TfictmqpwdFQRsizNMZcZUKtVtH47JW1ioilYTDsT4EEUxKWKTQ0G0ycqWnnM6BjQ643ExWV4mfnDmMXPtgMw5DuLT1hYWLqHdnV1tdqLk7zNxcUlS0U8cOAA9+/f56233sryZSWvAHfmzJks5wHp4SnU9Ho9er2ehIQEwsPDWb58OU5OTrzyyiucPn2apKQkunXrRmBgYIbHOXnyJNu2baNLly6KaLpu3brmv9++fZslS5bQunVrPv30U/P2OnXq0KVLF5YuXcro0aNzfE1vvvmmeWGB2rVrExERwZYtWxg8eHCWnhgYDAYWLVrECy+8wLhx48x5qlWrRteuXfHw8DCnDQ0N5dKlS4wePdo88a5OnTo4Ojryww8/cOTIEerUqZPlslevXp3q1aubf9br9dSvX5+ePXvy66+/0rdvX0V6Ly8vvvrqqywfX4j/Cj83V85Gx6A3KhsXJx9EmfYXdWP/vftW8772XHHORsfQrrQ3o6pWpkKRItyIi2X5lWsEn/6TxDRdQ8FVK+Os1TLq1J+UcLB8ul6Y+FVWcfYvg0UD+OQZU2PUr5KK/YfTyVtJzf8OWLack/NWraTi+s2Uugv+3DQEa9SkREp4ZP7drNGASxFo1lhDj45avpmbVGADHqnHrPOrouL2HSO3biu3nzxtNO/PaGyVXxU4e95oWdfm/LD/IDxfHpycVJw8bXmMk6eNvNFEhb09xMcnnxNO/ak8781bcOeu0bwfYN4iA0HvafhumpqJUw08joWWgSratFQxbHRKEJeUBHMWGOjVTc32nUbzkLaJX2mIioIFS7IXrD4TWe3hCWhg+qTdbCibbpZy5cqxY8cO9Hq9Yih+8tydcuXSny+Z2ubNm7Gzs7M6DSMz2RnOBhLwFGppG9Dly5dn4MCBijXMX3vttUyPc/DgQQBat26dbprDhw+j1+tp3rw5+lTfTDqdjurVqxMeHp69wqfjlVdeUfxcvnx5EhISiIyMtFib3Zpr165x9+5d3nvvPUWA5OnpSdWqVRU9VsePH8fBwYHXX39dcYwWLVrwww8/cOzYsWwFPHq9npUrV7J9+3YiIiJISkoy77PWw5OV340Q/0UeOh2XHj2y2H4/IdG8Pz3ejo6UsLfnu1o1GHXqT85ExxBQsgRDK1fEx8mRLgdSWqrVi7oxuFJFWv5vH48Laus7GzyKqbj0j2Xj8n6k0bw//bxw/4GVvA9Sjp2sup+Kwf20tOwabxoG5GGRTWFIfy2TRpl+ZwaDkYkzkhg1KTHjTPlI6jHrPNzhvpWO0cePIT7eiEcm1+ThruLSFSv1dT9lPxif/JnyO1CkjQS1WkWxoqagxsNDRVyckTSvejEf1yNVU+LQESNN3tKzZpmGfh+aGu5JSUaGjTbw7ffKIGbQEANR0fDLCg0ajak8/1w10uStJC5eyvg6bU2jRo3YtGkTu3fvVqystnXrVooXL07lypUzPcb9+/c5ePAgjRo1ws3NLcvn3rp1K0CWzpGaBDyF2LBhw8yrZBQrVkzRewHg4OCAs7NzpseJiopCrVZnGFBEPhnq8dFHH1ndn91IOz1p/9Enz6NJyOIA5eTu1GLFilnsc3d3VwQ80dHRuLu7W/QcFStWDI1Gk61JdwCzZ89m48aNdOzYkerVq+Pi4oJarWbq1KlWVxRJ+/sSQqQwpv9QGGMGT4zVqHC1s6PjvoOsTjX/x1mrZVDFFxh9+gwXHz5CozINZVt97Rq/37yV28XPNxnWWyZTDLKSV6OBxTPsWb1Rz+87s/ZUe8nqJLbvMeBeDJo01PBlXy1urvDp8IIb9Eg9Wkq7pk7yM4Kc1FV282c1bVbT1aoB61dqOHjYyIef6nn0GJq8blrgwMEBxk9O+d2MGKzmi0/VfDXRwP/2GXF1gX4fqtn2q5Zm7yQRXtAW1szDKUX16tWjTp06zJgxg8ePH+Pt7U1YWBiHDh1i+PDh5l6fKVOmsHXrVlasWIGnp6fiGFu3bkWv16c7nO3kyZMsX76chg0b4uXlRUJCAgcPHuS3336jZs2aFg/IMyMBTyHm6+trXqUtJ9zc3DAYDNy/fz/dRnjyyhtfffWVxT/agiS5nJFWxuLfv3/fIu3Zs2cxGo2KoCcyMhK9Xp+tJw4A27dvp1mzZvTu3VuxPSoqyuqiC1md1MfKU6ZPWkHVTB8hbMy9hAQ87C17cdx1dkBKT4/1vPGUcnRk6w1lELPlxk0GVXyBWsWKcvHhIwa+WIHyRZxpv+8gbnam47o+WaXNQaPBzc6OmKTEdBdHKIjuRRrxsHzWg/uTXgVrPQ8pea33XLgXRZF34IdayvuqaN87ETfT1y2uT4brO9iDmyvEPEQxqf/Wbbh127Rh2y4DkVFGJo/SsfinJMJPF7wKlnq05FsGrpyxU2xrHJjEvftQ4yXL9E5OYG+v4r71kadm9+4bFT0uyZKfvyb36Ny7/6R3zd1yiJx7MVOP15MRr9y7Z8TRUY2jo+XcHHd3OBqe8vPsbzXcug1tglIWoti1xzQ36qvhalasNnD5ClSqCGNHqhk80sA336X8Urb8rufMES3ffn2PJgEfWFxHWFhN84s5n7k8XrRg7NixLFy4kJCQEGJiYvDx8WHUqFGKHh+DwYAhnRU+tmzZgqenJ7Vr17a638PDA7VazbJly4iKikKlUlG6dGl69uxJ+/btZUibyL569erx008/sXHjRt5//32raerWrYtGo+H69esWQ8AKEh8fHzw8PAgLC1MMa7t58yZ//vmnIqCrVasWu3btYu/evYqVPn7//Xfz/uxQqVTY2Sn/Q9i/fz93797N2VLgEtiI/5hTUdEElSmNRqVSzOOpVtT0EOJ0csvGipMPoill5V0OKkzfBckBjF9RV4rqdFx4u4VF2vEvVWX8S1WpEbqdExmcq6A5dcZIUFsNGo1yInu1yqaGwelz6TeKT501mNOlZs579smcikpqirqpuHDQso7HD9MxfpiOGk1iOZFBA/zQMVMD6MXn1YSfLnhDCaUeLV2/AXUaJSm2nf/byKk/jQS9p6bkcyjm8VSrarrfTp/JOBA7dQaC3lVZ1rU5v+nni5fg8WMj1apaHqNaVRUXLprm70DK3J1qVVUcOpJy/pLPQYniKk6fSWmA13hJxco1RotV9w4fNaLRqKhcUcXlK0aqV1OhVqs4fEx5PUlJcOK0kdcblgSH9RZlCwj4I8Prz1M5jYEziZccHR3p378//fv3TzfN0KFDGTp0qNV9P/74Y4bH9/b2VrzwPack4BG89NJLvPHGGyxfvpzIyEgaNGiAnZ0dFy5cwN7enrZt2+Lp6UnPnj1ZtGgRN27coG7duhQpUoTIyEjOnTuHg4MDPXv2zO9LQa1W07NnT6ZNm8aoUaN46623ePjwIUuXLrUYste8eXM2bNjApEmTuHnzJuXLl+fUqVOsWLGCevXqpfvUIT3169cnNDSUMmXKUL58ef766y9Wr15NiRIlcvMShbB56/+NoM/z5WhX2pufr/1r3t69rC8Rj2M5mMFj41/+jaB5qZIEenkq3tfzZilP9AYjh59MOJh05i+WXP5HkdfTwYFVr9Rj7t+XWH3tGhcePszlK8tb6zcn0aeblnZva/h5Y0rrsXsHLRE3DBw8mv7QqfWb9cydoqNuLbW5Ia3RQJd3tRw4oufGLVPradJ3iSxZpWz4ej6nYtUP9sxdksjqDXouXM64peXf0DTc5cLlAjjRG6lHaxIT4ehxy/Js3GRgfLCa7p3VTJmeUo4eXVQ8fmwkdHvG17D+/wz06amlXWsVP/+SkrZ7JzUR140cPGzaptfDr1uMtH3H1MuSfGv6lAb/11RMn5Vy7tDtRmJjjfToogx4enRRYzAY2fBbStrrN6BOLRVqtbI3Lfllov9GGM3pAOq/rGLP3pRj6nRQq7qKf5ULShYMOe3hsbGFQyXgEYApCn/xxRfZvHkzW7duRafTUbZsWTp37mxO07lzZ3x9fVm3bh07duwgISEBd3d3KlWqRMuWLfOx9ErJ40FXrVrF6NGj8fT0pHPnzpw4cUKxuIJOp2P69OksWrSI1atX8+DBA4oXL0779u3p3r17ts/bv39/tFotP/30E7GxsbzwwguMHTuWRYsW5dalFThOu6+jjk1C/cg0xEh3IZoioaYFGh697oXRUb5iskrqMkXojVv8fvMWc+vUxNVOy4WHjwjy9SHQy5PO+w+Ze2kW1q1F97K+PP/bVq4+maEccukKHz5fjjm1a1Bcp+NMdAxNSz5H3xfKM+fCRXO68zExnE+9vi3g++TNjxcfPmT37bsUNqE7DPy+y9TgdnVJ4MJlI0FttAQGaOj8cby5Qbdwuo7uHTQ8XzeOq/+aKnPxT0n07allzUIdQ8cncvuukU96aqlYQUXTd1PmUJ6/YOT8BWUj1tfH1DK6eMXI7n0prcavBttRsgTs2W8g4oaRom4qWjRR07uLlp83JnHsZMEbzgZSj9lx5iwsWmpkzAg1ej0cPmakWYCKPj3VjByrfAfPqKFqgoeqCXhbbw4aQrcZ+T3MwNzpGlxd9Fy4BEHvqQlspqbz+0mKIGT0BD2Hd2v5ba2GSd8YzC8evXsPvkm1wEBkJIyfYmDcKDX3I+H3MNOLR78armbhUqP5HTwA02cb+H6ahl/XaJi/2MDjx6aXkX7+qZptOwzmVeH27jNy6IiBr4arcXKCPX8YcXOF/h+pKV9ORZdeyuBVFDyqnTt3FsxvHCEEAP6Nd+d3EdJVrslG7CIsV9MCuBT2Dkmls/fC2P+yQleXq/zy9PDOWg0TqvnRvow37jod56Jj+PrsefNCBAAh9WrTo1xZyv66hX8epSzJVExnx8SX/Gjt7YW7TsflR49YcPEy357/O8NRHr7OTlxpGcgXx0/yzfm/8/DqUvk049cGZJezM0wYZkf7Vlrci8K5C0a+nmnqMUgW8p2OHh21lK0dyz/XUmrkuRIwJVjH229ocHKE8D8NjJqUSNiejHsQfH1UXDnqyBdfJfDNnJSG39vNNHzaW0u1ymo8ipnea3LmvIHla/XMXVJwl6UGqUce22We5gmt1jShv2cXNZ4l4co/MOsHA7PmKa939HA1Xw3X0Dgwid3/S6kvZ2eYMFpN+7Zq3IvBub/g62/0rF5rebfWqgGTx2loUFdFUhLs2GPki+F6Ll22LFf/j9X07a2mrK9p9baQ5QYmTDGQlCY2afOOikH91FR6UYWjA1y5CqvWGpg+y6BY6c3VFb4cqKbtO2p8feDhIzhzzsiU6QZCt1n/Ztn5W/4NafPXW64Omx07NYXnRehZIQGPEAVcQQ54xH9YHgc8/xm5HPAIkSuyEfCI9OVrwJN0LfNEGdip9cmlkhQM/50xEiLPGY3GdFfjSKZWq7O+OlkaBoMBYyZrXGrSrpsphBBCCPFfI90ZChLwiFxz4sQJBg0alGGaIUOG0KKF5apIWZG8nntGdu7c+VTHFkIIIYSwGXm8LHVhIwGPyDUvvvgi8+bNyzBNTt7h06NHD9q0afPU+YUQQgghxH+PBDwi1zg5OeXKi1DT4+npWaBfeiqEEEIIUSDIkDYFCXiEEEIIIYSwJRLwKEjAI4QQQgghhC2ROTwKEvAIIYQQQghhS6SHR0Gd3wUQQgghhBBCiLwiPTxCCCGEEELYEhnSpiABjxBCCCGEELZEAh4FCXiEEEIIIYSwJTKHR0ECHiGEEEIIIWyJ9PAoyKIFQgghhBBCCJslPTxCCCGEEELYEhnSpiABjxBCCCGEELZEhrQpSMAjhBBCCCGELZEeHgUJeIQQQgghhLAl0sOjIIsWCCGEEEIIIWyW9PAIIYQQQghhS2RIm4IEPEIIIYQQQtgSGdKmIAGPEAXdSr/8LoHtkO//3NPxdH6XwDZ0apffJRDCksaQ3yUQOSU9PAoS8AghhBBCCGFLpIdHQRYtEEIIIYQQQtgs6eERQgghhBDClsiQNgUJeIQQQgghhLAlMqRNQQIeIYQQQgghbIn08ChIwCOEEEIIIYQtkR4eBVm0QAghhBBCCGGzpIdHCCGEEEIIWyJD2hQk4BFCCCGEEMKW5PGQttjYWBYtWsSuXbuIjo6mTJkydOrUiSZNmmQp/969e1mzZg0XLlzAYDBQsmRJ2rVrR8uWLRXpjh49yuLFi7l48SL29vY0aNCADz/8kGLFimWrvBLwCCGEEEIIYUvyuIcnODiYc+fO0bt3b3x8fAgLC2PcuHEYDAaaNm2aYd6ffvqJRYsW0bJlSzp37oxGo+Hq1askJSUp0oWHhzNkyBDq16/P+PHjiYyM5IcffuDzzz9n3rx56HS6LJdXAh4hhBBCCCFsSR728Bw4cIAjR44wcuRIAgICAKhZsya3bt1i/vz5+Pv7o9ForOY9f/48ixYt4oMPPiAoKMi8vXbt2hZp58+fT+nSpRkzZoz5eKVKlaJ///5s2bKFVq1aZbnMsmiBEEIIIYQQIkv27t2Lo6MjjRs3Vmxv0aIFd+/e5ezZs+nm3bBhA3Z2drRt2zbDc9y5c4dz587RrFkzRfDk5+eHj48Pe/fuzVaZJeARQgghhBDClhhz+MnA5cuX8fX1tejFKV++vHl/ek6ePEmZMmXYs2cP3bp1IyAggPfee48ffviBxMRExTlSHzPteTI6hzUypE0IIYQQQghbkodD2qKjoylVqpTFdldXV/P+9Ny5c4cHDx7w/fff07NnT8qWLcuxY8f46aefuH37NiNHjlQcI/mYqbm4uGR4Dmsk4BFCCCGEEMKW5PGiBSpV+gFVRvuMRiOPHz9m1KhR5hXdatasSVxcHGvXrqVnz554e3vnenkl4BFCCCGEEMKWZLWH5+Ae0yeNsJbNzQsSpOXq6mq1hyV5m4uLS7qnc3V15f79+7z88suK7XXr1mXt2rX89ddfeHt7Z9hbFBMTY7XnJyMS8AghhBBCCPFfVO810yeNgPLpBxTlypVjx44d6PV6xTye5Hk15cqVSzdv+fLluX//vsV2o9HUJaVWqxXHuHz5MvXr11ekvXTpUobnsEYWLRBCCCGEEMKW5OGiBY0aNSI2Npbdu3crtm/dupXixYtTuXLldPO+9popuDp48KBi+8GDB1Gr1VSsWBGAEiVKUKlSJbZt24ZerzenO3PmDNeuXaNRo0YZFzKNp+7huXjxImvXriU8PJx79+6h0Wjw8fHB39+ft956C1dXVwYOHAjAjBkznvY0T61jx47UqFGDoUOHZjvv8uXLKVu2LA0bNlRsDw8PZ9CgQUyfPp0aNWrkUklt06RJkwgPD2fVqlWF6tgA/v7+ip8dHBx47rnnaNKkCe3bt8fR0dH8byErdu7cCWTtnhFCCCGEyLE8XLSgXr161KlThxkzZvD48WO8vb0JCwvj0KFDDB8+3NzrM2XKFLZu3cqKFSvw9PQEIDAwkF9//ZUZM2YQFRVF2bJlOXr0KBs2bKBVq1bmdAAffvghX3zxBWPGjKFVq1ZERkayYMECypUrR4sWLbJV5qcKeH777TdmzJiBj48PHTp0oGzZsiQlJXH+/Hl+/fVXzpw5w7hx48wBT2GzYsUKXn/9dYuA54UXXmD27Nn4+vrmU8kEQNeuXWnXrl2enuP111+nffv2AMTGxnLixAl+/PFHLl68yNixY83/FlIbNWoUXl5efPzxxxbHy+o9k1+ctRrGv1SV9j6lcbfXcS46hklnzrP66r9Zyv+Odyk+q/QCNYsVRaNSceXRY2aev8CCiynLRo5/qSpvenni6+SEk1bD9dg4tt+8zYQ/z3H18eO8urRnzlmrYXy1qrQvUxp33ZO6PJvNuqyYpi7/UtZlag4aNSeaN+VFVxe+OH6Sb87/nZuXU6ioHibiMec09ucisT8TiTYynnv9/LjX/6X8Ltozp9XC8OHQsweUKgWXL8PsOTBrVtbyOzvD+PHQ/j1wd4dz52DSZFi9OuN8u3fBa6/BrNnQv79y34AB8FojqFkTypWDXbvAv8lTXNwzJnWZe7RaGD4UenZXpdTlPCOzZmeeF57U5VgV7d99UpfnYdIUI6t/TkmjVsOAT6FZUxV+VU3p/vkHNv5qShsVlZK2ezdYsij9wU5DhxuYPPUpLza/5fGiBWPHjmXhwoWEhIQQExODj4+PYiECAIPBgMFgUOTTarVMmzaNhQsXsmLFCmJiYihVqhR9+vThvffeU6StUaMGkyZNIiQkhOHDh+Pg4ED9+vX56KOP0Ol02SpvtgOeP//8k+nTp1OnTh3GjRunOGGdOnVo3749hw4dAqBs2bKZHk+v16PX67Nd8Pzg7OxMlSpV8rsY/3l5sXpHWsWKFVP8rmvXrs3NmzcJCwsjISHB6r8FOzs7ihQpYrE9O/dMflnXsAEvexRjaPhp/op5SCdfH1a9Wg+1SsXKf65lmHdI5ReZ8JIf8y5c4usz50k0GKjk6oJOrfxPpKidHSv/ucbZqBhikhKp4urKyKqVeMe7FFU3b+N+QkJeXuIzs65hA152L8bQE6nq8pVs1GU1P+ZdfFKXRgOVXCzrMrVx1arirJXpmACaB/G4/XyB+ErFeNS0NG5rLuZ3kfLNnDnQtQuMCobDh6F5c5g5A1xc4OuvM8+/7hd4+WUYOgz++gs6dYJVK02NyZUrrefp2xcqVEj/mB99CI8ewY6d0NL5qS4rX0hd5p45s1R07QyjRhs5fASaN1Mx81sVLkWMfD058/zr1qh4uQ4MHWE01WWQilUr1KjVBlY+GfTh6AhfjVKxcjUsXGzk7l2oVQtGDlPR8i0VdeobiYszpd20Geo3NFicZ+xoFc3eULF+Yy5e/LOWhz08AI6OjvTv35/+aaPxVIYOHWp1pJWrqyufffYZn332WabnqVOnDnXq1MlRWeEpAp4VK1agUqn4/PPPrQYpdnZ2vPrqqwAWQ9pu3rxJUFAQffr0ISkpic2bN3P79m2+/vpr6taty5kzZ1i+fDl//vknsbGxlChRggYNGtCvXz8g/aFMS5YsYenSpeahQ9YkJCSwcOFCjh07xs2bN1Gr1fj4+BAUFKToyUkezrR161a2bt0KQPXq1ZkxY4bVIW2TJk1i9+7dLFy4kO+//54TJ07g4uJC48aN+eCDDxR1dOfOHWbNmsXhw4dRq9XUr1+fd999l48//pghQ4ZkuXvOYDCwYsUKtm3bxq1bt7Czs6NkyZIEBgby7rvvZruu/P39ad26NeXKlWPNmjXcunULLy8vunXrpojUQ0NDmTx5MlOnTiUsLIw//viDxMREatasSb9+/fDy8kq3zJ999hl3795l6dKliuUKjUYjXbp0wcfHh0mTJmXp+q1dW/I1VK5cmRUrVnDr1i28vb354IMPaNCgQZaOm5kiRYoAKRPqsio790x+CCzlSbNSJQnad5BV/5h6IXbdvoOvsxNTa1Rj9dVrGNJ5UlSrWFEmvOTHsJOnmXr2L/P2HbfuWKTtdzRc8fPu23e5/OgRWxo3pFXpUoRc+ifXrim/BJbypJnnk7q8mqYuq2ehLqs9qctzGddlspfdi9H/hefpvP8waxvWTzfdf0WStzMXD78LKhXq+3H/2YCnShXo9T6MGAnTppm27d4NHh4wcgTMmweRkennDwyEZs0gqBMkf83u2gW+ZWDqFFPPRJqHtvj6wtcToVt3WL8unXJVhSfzkjl1MkeX+MxIXeaeKlWgV08YMcrItG9N23bvMeLhoWLkcBXzfjBmXJctoNkbKoK6GFj1pHds126jqS4nqVj9sxGDAWJjodwLRlLPi9+9B65eNbJ2tZp2bY2s+Mm0/e5d0yc1JydoUB/+t9cUVAnbkK2Wm16v5/jx47z44os899xzT33SdevWcfz4cT766CMmT55MmTJlOHToEAMGDODWrVt8/PHHTJ48mS5duhCZ0b/+bEhISCAmJoYOHTowbtw4Ro4cSbVq1Rg9erQ5sAGYPXs29vb21KtXj9mzZzN79uxMh+bp9XpGjBhBrVq1GD9+PIGBgaxdu5aVqR7dxMbGMmjQIMLDw+nTpw+jR4+mWLFijB07NtvXsmrVKpYsWUKTJk34+uuvCQ4OJjAwkEePHmX7WMn27dvHunXr6NmzJ1999RUlS5Zk3LhxFhPSAKZOnYpKpWLkyJH07duXc+fOMWjQIB4+fJju8du1a8e1a9c4duyYYvvBgwe5fv06rVu3fuqyJztw4ADr16+nZ8+ejBkzBldXV0aNGsX169ezfSyj0WjufXz48CF79+5l69atNGnSBG02nqbn1j2Tl9qU9iImMZE1VyMU20MuX8HbyZF6Hu7p5u334vPEG/R8/9eFpzr3nfh4AJLSiwIKGXNdXktTl5ee1KV7BnX5wpO6/DtrdWmnVrG4bm1m/32JI7n0PVnoqVSmz39c69am3oOQEOX2kBBTYy6zZ2tt2kBMDKxZkyb/EvD2hnr1LPP8MB+2bYMNG9I/rrEQ3uZSl7mn9TugVqsIWarcHrLUiJOTihbNM87fprWKmBgja9Za5vf2Vpnr0mAAK4uAceiw6U+f0hmfp0N7cHFRsXBxIazk1PJw0YLCKFs9PFFRUcTFxVl9u2p26HQ6pkyZomg4fv755zz33HPMnTtX8RQ8MDAwR+dKVqRIEYYMGWL+Wa/XU7t2bWJiYvjll19o3tx0p1WpUgWVSkXRokWzPHwtMTGRHj160LhxY8A0/On8+fOEhYXRvXt3wNRjFBERweTJk6lbty4AL7/8MvHx8fz666/ZupbTp09Tvnx5evToYd6WfMynFRUVxdy5c3F/0iCrV68e77//PgsWLOD1119XpK1YsSKDBw82/1y2bFn69+/Phg0b6NKli9XjN2jQAC8vL9avX0/t2rXN2zds2ICXlxf1rH3rZ1N8fDzffPMNTk5OgGnO1XvvvceuXbvo1KlTto61ceNGNm5U9mXXq1cvS92vqeXWPZOX/Iq6cjY6Bn2a/0FPRpoGOvu5ubH/rpX/PYDXShTnbHQM7Xy8GVW1MhWKFOFGXCzLr1wj+NSfJFoJZDQqFXZqFZVcXZhRqzrno2NY92+ElaMXPn5u6dTlgyd1WdSN/ffSqcvnntRlaSt1edqyLoOrVsZZq2XUqT8p4WCfNxckCiW/qnD7Nty6pdx+8klPgJ9f5vnPnoVUCyNZ5N+/P2V7r15Qt66p18HWSF3mHr+qKm7fNqZfl1VVZNTS9qsKZ89ZqctTKftT12VaTZ6sR/TnmYzL2auniqgoy8Cq0LHBoCUn8mXg9yuvvKIIdq5du8b169cthoDltl27drF27VouXrxIXPIATsjxOVUqFa+88opi2/PPP8/x48fNP584cQInJyeLwKRJkybZDngqVarEgQMHmD59Oq+++ipVq1bF2Tlng3hr1aplDnYANBoN/v7+LF26lDt37lCiRAnzvrQvovLz86NkyZIcP3483YBHrVbTunVr5s2bx61btyhZsiQREREcOnSIjz76KMO38mZVzZo1zcEOgLu7O0WLFuVW2m/XLGjcuDEdO3YETIHUhQsXWLZsGUOGDGHatGmFYs5ZVnnodFyy0jt4PyHRtN8+/Wv1dnKkhMGe72rVYNSpPzkTFUNAyRIMrVIRHydHuuw/rEhf0sGem23eNv984O49/Hfs4VGSPu2hC6VM6zKDfzfejo6UsE9Vl9FP6rLyk7o8kFKX1Yu6MbhSRVr+bx+P0/7vL/7zPDysP+F+/Bji4037M8t/6ZLl9uRjps7v5QXTpsLgIXDjxtOXuaCSusw9GdelMfO6dIdLVtZuMddl+h3oeHnBpAkqDh8x8tum9NNVrAivvmIaXhcbm3F5Crw8nsNT2GQr4HFzc8PBwYEbObwTPdL8q37w4AGAolGd2/bs2cOYMWN4/fXX6dixI+7u7mg0GjZu3MiWLVtydGx7e3uLBrCdnR0JqSZhR0dHU6xYMYu87hkMcUlP586dcXBwYPv27fz666+o1WpeeuklPvzwQ/P65dllrRzJ26KiohS/m/TSWnsbbmqBgYGEhITwf//3f/Tu3ZsNGzZgb2/Pm2+++VRlTsvass52dnbEPxk2lR1FixZV1OVLL71E0aJFGTduHKGhobzzzjtZOk5u3TN5LaPhEcYMdqpR4WpnR8c/DppXIdt1+w7OWi2DKr3A6FNnuPgwJQC4G59Ana1h2Ks1VHZ1YXDlF9nZ5DUah+3hZqqHEIVZhnWZwSM3c13us1KXFV9g9GlTXWpUpqFsq69d4/eb2Q/mhW1J9c4/IOXpd8b3dObHzWr+eXPhxAlYsCDzYxZ0Upe5J7/rMrVixWDzrypUKujQyZjhMXr1NAUJhX44G0gPTxrZCng0Gg21atXi4MGDFk/9syPt0/yiRYsCpkn9GdHpdCQmJlpsj0q9xmA6tm/fTqlSpRg9erTi/NaOlxdcXV05d+6cxXZrb5vNjEajoX379rRv356HDx9y9OhRFi5cyODBg1m9ejUODg7Zritr5Uje5ubmlqW0ma2eVqRIEZo3b87mzZvp0KEDoaGhBAQEmBcDKOjKly8PmN6nk1W5cs/s22v6pPVKQ9Mnh+4lJFjtxXHX2QEpvRPW88ZTytGRrTeUDe8tN24yqNIL1CpWVBHw6I1Gjt5/AMC+u/cIvXGLy++0YGiVigw8diLH15Lf8qwuK6bU5cAXK1C+iDPt9x3Ezc50XNcnPeYOGg1udnbEJCWmuziCsB2+vnAlzRPvxv5w7x5Ye1WckxPY21t/yp7avXvWey6Sn3Ul52/XzjSHpWEjSPPfBDqdadujR5CUlKXLyVdSl7nH1xeuXFBOEW8cYDDVZXXL9Ka6VHH/fsZfWvfuZ1KXVqYyFi0K20JVeHtBk2ZGLltf3R8wLZndrQuEnzBy9GiGRbFkWAlGy3cDhoXVsBgVI/JH9pabAjp16oTRaGTatGlWG9RJSUns27cvW8f08fHBy8uLLVu2KHpF0vL09OTBgweKBndiYiKHDx9ON09qWq1WEezcv3+fP/74wyKdTqd7ql6BjFSvXp3Hjx9bvFl2x44dOTpukSJFeP3112nVqhXR0dHcvHkTyH5dHTt2TJFWr9ezc+dOvLy8LBrpYWFhip9Pnz7NrVu3svQy1rZt2xIVFcVXX33Fw4cPc2WxgmflwgXTZHJrPXUZyfE980pD+GKo5ScXgh2AUw+iqezqgibNg4hqRU3/657O4IHCyQfWe/VUmI5ludinUkRsLNdjY3nRpXAEvZk5FZVJXT7IQV0+aQv4FXWlqE7Hhbdb8KDdOzxo9w4nA98ATO86etDuHaqlbTEJm3T9OtR5Wfk5ehROnYbnnoOSJZXpq1Uz/Xn6dMbHPXUaKle2fEqfNr+fH9jZwcED8CAy5QPQp7fp72+9lbNrfFakLnPP9etQp75B8Tl6DE6dNvLcc6r06/LPjAOeU6ehciUrdemXnF+5vWhR2L5VRbmy8EagkVOnMi73229ByZJPuViBOgg0Gy0++RrsGFU5+9iYbAc8VatWZdCgQRw9epQPP/yQDRs2EB4eztGjR1m1ahU9evR4qiFiySu09e3bl61btxIeHs7WrVsZP368OY2/vz9qtZpx48Zx4MAB9uzZw5dffmnxUiNrGjRowLVr15g+fTrHjh0jNDSU/v37WwyvAyhXrhwnTpxg3759nD9/nqtXr2b7etJq3rw53t7eTJw4kY0bN3LkyBFmz55tDkCyM4dl+PDhLFiwgN27d3PixAl+//13fvnlF0qWLEnp0qblR7JbV25ubnz22Wfs2LGDffv2MXz4cK5evUqvXr0s0p4/f56pU6dy6NAhNm3aRHBwMMWLF6dVq1aZlt3Hx4e6dety/PhxqlWrRoWMXjSQjyIjIzlz5gxnzpwhPDyctWvX8v3331OkSJFsv903r+6Z3LL+3whc7Oxo56PsoetezpeIx7EcTGeSPcAvT1YjC/TyVGx/08sTvcHI4XsZrx72fBFnSjs6cSGDFf4KE3Ndlk5Tl2Wf1GUGj4N/+Teduiz1pC6fPL6cdOYvGu/Yrfh03Gd6kDL370s03rHbZupTZCwx0dQoT/15+BA2bjStVPVkzRyzHj1M8yVCQzM+7vr1pnfMpH2/c/duEBEByc/tliwx9YKk/SQfo7E/7LXSOV0QSV3mnnTr8lcwGIx076pM36ObisePjYRutX68ZOs3GHFxUdGurXJ7964qIiKMpH6enBzslC8Hzd40Eh6eebl79VQRG5uyZHWhJwGPwlMtWvD2229TqVIl1q5dy6pVq7h//z4ajQYfHx8CAgJo06ZNto9Zt25dZs6cyY8//sj3339PQkICJUqUUCwGUKpUKcaPH8/ChQv56quv8PDw4N133yUqKoqlS5dmcHTT/JEHDx7wf//3f2zZsgUvLy86derEnTt3LPL269ePmTNnMm7cOOLi4szv4ckJR0dHvv32W2bNmsX8+fNRqVTUqVOHgQMHMnTo0GwN66pRowZ79uxh06ZNPH78GHd3d2rXrk3Xrl3Ni0Fkt65eeeUVypYty6JFi7h9+zZeXl6MGDFC8R6eZF9++SW///4748aNIzExkRo1atC/f3+rc2isady4MQcPHizQvTu7d+82L8mt1Wp57rnneOWVV+jSpQuenp6Z5LaUF/dMbgm9cYvfb9xibp2auNppuRDziCBfHwK9POm875C5Z2Fh3Vp0L+fL879u5erjx4BpueUPK5RjTp0aFLfXcSYqhqaez9H3hfLMuXDRnK5aUVem16zO2msRXHr4CANGqrm5MahiBe4lxDPt7N/5dfm5KvTGLX6/maouH6aqy/1p6rKsL8//lqYuny/HnNo1KK7TcSY6hqYlLevyfEwM52NiFOf1dTYt1nHx4UN2307zUon/GKfd11HHJqF+ZOpN1V2Ipkio6aHVo9e9MDra/ktaz5yBRYthzFemuROHD5veBdOnN4wcpXxvzKhREDwKAprCnj2mbaGh8PvvMHcOuLrChQsQFGR6p0znLinvjfnnH9PHmojrpvfVpFa7NiS/j9zV1bSCeHIgcPgw5MKzxVwndZl7zpyBRSEwZrQKvd704tFmb6jo8wGMDFa+g2fUCAgeqSKgmZE9/zNtC90Kv28zMneWCldXo6kuO6oIbKGiczeDuS4dHGDrZhU1a8DAz41otcrlv+/csVxIolQpaNEcVq+BJ9PKCz8Z1qyg2rlzp1RJPlq+fDmLFy9m9erVebpoQ0aSX9o5YMCADNMlv3h03rx5T704AkBwcDBnz55l5cqV2XqnzX+V/417eX4OZ62GCS/50b6MN+46HeeiY/j6zHnz5HmAkHq16VG+LGX/bwv/PHps3l5MZ8fEl/xoXdoLd52Oy48eseDiZb4997f5+/Y5B3um1ahGg+IelHJ0QKtS8e/jWH6/eZuJZ87x7+NntBzOM3ho5azVMKFamro8a6Uuy5Wl7K/p1KV3mro8/3eG/3f5OjtxpWUgXxw/yTfnn1Hw2DGTsTz5pFyTjdhFWH8n2aWwd0gqXcCGT6pH58lhtVoYMQJ69gBPT7hyBWbNhlmzlOlGj4avRpt6EFI3qp2dYcIEaP+eaY7EuXPw9STTizIzYzSYzpX2Bewhi009I9b06AmZPLfMN//JutRkPnLmaWi1MGKYip7dU9XlXCOzZivTjR6l4qtgFY0DDOzek7Ld2RkmjFPR/t0ndXkevp5sZPXPKWmszSFKbcmPRnr2Un6jDhsCE8er8W9qYJfl6wef2s5tezJPlEf8T+ZsIaCdLznkUkkKBgl4nqH169cDUKZMGZKSkjh+/Djr1q2jcePGDB8+PN/K9SwCnoSEBP7++2/Onj3LnDlz+OSTT3j33XdzUuz/jGcR8Pxn2F4vff4poAFPoZNHAY8QOZJHAc9/jQQ8BYc8Xn+G7O3tWbt2LTdv3iQxMZHnnnuOjh070rWraUCr0WjMdD6SWq3OlXfWPGv379+nX79+ODs707JlS6tDuPRZeJ+IJu1sxWzI7PgqlQq1OtvT2oQQQgghChbpzlCQHp4CJDw8nEGDBmWYZsiQIdmeNF9YDBw4kBMn0l+auGTJkqxaZbnsY1bcvHmToKCgDNN0796dHumNEchH0sOTiwrfs4KCS3p4cof08IiCSHp4ckW+9vCE52y14Z017HOpJAWD9PAUIC+++CLz5s3LMM3TTJgvLD777DNiM3i1sd2Td448DQ8Pj0zr1tqKfUIIIYQQhY50ZyhIwFOAODk55WgxgMKuTJkyeXZsOzu7/3TdCiGEEOI/xAaXls4JmbAghBBCCCGEsFnSwyOEEEIIIYQtkSFtChLwCCGEEEIIYUtkSJuCBDxCCCGEEELYEunhUZCARwghhBBCCFsiPTwKsmiBEEIIIYQQwmZJD48QQgghhBC2RIa0KUjAI4QQQgghhC2RIW0KEvAIIYQQQghhS6SHR0ECHiGEEEIIIWyJ9PAoyKIFQgghhBBCCJslPTxCCCGEEELYEhnSpiABjxBCCCGEELZEhrQpSMAjhBBCCCGELZEeHgUJeIQQQgghhLAl0sOjIIsWCCGEEEIIIWyW9PAIIYQQQghhS2RIm4IEPEIUdAMC87sEQljq1C6/S2AbDGPyuwRCWFKNzu8SiJzK8ZA224qYJOARQgghhBDCluRxvBIbG8uiRYvYtWsX0dHRlClThk6dOtGkSZNsHWfRokUsX76csmXLEhISotg3cOBATpw4YZHn5ZdfZsqUKdk6jwQ8QgghhBBC2JI87uEJDg7m3Llz9O7dGx8fH8LCwhg3bhwGg4GmTZtm6QwXLlxg9erVFCtWLN00Xl5ejBgxQrGtSJEiWTp+ahLwCCGEEEIIIbLkwIEDHDlyhJEjRxIQEABAzZo1uXXrFvPnz8ff3x+NRpPhMfR6PZMnT6Zly5ZcvHiRqKgoq+l0Oh1VqlTJcZlllTYhhBBCCCFsiTGHnwzs3bsXR0dHGjdurNjeokUL7t69y9mzZzMt3k8//URMTAwffPBBdq7qqUkPjxBCCCGEELYkD9/Dc/nyZXx9fS16ccqXL2/e7+fnl27+K1eusGzZMsaOHYujo2OG57p+/TrvvPMOjx49wtPTE39/f7p27Yq9vX22yiwBjxBCCCGEELYkDxctiI6OplSpUhbbXV1dzfvTYzAYmDJlCo0aNaJ+/foZnqdatWr4+/tTpkwZ4uPjOXToEKtWreLUqVNMnz4dtTrrA9Uk4BFCCCGEEMKW5GEPD4BKlf7xM9q3Zs0aIiIimDBhQqbn6NWrl+Ln+vXr4+npydy5c/njjz9o1KhRlssrAY8QQgghhBD/RX9uhzPbLTaHafzNCxKk5erqarUXJ3mbi4uL1Xy3bt0iJCSE3r17Y2dnx8OHDwHTAgZGo5GHDx9iZ2eX4XC1pk2bMnfuXM6cOSMBjxBCCCGEEP9ZWR3SVqWp6ZNGQEBSulnKlSvHjh070Ov1ink8ly9fNu+35saNG8THxzNr1ixmzZplsb9ly5a0a9eOfv36ZVrs7AxnAwl4hBBCCCGEsC15OIenUaNGbNq0id27dyteNLp161aKFy9O5cqVrearUKEC06dPt9g+a9YsHj16xJAhQyhRokSG5966dStAuudIjwQ8QgghhBBC2JI8nMNTr1496tSpw4wZM3j8+DHe3t6EhYVx6NAhhg8fbu71mTJlClu3bmXFihV4enpSpEgRatSoYXG8IkWKoNfrFftOnjzJ8uXLadiwIV5eXiQkJHDw4EF+++03atasySuvvJKtMkvAI4QQQgghhC3J40ULxo4dy8KFCwkJCSEmJgYfHx9GjRql6PExGAwYDIanOr6HhwdqtZply5YRFRWFSqWidOnS9OzZk/bt22d7SJtq586dedjpJYTIKf/2dfO7CEJYuuuU3yWwDYYx+V0CISypRud3CWzCzp278u3c/pt1Ocq/882EXCpJwSA9PEIIIYQQQtgS6c5QkIBHCCGEEEIIW5LHQ9oKGwl4hBBCCCGEsCXSw6MgAY8QQgghhBC2RHp4FLK3xIEQQgghhBBCFCIS8BQSjx8/Zt68eXz55Ze0bt0af39/lixZYpGuY8eODBs27NkX8BkIDQ3F39+f8+fP53dRCjVnZ5g+zo6Ikw7EXnXk+A4HOrTWZJ4RKFEcQr7TceesI4+uOLJvsz1NGmX8NeLgAOf3O2C87cTnn2TcqRzwmhrjbSeMt53wcM/yJeWLglSPpb1UrFui4+JhBx5eduTBBUeOhTnQ930tmqwVqcDQaiE4GC5fgrhYOHsGsvDSbTNnZ5g+HSL+hdjHcPwYdOiQeb7du8BogO+/t9w3YAD8shYuXTSl2bkj6+UprFQPEyk+5Tje7++gfP1feLHiT3h8fzK/i1UoSV2mMN/flyEuDs6efcr7OwJiY+H48Sze37vBaLR+fwOUKQOLFpmOGxcH//4L69ZlvVwFkjGHHxsjAU8hER0dzW+//UZCQgINGzbM7+KIQmxdiD3dO2gZMy2JwKB4Dh83sOoHe4LaZtwy1ukgbK0DAY3UDBiZQKvu8dy6YyR0lT2vNUj/q2TcUDucs7CCsbMzLPhGR8SNp1uz/1krSPXo7ATRMTDum0Te6RZPxz7x7D2oZ9YkHfOm5mxp0mdtzhwYNhRmz4HmLWD9Bpg5A7L6HGfdL9C9G4wZC4FvwuEjsGolBAWln6dvX6hQIf39H30Ivr6wYyfcvp2dqym8NA/icfv5AqoEA4+als7v4hRqUpcp5swx3cuzZ0Pz5rB+PcycmY37ex107w5jxkBgIBw+DKtW5ez+rloVjh4FPz/44gt44w347DOIjMzetRU4RlXOPjZG5vAUEiVLluTXX39FpVIRFRXFpk2b8rtIWRIXF4eDg0N+F6PA0+v16PV6dLq8bZwGBqhp1lhD0IfxrFqvB2DXHwn4+qiYOtqO1Rv0pPeOsF6dtVSroqbBm3EcOGJKtHNvAid2OjAl2I76gfEWeV6uqaZ/Ly2dP05g7WL7DMs2aaQdkVGwaZueUZ8X7GcxBa0ez18w0qO/8p0JoTsMPFdcRfcOGvoOhYRC8EqFKlWg1/swYiRMm2batns3eHjAyBEwb17GjZDAQGjWDII6mRpBALt2gW8ZmDoFVq/G4vfi6wtfT4Ru3WF9Ok90q1Q1PR0GOPUfeTCf5O3MxcPvgkqF+n4cbmsu5neRCi2pS5MqVaBXLxgxwsr9PTIb93dQmvvbF6ZOzeD+/hq6dTMFV9YsWwbXrkGjRsrvyZ9/fupLLRhssJcmJwp2q0KYqVQqVKqsR9yHDh2iT58+NG/enG7durF582aLNJcvX2bEiBG0bNmSZs2a8cEHHxAaGqpIkzyM7ObNm4rt4eHh+Pv7Ex4ebt42cOBAevbsyYkTJ+jXrx8tWrRgypQpWS7z1atXGTduHG3btqVZs2Z06NCBiRMnkpCmpfb48WOmT59Oq1ataNWqFcHBwdy9e1eRJiEhgTlz5tC2bVtatGjBgAEDOH/+PB07dmTSpElZLhOAv78/M2fO5P/+7//o2rUrzZo1o0ePHuzYYTmu5f79+3zzzTe89957vPHGGwQFBbF06VL0er05zc2bN/H392flypUsW7aMoKAgmjVrpqjLvNLmTS0xD42s+T+9YnvIyiS8S6mpVzv9r4Q2b2o497fB3EgH0Oth+dok6tXW4OWp/PdpZweLZ+iYHZLEkRMZ99o0rKemT1ctHwyKR18IOngKaj2mdeeeEYPBdPzCoHVrUKshJES5PSQEnJygRYuM87dpAzExsGZNmvxLwNsb6tWzzPPDfNi2DTZsSP+4xv9iw0GlMn1EzkldAnl4f4dkcH//kPH9/dprULMmzJhROB4KZYv08ChID48NunjxInPmzKFTp04UK1aMTZs2MXXqVLy9valevTpgCi769etH0aJF6d+/P66urmzbto3JkycTGRlJUEb9wxm4f/8+EydOpGPHjnzwwQdZDtIuXLjAp59+ipubGz169KB06dLcu3ePffv2kZSUpOj5mDZtGvXq1WPkyJHcvn2b+fPnM3HiRL799ltzmsmTJ7Nr1y46duxIzZo1uXLlCsHBwTx69Oiprmvfvn0cP36cnj174uDgwMaNGxk3bhwajYbXX3/dfO0ff/wxKpWKbt264eXlxZkzZ1i2bBk3b95kyJAhimOuW7cOHx8fPvroI5ydnSldOu+HOvhVVnH2L4NFA/jkGVND2q+Siv2H08lbSc3/Dli2nJPzVq2k4vrNlJZh8OemIVijJiVSwiP9fwcODrBoho4ZPyRx/JSRdzL5T68gKIj1mEyjAZci0Kyxhh4dtXwzN6nQBDx+VU1Dxm7dUm4/+aRXxc8v8/xnz1oGeKnz79+fsr1XL6hb19SDI4TIW35+Oby//Z7y/q6S/jFfe830Z0wMbNoETZpAUpKp5+iLL0CmDNsOCXhsUFRUFN9//z0lS5YEoHr16hw/fpywsDBzwLN06VISExOZPn06zz33HAD169fn0aNH/Pjjj7Rs2ZIiRYpk+9zR0dGMHj2aWrVqZSvfnDlz0Gg0zJ07l6JFi5q3v/HGGxZpX375ZT799FPzzzExMcyfP5/79+/j7u7OlStX2LFjB0FBQfTu3RuAOnXq4O7uzrhx47J9TWCq07lz5+LubppJX69ePd5//30WLFhgDniWLFlCTEwMISEh5rqvXbs29vb2zJ07lw4dOlC2bFnzMXU6HVOmTEGrfXa3oUcxFZf+sXxcfT/SaN6ffl64/8BK3gcpx05W3U/F4H5aWnaN5/FjwCP9Mo0baodGA6OnJGbpGgqCgliPAEP6a5k0yvRwwGAwMnFGEqMmFaJ69YD79y23P34M8fGm/Znlv3TJcnvyMVPn9/KCaVNh8BC4cePpyyyEyJpnfn9Pg8GDM76/vb1Nf4aEmHqO3noLSpWC8ePhf/+Dl16CNANcCo//Ys90BmRImw2qUKGCucENpoZ16dKluZXqscrx48epVauWOdhJ1rx5c+Li4jhz5sxTndvFxSXbwU5cXBwnTpygcePGimAnPa+88ori5/LlywOYh92dOHECgMaNGyvSvf7662iecsmqWrVqmYMdAI1Gg7+/PxEREdy5cweA/fv3U7NmTYoXL26ek6PX66lbt66iXKmv41kGO8kyGp6T2dCdrOTVaGDxDHtWb9Tz+86Mh2C9XFPNwD5aPvwigbi4jM9d0BSkeky2ZHUSdd6Io1n7OKbMSuLLvlq+m2iXpbzPmkaj/CTLSb1mJ/+8uXDiBCxYkPkxhRDZk+/397ys3d/qJ63g/fuhd2/YsQNWrDANvytRwrTgQaElQ9oUpIfHBrm6ulpss7OzIz4+ZTJ0VFQUHlYepxQvXty8/2mkDgqyKiYmBoPBQIkSJbKU3s3NTfFz8nC35Lk+0dHRABQrVkyRTqPRWK2brLB2XcnboqKiKFGiBJGRkezbt4+mTZtaPUbaOrVW/1bF/Qzxayy3278HDu2zdown7kUa8Shmud39Sa+CtZ6HlLzWey7ci6LIO/BDLeV9VbTvnYjbk+p2dTH96WAPbq4Q89A0uXTxDB3rNuk5Em4wp3WwT86jIj7eyMOnG4WYpwpaPSa7dRtu3TZt2LbLQGSUkcmjdCz+KYnw0wXncZ+vL1y5rNzW2B/u3YMaNSzTOzmBvb31p8Op3btn/Slx8u2bnL9dO9N8gYaNIM3XCTqdadujR6ahLUKI7PH1hStXlNsaN86H+7th5vf3vXum7Vu3KtOdOAHXr0PWn9+ufPJRCgurTkBAQFYPkrsKzld+gSABz3+Um5sb95Lv9FSSJ/8nBxVpg4lk6QVE2VlYIZmrqytqtdrcU5JTyUFNZGSkIojS6/XmYCi77lv5Jk7ellxXbm5ulC9fng8++MDqMdIGOFmuK4f22Q5s0nPqjJGgtho0GuU46GqVTY+5Tp9L/xvy1FmDOV1q5rxnTXn9Kqkp6qbiwkFHi7Tjh+kYP0xHjSaxnDhtxK+yGr/Katq3svwqunTYkfDTBmo2KXhdPwWtHtNz6Jgp+HnxeTXhpwvORJ7r16HOy8pt58/DqdOmFZhKllSO869WzfTn6dMZH/fUaQjqiOXvJU1+Pz/TYhAHD1geo09v06d1G9i4MXvXJYR4cn/XUW47fx5Oncrh/f0kf5bv74OWx+jTx/Rp3dp0f5/MYNVFlcpy1bf0BT35KAUE7MrqAXKfDfbS5IQMafuPqlmzJsePH7dY3ez333/HwcGBKk9m+Xl6egJwKc3A2T/++CPXymJvb0/16tXZvXv3U/cspfbSSy8BsHPnTsX23bt3K1ZLy45jx44pgh69Xs/OnTvx8vIyB1UNGjTgypUreHl5UbFiRYtPcu9Zflq/OQmXIirava0c2te9g5aIGwYOHk3/2339Zj2VX1RTt1bK14ZGA13e1XLgiJ4bt0wN70nfJdK4dZzi07GPqXdx7hLTvguXTWnTpmvcOo4lq0yP1Vt1i+eDQQVz2ZyCVo/p8W9oKt+FywVr6bvERNN7L1J/Hj40NUAMBtN7NlLr0cM0zj/NIpIW1q8HFxfTE97UunczvVAwuQG0ZImpRyntJ/kYjf1h797cuFIh/nue+f3d3cr93djyk3yMxo1T7u8tW0y9PYGBymPWrGmay3PAykMRUThJD08hcvDgQeLi4nj8+DEAV65cYffu3YBpEn123nfTvXt3Dhw4wGeffUbXrl1xdXVl+/btHDhwgA8//NC8YEHFihXx8fFh3rx56PV6XFxc+N///sfpzB7FZNMnn3zCp59+yieffEJQUBDe3t5ERkbyxx9/8Pnnn+PklIU3Vz5Rrlw5mjRpws8//4xaraZWrVpcvnyZNWvW4Ozs/FS9UG5ubnz22Wd069bNvErb1atXGTVqlDlNz549OXLkCP369aNt27b4+PiQkJDAzZs3OXjwIJ999lmWh+3lldAdBn7fpWfuFB2uLglcuGwkqI2WwAANnT+ONz/NWjhdR/cOGp6vG8fVf02N6sU/JdG3p5Y1C3UMHZ/I7btGPumppWIFFU3fTQlMzl8wcv6CsiHu62Oq84tXjOzel9L4Tv33ZI1fNeX945Cee5kMccgvBa0evxpsR8kSsGe/gYgbRoq6qWjRRE3vLlp+3pjEsZOFY2zDmTOwaDGM+cr0BPfwYdN7N/r0hpGjlO/oGDUKgkdBQFPYs8e0LTQUfv8d5s4BV1e4cMH0RDgwEDp3SXla+88/po81EddN7wZJrXZtSF5vxNXV9OQ3udF1+DBcvZpbNVCwOO2+jjo2CfUj08IXugvRFAk1Xeyj170wOkoTIqukLp/c34tMLw1V3N99TO/hsbi/gyEgwMr9PdfK/d05i/d3hPL+jooyneebb0wLF6xcCZ6eMG6c6Rhz5uRNXTwTheNr/5mx/TvMhkyfPl2x8MDu3bvNAc/KlSvNvTFZUaZMGWbNmsXChQuZOXMmCQkJlClThiFDhtAi1WL4Go2GiRMnMnPmTKZPn46dnR3+/v58+umnDMvqq5GzoEKFCsydO5eQkBAWLFhAbGws7u7u1KxZ86km9g8ZMgQPDw+2bNnC2rVrqVChAqNHj2bw4MFPtfrcK6+8QtmyZVm0aBG3b9/Gy8uLESNG0KRJE3MaDw8P5s+fz48//sjq1au5c+cOTk5OeHp6Urdu3ac6b15o2zOeCcPsGDtEh3tROHfBSMc+8azekNL7pdGAVqtSvDoiIQEC3o1jSrCO7yfqcHKE8D8NBAbFs2d/wepBeBYKUj0eCTfwaW8trQO1eBSDuHg4c97AoFGJzF1SuCaifPKJqVHSv5+p4XHlCgwYCLNmKdOp1aDVWr7epG07mDABxo4xje0/dw46BpleSvi0+vU1PYVObe2TaXU9esLSpU9/7IKs5JjD2EWkTKJzCb2Ky5NG+qWwd0gqXTC+0woDqUsT8/3dP9X9PSAb93fbJ/f32FT3d8ec3d/ffmsKfAYMMAVQMTGm4Gro0IxfhFrgyZA2BdXOnTslBhT/CadPn6Z///6MGDEi3YUFrPH396d169YMGDAgD0uXwfnb182X8wqRobtZ73UVGTCMye8SCGFJNTq/S2ATdu7clW/n9l/pkqP8O4NicqkkBYP08AibdOTIEf78809efPFF7O3tuXjxIitXrqR06dK8lvymMSGEEEIIWyQ9PAoS8Ig8ZTAYMGayuP7TvhsnI05OThw5coRffvmFx48f4+bmRt26dendu7d55bnMFjBQqVSo1bKuhxBCCCFEYSYBj8hTP/74I0szGeCe3flHWVGlShW+//77DNNkNqytefPmDB061GK1NyGEEEKIAk0mrChIwCPy1Ntvv02DBg0yTJPlF3Dmsnnz5mW4P+0LToUQQgghCgUZ0qYgAY/IU8WLFy8Q75+xpmLFivldBCGEEEKI3Cc9PAoS8AghhBBCCGFLpIdHQWZkCyGEEEIIIWyW9PAIIYQQQghhS2RIm4IEPEIIIYQQQtgSGdKmIAGPEEIIIYQQtkR6eBQk4BFCCCGEEMKWSA+PgixaIIQQQgghhLBZ0sMjhBBCCCGELZEhbQoS8AghhBBCCGFLZEibggQ8QgghhBBC2BLp4VGQgEcIIYQQQghbksc9PLGxsSxatIhdu3YRHR1NmTJl6NSpE02aNMkw39GjR1m5ciVXrlwhOjoaZ2dnypUrR/v27alfv77V9IsXL+bixYvY29vToEEDPvzwQ4oVK5at8krAI4QQQgghhMiy4OBgzp07R+/evfHx8SEsLIxx48ZhMBho2rRpuvmioqIoW7Ysb775Ju7u7sTExPB///d/DBs2jOHDh/PGG2+Y04aHhzNkyBDq16/P+PHjiYyM5IcffuDzzz9n3rx56HS6LJdXAh4hhBBCCCFsSR4OaTtw4ABHjhxh5MiRBAQEAFCzZk1u3brF/Pnz8ff3R6PRWM3bpEkTi16gBg0aEBQUxG+//aYIeObPn0/p0qUZM2aM+XilSpWif//+bNmyhVatWmW5zLIstRBCCCGEELbEmMNPBvbu3YujoyONGzdWbG/RogV3797l7Nmz2SqqVqulSJEiiiDpzp07nDt3jmbNmim2+/n54ePjw969e7N1Dgl4hBBCCCGEsCVGVc4+Gbh8+TK+vr4WvTjly5c378+MwWBAr9dz9+5dQkJC+Pfff3nvvfcU50h9zLTnyco5UpMhbUIIIYQQQtiSPFy0IDo6mlKlSllsd3V1Ne/PzNChQzl8+DAAzs7OBAcH06BBA8U5Uh8zNRcXlyydIzUJeIQQQgghhBBZplKlH1BltC/Zp59+ysOHD7l37x7btm1j7NixDB061DwnKLdJwCOEEEIIIYQtyeqiBVc3wbXNFpvDKjZMN/hwdXW12sOSvM3FxSXT05YuXdr891dffZUhQ4Ywc+ZM/P39UavVGfYWxcTEWO35yYgEPEIIIYQQQtiSrA5p83nb9EkjIOBWulnKlSvHjh070Ov1ink8yfNqypUrl72yApUqVeLQoUM8ePAAd3d38zEuX75s8X6eS5cuZfscsmiBEEIIIYQQtiQPV2lr1KgRsbGx7N69W7F969atFC9enMqVK2evqEYjJ06coEiRIri5uQFQokQJKlWqxLZt29Dr9ea0Z86c4dq1azRq1Chb55AeHiGEEEIIIWxJHi5aUK9ePerUqcOMGTN4/Pgx3t7ehIWFcejQIYYPH27u9ZkyZQpbt25lxYoVeHp6AjBixAief/55KlSogKurK/fu3SM0NJQTJ04wYMAARY/Rhx9+yBdffMGYMWNo1aoVkZGRLFiwgHLlytGiRYtslVkCHiGEEEIIIUSWjR07loULFxISEkJMTAw+Pj6MGjVK8VJRg8GAwWBQ5PPz82PPnj1s2LCBR48eUaRIESpWrMjEiRMVq7QB1KhRg0mTJhESEsLw4cNxcHCgfv36fPTRR+h0umyVV7Vz5848fBerECKn/NvXze8iCGHprlN+l8A2GMbkdwmEsKQand8lsAk7d+7Kt3P7z/TMUf6dA27mUkkKBunhEUIIIYQQwpbk4ZC2wkgCHiGEEEIIIWyJjN9SkIBHCCGEEEIIWyI9PAqyLLUQQgghhBDCZkkPjxBCCCGEELZEhrQpSMAjhBBCCCGELZEhbQoS8AghhBBCCGFLpIdHQQIeIYQQQgghbIn08CjIogVCCCGEEEIImyU9PEIIIYQQQtgSGdKmIAGPEEIIIYQQtkSGtClIwCOEEEIIIYQtkR4eBZnDk4+OHTvG5MmT6datG4GBgbz33nuMGDGC8+fPp5vHaDQyYMAA/P39mTlzpmJfeHg4/v7+7N69O6+Lni8GDhxIz54987sYQgghhBAFm1GVs4+NkYAnH/3f//0ft27dol27dnz99df069ePBw8e0LdvX44dO2Y1z4YNG4iIiHjGJRW2xNkZpo+zI+KkA7FXHTm+w4EOrTVZyluiOIR8p+POWUceXXFk32Z7mjTK+GvEwQHO73fAeNuJzz/JuFM54DU1xttOGG874eGe5UvKFwWpHkt7qVi3RMfFww48vOzIgwuOHAtzoO/7WjRZK1KBodVCcDBcvgRxsXD2DPTrl/X8zs4wfTpE/Auxj+H4MejQIfN8u3eB0QDff2+5b8AA+GUtXLpoSrNzR9bLU1ipHiZSfMpxvN/fQfn6v/BixZ/w+P5kfherUJK6TGG+vy9DXBycPfuU93cExMbC8eNZvL93g9Fo/f4GKFMGFi0yHTcuDv79F9aty3q5RMEnQ9ry0YABAyhWrJhiW926dencuTMrVqygVq1ain03b95kwYIFDBs2jODg4GdZ1Kei1+vR6/XodLr8LkqBFxcXh4ODwzM517oQe16uoWbo+ET+umigU1stq36wR62OZ+U6fbr5dDoIW+tAUTcYMDKB23eN9H1fS+gqe5q+G8+e/Qar+cYNtcPZKfNyOTvDgm90RNww4F2q4D+LKUj16OwE0TEw7ptErkYY0dnBm001zJqko4afmt6fJeTGJT8Tc+ZA1y4wKhgOH4bmzWHmDHBxga+/zjz/ul/g5Zdh6DD46y/o1AlWrQS1GlautJ6nb1+oUCH9Y370ITx6BDt2Qkvnp7qsQkfzIB63ny8QX6kYj5qWxm3NxfwuUqEldZlizhzo2hVGjUp1f8/Mxv297sn9PTTV/b0qZ/d31aqwaxdcugRffGEKdkqVMpWtUJMhbQoS8OSjtMEOgKOjI2XLluXOnTsW+7755hvq1KlDo0aNMjxuUlISCxcuJDQ0lNjYWCpVqsSAAQMoU6aMIt3mzZv55ZdfuHbtGg4ODlSvXp0PPvgAX19fc5qBAwcCMGPGDEXeSZMmER4ezqpVqwBTMBYUFESfPn1ISkpi8+bN3L59m6+//pq6detmpTrYvn0769ev59KlSwB4e3vTpk0b3nrrLUW6c+fOMWfOHP766y/c3d15++236dixI2p1SiP58uXLzJkzh1OnTuHg4EDjxo2pV68ew4cPZ/r06dSoUSNLZQoNDWXy5MlMnTqVsLAw/vjjDxITE6lZsyb9+vXDy8tLkf7o0aOsWLGC8+fPo9frqVChAj179qR27drmNEuWLGHp0qXMnz+fFStWcOzYMXQ6Hb/88kuWypQTgQFqmjXWEPRhPKvWmxrlu/5IwNdHxdTRdqzeoMdgvb1Nr85aqlVR0+DNOA4cMSXauTeBEzsdmBJsR/3AeIs8L9dU07+Xls4fJ7B2sX2GZZs00o7IKNi0Tc+ozwt2wFPQ6vH8BSM9+iuDmtAdBp4rrqJ7Bw19h0JCIYh5qlSBXu/DiJEwbZpp2+7d4OEBI0fAvHkQGZl+/sBAaNYMgp40gsDUkPEtA1OnwOrVWPxefH3h64nQrTusT+eJbpWqpqfDAKf+Iw/mk7yduXj4XVCpUN+P+0830nNK6tKkShXo1QtGjLByf4/Mxv0dlOb+9oWpUzO4v7+Gbt1g/Xrrx122DK5dg0aNlN+TP//81JdaMNjgsLScKNitiv+ghw8f8tdff1G2bFnF9k2bNnH27Fk+/fTTTI+xcOFCbt26xRdffMHnn39OREQEI0aMQK9Peeq8YsUKpk6dStmyZRk7diz9+vXj0qVL9O3bl3///fepy79u3TqOHz/ORx99xOTJky2CrPQsXryYCRMm4OHhwdChQxk3bhzNmzfn1q1binT3799nwoQJNG3alAkTJlC3bl0WLFjAtm3bzGnu3bvHwIEDuXbtGgMHDmTYsGE8fvyY77777qmva+rUqahUKkaOHEnfvn05d+4cgwYN4uHDh+Y027Zt48svv8TZ2ZmhQ4cyevRoXF1dGTx4MEePHrU4ZnBwMN7e3nz11VcMGjToqcuWHW3e1BLz0Mia/1P2QISsTMK7lJp6tdP/SmjzpoZzfxvMjXQAvR6Wr02iXm0NXp7KL1c7O1g8Q8fskCSOnEin9f9Ew3pq+nTV8sGgePQZJy0QCmo9pnXnnhGDwXT8wqB1a9OT2pAQ5faQEHByghYtMs7fpg3ExMCaNWnyLwFvb6hXzzLPD/Nh2zbYsCH94xr/i09KVSrTR+Sc1CWQh/d3SAb39w8Z39+vvQY1a8KMGYXjoVC2GHP4sTHSw1PAzJw5k7i4ODp37mzedufOHebOncuHH35I8eLFMz2Gr68vI0aMMP+sVqsZM2YM58+fp0qVKjx8+JBly5ZRr149Ro0aZU5Xo0YNunTpwpIlSxg5cuRTlV+n0zFlyhS02qz/07px4wYrVqygadOminLXqVPHIm10dDSTJk2icuXKANSuXZvw8HDCwsJo/qT/ec2aNcTExDBz5kxz4FivXj0GDx7MzZs3n+q6KlasyODBg80/ly1blv79+7Nhwwa6dOlCXFwcs2bNokGDBowbN86crl69evTp04eFCxcqenkAmjdv/swXYfCrrOLsXwaLBvDJM6aGtF8lFfsPp5O3kpr/HbBsOSfnrVpJxfWbKd+SwZ+bhmCNmpRICY/0/7N3cIBFM3TM+CGJ46eMvJPJf3oFQUGsx2QaDbgUgWaNNfToqOWbuUmFJuDxqwq3b0Oa5xycfNKr4ueXef6zZy0DvNT59+9P2d6rF9Sta+rBEULkLT+/HN7ffk95f1dJ/5ivvWb6MyYGNm2CJk0gKcnUc/TFF5DBGlIFn/TwKEgPTwGyePFitm/fTt++falYsaJ5+/Tp03n++ed5++23s3ScV155RfFz+fLlAcyN/T///JP4+HhapHmc8txzz1GrVq10F0zI6rmzE+wAHDlyBIPBQOvWrTNN6+7ubg52kj3//POKnqATJ05Qrlw5i16yJk2aZKtcqQUEBCh+9vPzo2TJkhw/fhww1Wl0dDTNmjUzz13S6/UYjUbq1q3L+fPniY2NVRzjteRv2mfIo5iK+w8st9+PNJr3p58X7j+wfOyTfLzUeav7qRjcT8tHgxN4/DjjMo0baodGA6OnJGZW/AKjINYjwJD+WpJuOBH5txMr5+uYMT+JERMLUb16wP37ltsfP4b4eNP+p8mfvC11fi8vmDYVBg+BGzeevsxCiKx55vf3NBg8OOP729vb9GdICFy/Dm+9BR99ZAqe/vc/8PTMuEyi8JAengJi6dKlLFu2jF69etGmTRvz9t27d3Po0CG+++47Hj16pMiTmJjIw4cPcXBwUAQZbm5uinTJiwYkPOmvjY6OBsDDyreLh4eHef/TsHbMzERFRQFQokSJTNO6urpabLOzsyM+PmXeQ3R0NKVKlbJI5+7+9Mt+Wcvr7u5urqv7T75xv/rqq3SPERMTg6Ojo/nnp6mr3JDR8JzMhu5kJa9GA4tn2LN6o57fd2Y8BOvlmmoG9tHSomM8cXEZn7ugKUj1mGzJ6iS27zHgXgyaNNTwZV8tbq7w6fCCF/SkXT0u+altTuo1O/nnzYUTJ2DBgsyPKYTInny/v+dl7f5Onvq7fz/07p2y/fRpCA83LXiQaiBM4WKDw9JyQgKeAmDp0qUsWbKEHj160KVLF8W+y5cvo9fr6du3r0W+TZs2sWnTJsaNG0fDhg2zfL7koOHevXsW++7du6cImHQ6nUWgBSlBSlqqpxinnHy+O3fu8Nxzz2U7f1qurq5EWpn5eN/ao6Esspb3/v37eD95PJR8DZ9++ilV0uk/T7tIRZbrKu5niF9jud3+PXBon7VjPHEv0oiH5VoZuD/pVbDW85CS13rPhXtRFHkHfqilvK+K9r0TcXsSn7q6mP50sAc3V4h5aJpcuniGjnWb9BwJN5jTOtgn51ERH2/koeU/v3xX0Oox2a3bcOu2acO2XQYio4xMHqVj8U9JhJ8uOP/7+frClcvKbY394d49sLaeiJMT2Ntbf7qb2r171p8SJz+vSM7frp1pvkDDRpDm+RA6nWnbo0emoS1CiOzx9YUrV5TbGjfOh/u7Yeb3d3IzaOtWZboTJ0w9PmkWy83AyicfpbCw6hYjRJ4ZGdKmIAFPPvvxxx9ZsmQJXbt2pXv37hb7W7RoYXVFsUGDBtGwYUPatWtHuXLlsnXOqlWrYm9vz7Zt22jcuLF5+507dzh27Bivv/66eZunpye7d+8mISHB3FMUFRXFn3/+iZNTFtYazoKXX34ZtVrNxo0bqVo154Ppq1evzs8//8yVK1cUw9p27Hj6l2eEhYUp6uX06dPcunXLvIJctWrVKFKkCFeuXFH00OUKh/bZDmzSc+qMkaC2GjQa5TjoapVNj7lOn0u/UXzqrMGcLjVz3rOmvH6V1BR1U3HhoKNF2vHDdIwfpqNGk1hOnDbiV1mNX2U17VtZfhVdOuxI+GkDNZsUvK6fglaP6Tl0zBT8vPi8mvDTBWciz/XrUOdl5bbz5+HUadMKTCVLKsf5V6tm+vP06YyPe+o0BHXE8veSJr+fn2kxiIMHLI/Rp7fp07oNbNyYvesSQjy5v9NMwT1/Hk6dyuH9/SR/lu/vg5bH6NPH9Gnd2nR/n8xg1UWVynLVt/QFPfkoBQTsyuoBcl/BecZVIEjAk49+/vlnQkJCqFu3LvXr1+fMmTOK/VWqVMHT0xPPdAaRFi9ePMvLK6dWpEgRunbtysKFC5k4cSIBAQFER0ezdOlSdDqdIvB64403+PXXX5k4cSJvvfUW0dHRrFq1KteCHTAFVZ07d2bZsmUkJCTQpEkTnJ2d+eeff4iKisr2xP53332XLVu2MHToUHr06IG7uzvbt2/n6tWrwNP1Qp0/f56pU6fy+uuvc+fOHRYtWkTx4sVp1aoVYFpO/NNPP2XSpEnExMTw+uuvU7RoUR48eMDFixeJiop6ZiuxZWT95iT6dNPS7m0NP29M+R+jewctETcMHDya/rf7+s165k7RUbeW2tyQ1migy7taDhzRc+OW6dt10neJLFmlfDTu+ZyKVT/YM3dJIqs36Llw2ZS2cWvLYKZHRy09Ompp1S2eiBsF8xu7oNVjevwbmsaVXLhcsJa+S0wEKwsXsnEjjB8H3bvDlCkp23v0MI3zDw3N+Ljr15uClXbtlEvKdu9meqFgcgNoyRLTpOS0du00HWPmd5k3voQQ1mV4f4/P4f3dx8r93T2L9/euJ/f3zJT7e8sWU29PYKBppbZkNWua3sVzwMpDkUJDengUJODJR/v27QPg0KFDHDp0yGL/zp078+zcnTt3pmjRoqxbt45du3ah0+moUaMGH3zwAaVLlzanq1atGkOHDmXlypWMHDmSUqVK0b17dw4ePEh4eHiulef999+ndOnSrF+/ngkTJqDRaChdujRt27bN9rGKFy/OjBkzmD17NtOnT8fBwYGGDRvSs2dPJk2aRJEiRbJ9zC+//JLff/+dcePGkZiYSI0aNejfv79iTtEbb7zBc889x6pVq/j22295/PgxRYsWpUKFChYLROSX0B0Gft9lanC7uiRw4bKRoDZaAgM0dP443vw0a+F0Hd07aHi+bhxX/zU1qhf/lETfnlrWLNQxdHwit+8a+aSnlooVVDR9N2U9z/MXjJy/oGyI+/qYvngvXjGye19K4zv135M1ftWU949Deu49/SjEPFXQ6vGrwXaULAF79huIuGGkqJuKFk3U9O6i5eeNSRw7WTADx7TOnIFFi2HMV6YnuIcPm9670ac3jBylfEfHqFEQPAoCmsKePaZtoaHw++8wdw64usKFC6YnwoGB0LlLytPaf/4xfayJuG56N0hqtWtDcmexq6vpyW+7dqafDx+GJ89SbI7T7uuoY5NQPzLNAdNdiKZIqOliH73uhdFRmhBZJXX55P5eBGPGpLm/+5jew2NxfwdDQICV+3uulfu7cxbv7wjl/R0VZTrPN9+YFi5YudK0UMG4caZjzJmTN3Uhnj3bv8MKsLQv88wOa8FQjRo1rG739PS0uv2tt96yeKmnNc2bNzcv+ZzM398/S+fIjmbNmtGsWbN096dXX0OHDrXYVq5cOaYlv9nsiWnTpuHo6JjldwOl5uLiwvDhwzNNV716dapXr55hmh49etCjR49slyG3tO0Zz4RhdowdosO9KJy7YKRjn3hWb0jpqdBoQKtVKV4dkZAAAe/GMSVYx/cTdTg5QvifBgKD4tmzv2D1IDwLBakej4Qb+LS3ltaBWjyKQVw8nDlvYNCoROYuKVwTUT75xNQo6d/P1PC4cgUGDIRZs5Tp1GrQai1fb9K2HUyYAGPHmMb2nzsHHYNMLyV8Wv36mp5Cp7b2ybS6Hj1h6dKnP3ZBVnLMYewiUibRuYRexeVJI/1S2Dsklc7+w6P/KqlLE/P93T/V/T0gG/d32yf399hU93fHnN3f335rCnwGDDAFUDExpuBq6NCMX4Ra4BWO51zPjGrnzp1SJcLmLF26lOLFi1OqVCliY2PZv38/mzdvpkuXLrz//vtZPk5oaCiTJ09m3rx5iqXCnyX/9nXz5bxCZOhu7g1r/U8zjMnvEghhSTU6v0tgE3bu3JVv5/Yf+XyO8u8cfzGXSlIwSA+PyFP6LLzxUJN2/cpcoNVqWb16NXfu3EGv1+Pt7c0nn3xCuyfjUIxGI4ZMZiOq1ZYTy4UQQgghCjzpzlCQgEfkqc6dOyteCppW9erVczS0L6Pzdu7cOd39W7duZfLkyRkeY/r06bRo0aLAzL8RQgghhMgSWbRAQQIekacmTpxIYmL6Lz1M/SLOZ6lBgwbMmzcvwzQ+Pj7PqDRCCCGEECKvSMAj8lT58uXzuwhWubm5KV6wKoQQQghhM2RIm4IEPEIIIYQQQtgSCXgUJOARQgghhBDClsgcHgUJeIQQQgghhLAleRzwxMbGsmjRInbt2kV0dDRlypShU6dONGnSJMN8d+7cYfXq1fz9999cvHiRR48eMWTIEKsLRA0cOJATJ05YbH/55ZeZMmVKtsorAY8QQgghhBAiy4KDgzl37hy9e/fGx8eHsLAwxo0bh8FgoGnTpunmi4iIYPv27VSoUIF69eqxY8eODM/j5eXFiBEjFNuKFMn+i3ol4BFCCCGEEMKW5OEcngMHDnDkyBFGjhxJQEAAADVr1uTWrVvMnz8ff3//dN+x+NJLL7FhwwYAzp8/n2nAo9PpqFKlSo7LLG9WFEIIIYQQwpYYVTn7ZGDv3r04OjrSuHFjxfYWLVpw9+5dzp49m27e/Hqpu/TwCCGEEEIIYUv+v737Dmvq7N8Afp+ErYAyFAdY1GKd4MJRJ6Cg9ldHq3Wgoq21r1XrqGgduIq7alutWicqrraK1oWCOIuvE/d4tbgFBwgospL8/ohEIwESGYcT7891cSlnhNunFM43zyrCHp7Y2FhUqVIlRy9O9lYksbGxqFOnTqF8rQcPHuDTTz/Fixcv4OTkhLZt26Jv374wNzc36HVY8BARERERGZMiXLQgOTkZFSpUyHHcxsZGc74w1K1bF23btoWLiwvS09Nx4sQJbNq0CRcuXMCCBQsM6i1iwUNERERERHoThNwLqrzOGeLLL7/U+rxp06ZwcnLCkiVLcOzYMbRs2VLv1+IcHiIiIiIiY6Iq4EcebGxsdPbiZB+ztrYulH+CLtkrwF2+fNmg+9jDQ0RERERkTPQd0pa4DXi2LcfhyEhPzQpsb3N1dcWBAwegUCi05vHExsZqzhc1Qxc/YMFDRERERGRM9F20oExX9cdbvL1zX2mtZcuW2LVrFw4dOqS10Wh4eDgcHBxQs2ZNQ9PqLTw8HAAM/hoseIiIiIiIjEkRLlrQpEkTNGrUCAsXLkRqaioqVaqEyMhInDhxAuPHj9f0+syZMwfh4eEIDQ2Fk5OT5v5Dhw4BUK/ABqj347G0tAQAtG7dGgBw/vx5rF+/Hi1atEDFihWRkZGB//73v9i5cyfq16+P5s2bG5SZBQ8REREREelt2rRpWLFiBVavXo2UlBQ4Oztj0qRJWj0+SqUSSqUyx71TpkzR+jwsLEyzGWlUVBQAwN7eHjKZDOvWrUNSUhIEQUDlypUxYMAA9OjRw+AhbUJUVFQRrtRNRAXVtoen2BGIcnpiJXYC46CcKnYCopyEyWInMApRUQdF+9pth9Uq0P1Rvxq2KEBJxx4eIiIiIiJjUoRD2qSIBQ9RSffCVOwExoM//wuPPOcwBXoHfCedSiIVex4LxcHW4n1tjt/SwoKHiIiIiMiYsIdHCzceJSIiIiIio8UeHiIiIiIiY8IhbVpY8BARERERGRMOadPCgoeIiIiIyJiwh0cLCx4iIiIiImPCHh4tXLSAiIiIiIiMFnt4iIiIiIiMCYe0aWHBQ0RERERkTDikTQsLHiIiIiIiY8IeHi0seIiIiIiIjAl7eLRw0QIiIiIiIjJa7OEhIiIiIjImHNKmhQUPEREREZEx4ZA2LSx4iIiIiIiMCXt4tLDgISIiIiIyJuzh0cJFC4iIiIiIyGixh4eIiIiIyJhwSJsWFjxGYNasWQgPD8/1/OLFi1GrVq1cz/fs2RMeHh4YN25cUcQrNCNGjEBSUhJWr14tdhQiIiKikotD2rRwSJsR6Nu3LxYvXpzjw9bWFg4ODqhRo4bYEUlkJiZA0A8yxF42QVqCCa6cMcHQb/T/379UKWDBHBnu3zDBy6cmOBttgi8+1/3DtL4HsH+nHCnxJki8b4K/Nsjh+oH2NVZWwMY1clw9a4LkOBM8f2SCiydNMCFQBisr7WsrVVR/7YN75Ui8bwLVC1P09y/6H+SaNrtkgrSn79hms2W4/z8TvHxigrP/5NFm7sD+v+VIiTNB4j3dbZZt6DcyXDmjzvTvRRME/SCDiY63rtq0ErBvhxzxsSZIiTPBueMmGPYfGWRv/RPMzIDvv5PhwgkTPI83Qdy/Jti9VY5mTcT5ZWliAgRNBGL/JyDtuYArFwQM/Vb/+0uVAhb8JOD+bQEvUwScPSXgix7a18hkwMgRwJ6dAu7GCniRJODyeQEzgwXY2mpf278foMqU5foxdkyB/8lFwsQECAoCYmOBtDTgyhVg6FD97y9VCliwALh/H3j5Ejh7Fvjii/zvO3QIUKmAX3/Vfd7FBVi5Uv26aWnAvXvA1q365xID27JkEJ5nwmHOWVQaeABVm/4FtxobYP/rebFjlVyqAn4YGfbwGIFKlSqhUqVKWsdiYmKQlJSEvn37Qi6Xi5SM9JWWlgYLC4sie/3fFsrRt5eASdOVOHlaBV8fAT/PlcG6NDBznjLf+7dulKNxAwHjgpS4fkOF3j1k2BRiApksCxu3vP7JWMMNOLjHBDHnVejRTwELc2DaJDmO7DeBR7MsPHmivs7UFBAEYP6vSsTeVkGpBFp9LCDoBxnatBLQ7hOF5jWrVxPQp4cMMRdU2L1Phd49iudB/LcFb7TZGRV8vQX8PMeANtvwqs0mv2qz7jJsWmMCmZCFjX/oaLMLr9rMApg2UY4j+0zg0fx1mwHA+DEyTJ8kw6yflNh3QIXGDQT8GCRDpYoCBg973WbebQSEb5fj8DEVBg1V4MUL4NNOAn6ZK0c1V2BE4Ov8yxfJ0ecLATN/UuLAIRXsygLjRslwaK8cH/socPJ08f7m+22RgL59gEmTVTh5CvBtL+Dn+QKsS6swc3b+92/9Q0DjRsC4CSpcvw707iVgU6gMMpkSGzepr7G0BKZMErBxM7BilQpPngANGgATfxDwf50ENGqqQlqa+tpdu4GmLXL+9542WUD7dgK2bS/Ef3wh+u03oG9fYNIk4ORJwNcX+PlnwNoamDkz//u3bgUaNwbGjYO6HXsDmzapi8WNG3Xf8+23QPXqub9m7drAwYPAv/8C33+vfkCvUEGdrSRjW5YM8mfpsN1yA+kflcULn8qw/eOm2JFKNvbwaBGioqKMsI6jGTNmICIiAqGhoahQoQIAICsrCytWrMC+ffuQmpqKDz/8EEOGDMHUqVO1hrQ9e/YMq1evxrlz5xAfHw8LCwu4uroiICAA9erVAwCoVCr07dsXFSpUwNy5c7W+9suXL9G9e3f4+PhgxIgRemeOiIjAtm3b8O+//wJQF3Jdu3ZFp06dALwe0jZ27Fj89ttvuH79Ouzs7PDJJ5+gZ8+ekL3x1nVsbCx+++03XLhwARYWFmjTpg2aNGmC8ePHY8GCBfDw8NAr0969ezF79mzMnTsXkZGROHbsGDIzM1G/fn0MHToUFStW1Lr+9OnTCA0NxbVr16BQKFC9enUMGDAADRs21FyzZs0ahISEYNmyZQgNDcWZM2dgZmaGv/76S2eGtp0+1rsNdalVE7hwwgQTpiox640H9WW/yuHfU0BltywkJuZ+fwdfAbu3mqBXQBY2vfGgHr5Djto1BbjUyILy1ctuXitH21YCqtXNQkqK+piLM/C/8yZYsEiJcZPyLhRmTZdh7Cg5qtbOROwt9TFBUL/LCQAN6ws4ddQEAYOzELL+HX506fnzv1ZN4MJ/X7XZT2+12RcCKtfIp83av2qzAW+12fZXbfaRHm127lWbBakvtLMD7l0zwdqNSnwz/HWmH76X4ccgGep4ZuHKVfWxdSvk+LyLAHuXLKSmvs61N0yOpo0FlKmUBUDdu/PikQk2/qFCv0GvCyan8sDDm6b4+TeFVnGkJb3w30ipVQu4cFbAhEkqzJrz+viyJQL8ewOVP1Dl3e5+wO6/Zejlr8Smza+Ph+8WULsW4FJVXVzLZECZMkBCgvb9n3UD/twsg39/JUI35P51rKyAuHsCYs4BrdoW8FdoVuEPtKhVC7hwAZgwAZg16/XxZcsAf3+gcmXk3Y4dgN27gV691A/m2cLD1Q/aLi7QfP9mq1JF/TX79QO2bQMWLQKGDdO+5swZ9Z9NmwIZGQX7NxaX97YtVVOL4EULKPsXgSBAlpCG6s224unQOng6rJ64ufIQdbC1aF+7be9GBbo/asOpQkpSMnBImxF6/vw5Dh8+jAYNGmiKHQCYN28etmzZgvbt2+PHH39Eq1atEBQUhOfPn2vdn5ycDADo168fZs6cicDAQFSoUAEjR45ETEwMAEAQBHTt2hWnT5/GvXv3tO4PDw/Hixcv0KVLF70zr1q1CsHBwbC3t8e4ceMwffp0+Pr6Ij4+Xuu6hIQEBAcHw8fHB8HBwfD09MTy5cuxf/9+zTVPnz7FiBEjcPfuXYwYMQI//PADUlNT8csvv+id521z586FIAiYOHEivv32W1y9ehUjR47Uarv9+/djzJgxKFWqFMaNG4fJkyfDxsYGgYGBOH36dI7XDAoKQqVKlTBlyhSMHDnynbPlp8snMshkAlav0/6tunqdElZWAvza5V0FdP0/GVJSVPhjq/aD3ep1SlSqKKBJY/X9cjnwSQcBf21Xah7cAeDOXSDqsApd/y//HzePX/VmZGW9PqYS4S2ZfNvM5x3bbL2ONvPTr838fARYWgpYvS7nfweZTECXT15fm5mpfgh6+VI717MkIC399edKpfojKVn7NZNTAIXidS9HcenyKdTtHqJ9fHWISt3u+bx73bWLoG73P3PeX6mSgCZN1J8rlTmLHQA4cVL9p3PlvL/OFz0Aa2sBK1aVzPcLu3RRF3VvT3dcvVpdrPn55X1/165ASgrwxx85769UCZp2fNPvvwP79wNhYbpfs1UroH59YOFC6RQ7ANuyRBEE9Qfph0PatHBImxE6cOAA0tPT0bFjR82xO3fuIDw8HJ9//jm++eYbAECjRo1QtmxZBAcHa93v4uKi9QCuUCjg6emJuLg4bN26VdM70qFDB6xatQphYWEY+saA5rCwMNSvXx8ffPCBXnkfPnyI0NBQ+Pj4YMKECZrjjRrlfHciOTkZs2bNQs2aNQEADRs2RExMDCIjI+H7qi//jz/+QEpKCn7++WdNhiZNmiAwMBBxcXF6ZXpbjRo1EBgYqPn8gw8+wLBhwxAWFgZ/f3+kpaVh0aJFaNasGaZPn665rkmTJvj666+xYsUKrV4eAPD19cWAAQPeKY8h6tQW8OixCm/Vjjh/Uf0TrU4tAXn9dKtTC7hyTQWFQvv46/uB6P8C1aoCVlYCzl/M+RrnL6rQzkuAuTmQnq59Ti5XPzg0bypg9HAZNmxR4u69nK9RnOrUetVmj7SPi9lm6q8JXLik/XXj4oHHT1Sa8wCwdKUSvbrL8cs8GWbMVSL1JfB/HQR0/T8BP0x+XcRlZQG/LVfiy34yRESpNEPaZkyRIykJWL4m/6F7halObQGPHun4Xj3/+nye7V4buHIVOdv9wuvz0dG5f32vtuo/L13OO+eXAwQkJeUsrEqKOnWAR4+QezvWyf/+K1d0tOMb97/Zjl9+CXh6qntDctOqlfrPlBRg1y7Ay0v9/XfwoHpI1rVr+f6zRMG2JMnikDYt7OExQrt374aNjQ1atGihOXb27FkAgI+Pj9a1bdu21TnHZ8eOHfj666/Rvn17+Pj4wMfHB2fOnMHt27c111hZWcHPzw979+7Fy1dvJWdfY0jvzqlTp6BUKvW6x87OTlPsZKtWrZpWT9C5c+fg6uqao+Dy8vLSO9PbvL29tT6vU6cOypcvr2nXS5cuITk5Ge3bt4dCodB8qFQqeHp64tq1a5o2ytYq+7dWEbO30/1udmoqkJ6ugr1dfvcLSNAxZCP7mL29oLlOfTznA2lCovqd+7JltY9/8bmArGRTJMeZYm+YCfbsU6HfV4oc9xc3ezvo/Ddr2sw+v/tzabOE1+ff/DPPNivz6h57AWlpKq0ham++7pv/HU+cUsGrkwJd/0+GBzdM8ey+KVYvlWPCVCXm/6pdxIwcq8T8RUr8FSpH8kNT3Lpsio+bCvDqlIWb/+b97yxs9vb5fK/m2+6673/d7rnfW7EiMCtYwMlTKuzclft1NWoAHzdXz/95uwetpMi7HZF/O+Zyv6Yd37i/YkVg3jwgMBB4+DD318yeZrp6NfDgAdCpE/DNN+oH/iNHACenvDOJhW1JksUeHi3s4TEyN2/exLVr1/DZZ5/BzMxMczx7mJqdnfZvfLlcDhsbG61jW7ZswZIlS/Dpp59iwIABsLW1hVwux6pVq7QKHgDo1q0bwsLCEBERgf/7v/9DWFgYHB0d8fHH+s87SUpKAgA4Ojrme+3bWQHA1NQU6W90GyQnJ2sN5cv29r/dELrutbOz07RrwqvfXlOmTMn1NVJSUmBpaan53D6/35Tv4O3aNftdxbyGhekzZMyQ+w25NjxChUYtsmBtDTTzFDB2lAz2dnJ07akotqFsUmozfa9r4AFs2yjHf0+qMHi4Ai9SAa/W6gUOLCyAH2e/LnomBMrw/XAZpsxQ4sg/KthYA0MHy7D/bxO0/zQLMUW0CFJJaPdsZcsCu/8WIAjAF71Veb7GlwPURWpJGc4mdjsuXQqcOwcsX57362VPsYyOBgYNen384kUgJkY9SX/SpPxzFSW2JRkV9vBoYcFjZHbv3g0Amon+2bILhYSEBK3CQqFQaB7as0VERMDDwyPHvJJUHW8tV6pUCZ6enggLC0OTJk1w7NgxDBgwwKCV4WxfrQP7+PFjlCtXTu/7cmNjY4NEHbNIE3S9zaYnXfcmJCRoVsfL/jcMHz481z2Pyr7VvSHoOxY5axOg2JzzuPwLwKSn5tMqLsCtK6Zal7Txy8LTBMBDx5xOKyvA3Fx3T8Sbnibo7gWye/XPSUhQaa4DsnstVDmuVSpVePZM+zWePQNOn1Vfe/CwCjdjVdi81gSdP1Ei7O+if6Cs4gLcuvxWm3XQo83y+VbKtc1eHcvu0dGrzZJeveZTFSwtZbC0zNmzYGcHnI55/fni+XLEPwK69lJoJkQfPKyesD9lvAyhm5WIvQV8VAOYNlGGwIlK/PTL6yJozz4FLp8ywfxZcnh1LPwetypVgFs3tAcYtPFW4ulTwMM95/Wv2z3v74mnCbrfcX/d7jnPlSkD7N8roFJFwKu9CrGxub++iQnQzx+IOaeCjml5xa5KFeDWLe1jbdpA3Y4eOa9Xt6PuHoc3PX2aTzu+uv+zz9RzWFq0QI7lvM3M1MdevFAPt3r6VH387S3jzp1T91I0aJB3pqLGtqQC2XhB/fGWSPesHCNESBwseIxIRkYGIiIi8NFHH8HV1VXrXPa8m4iICK19eaKioqB4e3Ax1L0mb7p58yYuX76ssxfms88+w5gxYzBr1izI5fIcxVZ+GjduDJlMhu3bt6N27doG3auLu7s7tmzZglu3bmkNaztw4MA7v2ZkZCRat3692srFixcRHx+v+bfWrVsXpUuXxq1bt9C1a9d3/jo6mfTUKmxy8+Ah0KhFltaxa/9T4cJFFXp1l6F8ee1x6HVrqwuui5fzfoi8cAno1V2AXK49Dv31/erPb/4LpKaqUFfHf8K6tQXcuJlz/s7bTpxSZ3H7MO+5GoXlwUOgUUsdbXbpVZuVg9Y8Hr3b7DLQ6/PCbbPsuTt1awuadgKA8uUARwcBFy+/Llg86gnY+Icqx+pPJ0+rIJcLqFlDQOwtFdzrCpDJBJw8o/3vycoCzl1UoXWLonmH8MEDoFFT7XDXrkH9vdpThvLltefx1K2r/vPipXza/SLQ6wvkbPc62fdrX1+mDBARLsD1A8DbV4ULOZ9XtHzSCShfXsD0GcU7tyk3Dx4Ab091vHZNvcJXr17I+f98djvqmDP2puz7c7TjW/fXqaNeYv6//835Gl9/rf7o0gXYvv31nBVdBCHnSmXFjW1JBdKrrvrjLd4irtJmjMPSCoJzeIzI0aNHkZycrLPgqFKlCtq1a4e//voLy5Ytw6lTp/DHH39g2bJlKFWqlNa1zZo1w6lTp7B69WqcOXMG27dvR2BgIJxyGRjcqFEjVKlSBWfPnkWbNm1y9GTkx8nJCX369MH+/fsxZcoUHD58GKdPn8bWrVux+u2lcfTw+eefw9raGuPGjcPevXtx4sQJzJgxA3fu3AFgQM/KG65du4a5c+fixIkT2LVrF4KCguDg4IDOnTsDACwtLTF8+HDs3LkT06ZNw6FDh3Du3DkcOnQIq1atwoIFCwz+mobKzFT3lrz58fw5sH2XEkqlCv37aP/vHuAvIDVVhb378/6puO1vJaytBXzWRbvd+veR4f4DFf57Un2/QgH8vVuFbp1lKF369XXOlYG2rQRs3ZH/b+G2rdVf48bN4vlJ/c5tFpFPm+3Ipc1662izPSp0+zT/NtsbocLLlyoEvLXpaoC/DEqlCmE7X1/74CHQqIGQY5PR7M1E791Xaa4DgKaNtV/TzAxo4C7g3v08/5nvLDMTOH1a++P5c2D73+perf59ta8P6Peq3cN1v162bWEqdbt30z7ev6+A+/dVWg+T2cVOVVegfUcVXi1AmacvBwh4+VKV55LVxSnXdtyufujt31/7+oAA9dyTvXvzft1t29R7zHz2mfbx/v3Vm1xmt+OaNepekLc/sl+jTRvg6FH153v2qHsoOnTQfs369dX7xxw/bti/vbCxLcnoqISCfRgZ9vAYkT179sDCwiLXyfljxoxB2bJlER4ejq1bt6J69eqYOnUqpk2bpnWdv78/0tPTsXv3bmzatAlVqlTByJEjcfToUc2y1G9r27Yt1qxZY9BiBW8aOHAgKleujG3btiE4OBhyuRyVK1dGt27d8r/5LQ4ODli4cCEWL16MBQsWwMLCAi1atMCAAQMwa9YslH7zyVJPY8aMwb59+zB9+nRkZmbCw8MDw4YN05pT1K5dO5QrVw6bNm3C/PnzkZqaijJlyqB69erwy2/t0iJ0+QqwMkSFqRNkUCjU7/K39xbw9UAZJk5Vau0hMWmcDEE/yODdSYHDR9UPxXv3qbAvUoklC+WwsVbgxr9Ar+4ydGgvQ5+BWVrvJk4OVuCkrwl2/inHrPlKzcajT55Ca8jU1wNlaPmxgH2R6hXZSlkBLT8WMOwbGY5FK7F9p3ZBkV04VHVV/9movoDsFcH/Civ84ihHm5151WYDZJg4TUebjZPB+5M32mz/qzZboGebHXrVZj8pNRuPPnkK/PTGAgOJicCPc5SYPkmGhERgX6R649Ep42VYEaLS7MEDAAsWK/HrPDn+/kOOZauUSE1Vb0Y6ergM+w8oNavCHf1HhROnlJgyXgYrK+DwMRVsbYBh38hQ1VWA/5favV9F7fJlYOVqYOpkAQqFeuPR9u0EfP0VMDFIew+eSROAoIkCvNurcPiI+tjecGDffhWWLBJgY6PCjRtAr54COvgJ6NNPqWl3Cwv13jz1PYARo1UwMdFeHvjxY/WGjm+qUAHw8wU2/4EcQzNLmsuXgZUrgalT1UX1yZNA+/bqXoKJE7X3jZk0CQgKAry9gcOH1cf27gX27QOWLAFsbKBux17qB+w+fV73INy+rf7Q5f594NCh158nJam/zk8/qSfbb9yonlw/fbr6NX77rWjaoqDYliWL1aEHkL3MguxFJgDA7EYySu9Vv5n5onVFqCz5WKvBHh4t3HiUCsXgwYMhCAKWLl0qdpRczZs3DwcOHMD27dtzDNnLTfbGo0uXLtUaClicCrrxKKCeezAhUIYBfWVwKg/cug0sWqbEoqXavS6Tx8swZYIcbfyycOjI6x8NpUoBwVNk6NFNBruywNXrwMx5Cmz+M+ePjwYewOwf5WjmKSArCzhwSIXvxyvw7xtzI5o1EfDD9zI08BDgYK8eQvW/m8Cf29SriL09R0X1Ivf/XkKpTP0bwoA3rTRt5v9Gm/2eS5uNl6NNBx1tNvmtNvspjzab/kabHc7ZZtmG/UeGbwfJ8EEV9ZLUq9crETxHqbV3EQB0/VTAyKEyfOQmwNICuHUH2PSnEgsWKbVWerOxAcaMkKHbpzJUcQaevwAuX1VhzgJl3r1/RbDxKPCq3X8QMKC/+iHu1i1g0RIVFi3Wvm7yJAFTggS08Vbi0OHXx0uVAoKnC+jxuXqexNVrwMzZKmze8voaXXOI3rRmrQoDvtT+t/8wFpjxowxtfZQ4eCiXG99FEWw8CrxqxwnAgAFvtOMi9cebJk8GpkxR9yC8+VBdqhQQHAz06PGqHa8CM2cCm3VMJ3ybSqV7s0xAvezyd98Bbm7qZZX37gXGjVM/1JdU72VblsSNRwG4em2H6f0XOs/9G/kpsiob/oZmURJ149FuTQt0f9RW4+oqZMFD7+zFixeIjY1FdHQ0NmzYgOnTp2sthS2mkJAQODg4oEKFCnj58iWio6Oxe/du+Pv7Y+DAgXq/jrEUPPSK8fXSi6eICp73ThEVPEQFUkILHqkx5oLn5cuXWLlyJQ4ePIjk5GS4uLigd+/eem0BkpiYiGXLliE6Ohrp6emoVq0aBg4cmGO/QgA4ffo0Vq1ahZs3b8Lc3BzNmjXD4MGDDZ4+wb4/emf/+9//MHLkSNjY2KB///46ix1dCyK8zZAV3fRlYmKCzZs34/Hjx1AoFKhUqRKGDBmCz14NpFapVFDmM7NT9vYECCIiIiIpKOLujKCgIFy9ehWDBg2Cs7MzIiMjMX36dCiVyhx7Pr4pIyMDo0ePxvPnzzF06FCULVsWYWFhGDt2LObNm6dZZAsAYmJiMHbsWDRt2hQ//vgjEhMT8fvvv2P06NFYunSp1vYr+WHBQ+/Mw8MDUVFReV7Tp08frU1B3+bu7o6FCxcWcjL11+3Tp0+u58PDwzF79uw8X2PBggXw8/MTdf4NERERkcGKcOGB48eP49SpU5g4caJm2e369esjPj4ey5Yty3VTe0C9fUpsbCwWLVqkWZm3fv36+PLLL7Fs2TIsWbJEc+2yZctQuXJlTJ06VfN6FSpUwLBhw7Bnzx7NwlH6YMFDRWrGjBnIzMx9jsWbG3EWp2bNmuU738jZ2bmY0hAREREVoiLs4Tl69CgsLS3RJnspwVf8/Pzw448/4sqVK6hTp06u9zo7O2ttQyKXy9GuXTusWLECjx8/hqOjIx4/fqzpQXqzeKpTpw6cnZ1x9OhRFjxUclStWlXsCDrZ2tpqNgslIiIiMipF2MMTGxuLKlWq5OjFyX7mi42NzbXgiY2NRd3sjah03Hvr1i04Ojoi9tUu0LqeI6tWrYqL+W2C9RZOUiAiIiIiIr0kJyfD2to6x/HsrTqSk5PzvPfNLT1yuzf7T13XWltb5/k1dGEPDxERERGRMSniRQvy2sQ9vw3eC3Lvu2LBQ0RERERkTIpwSJuNjY3OHpbsY7p6f968NykpKd978+otSklJ0dnzkxcOaSMiIiIiMiYqPT8yNwFpXXN8REZG5vrSrq6uuH37do6tR7Ln3bi6uuZ6b9WqVTXX5XVv9p+6rv3333/z/Bq6sOAhIiIiIjImKkG/D3kvwCwsx0f2ctO6tGzZEi9fvsShQ4e0joeHh8PBwQE1a9bM9d4WLVrgzp07uHz5suaYQqHA/v37UbNmTTg4OAAAHB0d8dFHH2H//v1ahdXly5dx9+5dtGzZ0qDmYMFDRERERER6adKkCRo1aoSFCxdi586dOHv2LObNm4cTJ07g66+/1qzeNmfOHHh7eyMuLk5zb4cOHfDBBx9g6tSpiIiIwOnTpzF16lTcvXsXX3/9tdbXGTx4MO7cuYOpU6fi9OnTiIiIwNSpU+Hq6mrwHomcw0NEREREZEyKeNGCadOmYcWKFVi9ejVSUlLg7OyMSZMmwcvLS3ONUqmEUqnUus/MzAw//fQTli1bhl9//RVpaWmoXr06Zs+eDQ8PD61rPTw8MGvWLKxevRrjx4+HhYUFmjZtim+++QZmZmYG5RWioqKKuEmIqCDadvpY7AjGo+jmcL5/0nXvok0GyuJACyqBVFPFTmAUog62Fu1rt/UzbMjX26L2HimkJCUDe3iIiIiIiIwJuzO0sOAhIiIiIjImRbgstRSxL52IiIiIiIwWCx4iKhxZm8ROYBzYjoVHuVHsBEaEbVk42I6FZuMFsROUbPruw5Pbh5FhwUNEhUOxWewExiGL7VhoVCweCw8f1AsH27HQsODJm7778OT2YWQ4h4eIiIiIyJgYYS9NQbDgISIiIiIyJkbYS1MQHNJGRERERERGiz08RERERETGhEPatAhRUVFsEiIqsMjISHh7e4sdQ/LYjoWHbVl42JaFg+1YeNiWZAgWPEREREREZLQ4h4eIiIiIiIwWCx4iIiIiIjJaLHiIiIiIiMhoseAhIiIiIiKjxYKHiIiIiIiMFgseIiIiIiIyWix4iMgg6enpGDp0KE6fPi12FMlTKBS4e/cunj9/LnYUSUpJSUFQUBCio6NzvSY6OhpBQUFISkoqxmTSlZmZiZMnTyI+Pl7sKJKXnp6O7t27459//hE7iqSxHakwsOAhIoOYm5sjNjYWcrlc7ChGISAgAJcuXRI7hiTt2rULN2/ehKenZ67XeHp6IjY2FmFhYcUXTMLkcjnGjx+Pe/fuiR1F8szNzZGeng4LCwuxo0ga25EKAwseIjJYrVq1cOXKFbFjSJ5cLoednR2USqXYUSTpwIED+OSTT/IsvuVyOTp16sR3h/Ukk8ng6OiI1NRUsaMYhQYNGrA3vBCwHamgWPAQkcGGDBmCnTt3Ijw8HC9fvhQ7jqR5eXlh3759YseQpHv37sHNzS3f6z788EP2WBigY8eOCAsLg0KhEDuK5PXp0wdRUVEICQlBbGwskpKSkJycrPVB+WM7UkEJUVFRKrFDEJG0dOzYEVlZWZoHInNzcwiCoDkvCAJ27twpVjxJ2b9/P5YvX47KlSujZcuWsLOz02pLAGjVqpVI6Uo2X19fzJkzB+7u7nled+7cOQQGBiI8PLyYkknbpk2bsHXrVpibm6N58+awt7fXOi8IArp37y5SOmnx8vLS/P3t/6+zRUZGFlccyWI7UkGZiB2AiKSnVatWuf7SIcPMnDkTAPDkyRPExMTkOC8IAn+R58Le3h63b9/Ot+C5desW7OzsiimV9P3++++av//xxx85zrPg0V+/fv34s7IQsB2poNjDQ0QkIl1Fzts8PDyKPIcUzZ49G9evX8eyZctgYqL7/busrCwMHjwYbm5uGDt2bDEnlKa4uLh8r3FyciqGJEREhYMFDxERSdLNmzfxzTffoFGjRhg9ejQcHBy0zj958gTz5s3DmTNnsHTpUlStWlWkpETq5ZWTk5NhZ2fHVS4LgO1I74IFDxG9s9jYWNy+fRvp6ek5zvn6+oqQiN43O3fuxMKFCyGTyeDm5qbpeYiLi8P169ehVCoxcuRIdOrUSeSk0nPnzh3ExMQgOTkZHTt2hJ2dHZ48eQJra2uYm5uLHU8yzp49ixUrVuDq1asAgCVLlsDNzQ0LFy5EgwYNOEdPT2xHKgjO4SEig6WlpWHChAk4e/YsBEGASqV+3+TNMdYsePR37949/P3337h9+zYyMjJynJ8/f74IqaThk08+gaurK0JDQ3H27FlcvnwZgHohjcaNG6NPnz6oVauWyCmlRaFQ4KeffkJ4eDhUKhUEQYCnpyfs7Owwf/58VK9eHQMHDhQ7piScOXMGgYGBcHV1xRdffIFNmzZpztna2iI8PJwP6npgO1JBseAhIoOtW7cOcXFxWLhwIUaMGIFp06bB0tISf//9N/79918EBQWJHVEyYmNjMWTIEDg6OuL+/fuoWrUqkpKS8OTJE5QrVw4VK1YUO2KJ5e3tjUWLFqF27dqYMWMGlEolkpKSAKgfgmQy7rzwLtavX4/IyEgMHjwYnp6eWsWNp6cnwsPDWfDoafXq1WjSpAmCg4OhUCi0HtSrVauGvXv3iphOOtiOVFD8bUBEBjt27Bh69eqF2rVrAwDKlSuHhg0bYsqUKfjwww+xY8cOkRNKx4oVK9C4cWOsXr0aKpUKY8aMwZYtWxAcHIyMjAw+WOYhu2cxm0wmQ9myZVG2bFkWOwUQHh6Ovn37okePHnB2dtY6V6FCBTx8+FCkZNJz48YN/N///Z/Oc2XKlEFiYmIxJ5ImtiMVFH8jEJHB4uLi4OLiArlcDkEQtObw+Pj44OjRoyKmk5br16/D19dXMxww+yG+WbNm6NGjB5YvXy5mPHoPPXnyRPNmxtvMzMyQmppazImkSy6XIysrS+e5xMREWFlZFXMiaWI7UkGx4CEig5UuXRppaWkA1O+uvbmLvUKh0Jyj/D1//hw2NjaQyWQwMTFBSkqK5lyNGjXwv//9T8R0JR/35ih8ZcqUwYMHD3Seu3v3LhwdHYs5kXTVqFED+/fv13nu8OHDuRaWpI3tSAXFOTxEZDBXV1fcvXsXnp6e8PDwQGhoKCpXrgwTExOsXbsW1apVEzuiZDg4OGjmnVSsWBHnz59Ho0aNAKiXXba0tBQzXom3ZMkSlC5dWq9rg4ODiziNcWjSpAlCQ0M1CxUA6sLy+fPn2Lp1K5o3by5yQuno3bs3AgMDMWnSJLRv3x6CIODKlSvYs2cPDh06hAULFogdURLYjlRQXJaaiAwWFRWF+/fvw9/fHw8fPsTw4cORkJAAQN37M3PmTK6MpafZs2fD1tYW33zzDdavX481a9bA19cXJiYmCA8Ph4+PD77//nuxY5ZIXl5esLOzg6mpab7XCoKADRs2FEMq6UtISMB//vMfvHjxAh4eHoiOjkajRo0QGxsLExMTLF26FDY2NmLHlIz9+/dj0aJFWr23pUuXxrBhw9CuXTsRk0kL25EKggUPERXYy5cvNUtU165dmw9DBrh//z6ePn2KevXqQaFQYPHixYiMjASgnsczbNgwlCpVSuSUJZOXlxcWL16MmjVrih3F6CQkJGDNmjU4fvw4EhMTYWtri6ZNm2LgwIGaXh/SX3p6Oi5evKhpyzp16rD39h2wHeldseAhIiJJYsFDRET64BweIiIi0unJkydITk6GjY0NHBwcxI4jSS9evEBYWBhiYmKQlJQEW1tbeHh4oHPnznrPPyO2IxUMCx4i0ouXl5dBK2JlD8uinMLDww263tfXt4iSEOl2+PBhrFixAvfv39ccq1ixIr766iu0bt1axGTS8vDhQ4wcORKPHj1C+fLlYWdnh3v37uH06dP4+++/MX/+fG4urAe2IxUUh7QRkV7WrFljUMHTv3//IkwjbV5eXnpfKwgCi8dcxMTEwM3NjXtwFLIDBw7gxx9/hIuLC9q2bYuyZcsiISEBUVFRuHfvHiZMmGDQ9/D7bMKECbhy5QqmT5+utXTyxYsXERQUhJo1a3L1QD2wHamgWPAQERWzuLg4g653cnIqoiTGITMzEzKZDHK5HACQlZWFvXv34ubNmyhbtiz8/PxQrlw5kVNKR0BAAJycnDBjxgzIZK+361Mqlfjhhx8QHx+PNWvWiBdQQjp06IChQ4eiU6dOOc7t2rULixYtwp49e0RIJi1sRyooDmkjIipmLGAKR1paGmbNmoWjR49CEAR4eXlh1KhRCAwMxIULFzTX/fXXX1i6dCkqVKggYlrpePDgAQYPHqxV7ACATCZD586dMWXKFHGCSZCZmVmuxXa5cuVgZmZWzImkie1IBcWCh4j0cu7cOYOud3d3L6IkRGqbN2/GkSNH4OPjg1KlSmHfvn1ITk7G3bt3MXHiRFSrVg3/+9//sGjRIoSGhnI/Iz05OTkhPT1d57m0tDT2lhmgefPmOHToEBo3bpzj3KFDh9C0aVMRUkkP25EKigUPEell5MiRes3hUalUnHeSj9mzZ+t9rSAICAwMLMI00hUVFQV/f38MGDAAANCgQQMEBQVh2LBhmjkmVapUwbNnzxAWFiZiUmnp3r071q5di/r168PW1lZzPDExEevXr0ePHj1ETCctPj4+mDt3LqZMmQJvb2/Y2dkhISEBERERuHbtGsaMGYPr169rrndzcxMxbcnFdqSCYsFDRHqZP3++2BGMRvYmrfowZKGI9018fLxWT6KHhwcAoHr16lrXVa9eHY8ePSrOaJIWGxuL1NRU9OzZEw0aNNA8XJ45cwa2tra4desWfvnlFwDq789hw4aJnLjkGjNmDADg0aNHOHLkiOa4SqWePp39ZgbfKMob25EKigUPEekl+2GSCm7Tpk1iRzAK6enpWrusZ//d3Nxc6zozMzMoFIpizSZlb/aGRUdHa5179OiR1nkWPHlj72zhYDtSQbHgIaICuXv3LpKTk2Fra4vKlSuLHYeICujAgQNiRzAafn5+Bl1/7tw5uLm5aRXyxHakgmPBQ0Tv5ODBg1i6dCkeP36sOebo6Ij//Oc/3JjwHZw+fRpnzpzRFI8NGjRAgwYNxI5V4m3ZsgVly5bVfC4IAjZv3pxj7gkVDZVKhTlz5iAgIADly5cXO46kKRQKjBo1CkuWLOEclAJgO5IuLHiIyGDHjx/H9OnT8cEHH6BLly6wt7fHkydPEBERgWnTpmHGjBlo0qSJ2DElITMzE5MnT8Z///tfqFQqyOVyKBQKbNy4EU2bNsXUqVNhYsIf1bk5dOhQjmNRUVE5jnEuVNFQKpXYt28funbtyoKnEGTPSaGCYTvS2/hblIgMtn79ejRq1AgzZ87U2qujZ8+eGDt2LNatW8eCR09r167FyZMnMWjQIPj5+aFMmTJ49uwZwsPDsXLlSqxduxYDBw4UO2aJxKFXJQMfLomopJPlfwkRkbabN2+ic+fOOTYmFAQBnTt3xs2bN0VKJj0HDhxAnz590LNnT5QpUwYAUKZMGXzxxRfo3bs3IiIixA1ohFQqFUJCQpCQkCB2FCIiKgYseIjIYDKZDJmZmTrPZWVl5SiEKHePHz9G3bp1dZ6rW7cunjx5UsyJjJ9SqcTatWvZtkRE7wk+lRCRwWrUqIFNmzbl2I09IyMDW7ZsQc2aNUVKJj22traIjY3VeS42NlZr8j0VHg7DIiJ6f3AODxEZbMCAARg9ejR69+6N1q1bazYmPHLkCJKSkrhJqQGaN2+O1atXo1y5cmjVqpXm+NGjR7FmzRr4+PiImI6IiEj6WPAQkcHq1q2LOXPmYPny5di+fbtmd+uaNWti4sSJqFOnjtgRJeOrr77CxYsXMXXqVFhYWMDOzg6JiYl4+fIlXF1d8dVXX4kdkShPXAGPiEo6FjxE9E48PDywePFipKWlISUlBdbW1rCwsBA7luRYW1tjyZIl2Lt3L2JiYpCcnIwPP/wQDRo0QPv27WFmZiZ2RKI8cXhg4ZDL5QgMDESFChXEjiJpbEfSRYiKiuJPKiIiem8oFAq0a9cOS5cu5caEVKTOnTuX6zmZTIbSpUvDxcUFcrm8GFNJD9uRCoo9PESkl5CQEL2vFQQB/fr1K8I0RFRUZs+eneu57IfLGjVqoGXLljA1NS3GZNIzcuTIfIf8WVpaonv37ujfv38xpZIetiMVFAseItLL2wWPIAg5hrK8+QuJBU/uevXqZdC8hw0bNhRhGiJtMTExePHiBZ4/fw65XA4bGxskJydDoVCgdOnSUKlU+OOPP+Ds7IwFCxbAzs5O7MglVnBwMH799Vc4OzvDy8sLZcuWRUJCAg4cOIC7d+9iwIABOH/+PNauXQtra2t069ZN7MglEtuRCooFDxHp5c1d7e/du4exY8eiY8eO8Pb21qzSFhERgT179uT5DjEB7u7uWgXP2bNnkZCQgNq1a2va8tKlS7Czs0P9+vVFTGqc5HI5NmzYAAcHB7GjlEhTp05FUFAQRowYgdatW0Mul0OhUODQoUP4/fffMXnyZCgUCgQFBWHFihUIDAwUO3KJdfLkSdSrVw/jxo3TOu7n54eZM2fiwoUL+P777wEAu3bt4oN6LtiOVFAseIjIYIsWLUL79u3Rp08fzTEnJyf4+/tDoVDg119/ZdGThzd/ae/btw8XL17EunXrUL58ec3xuLg4jBkzBu7u7mJElKS4uDhERUUhPj4+xx5RgiBoPZg7OTkVdzzJ+O2339CjRw94eXlpjsnlcnh5eSEhIQG//fYbfv31V/Tq1QtbtmwRMWnJFxUVhR9++EHnOW9vb8yYMQOjR49Gs2bNsH///mJOJx1sRyooFjxEZLDz58+je/fuOs/VqVMHmzdvLuZE0rVhwwYEBARoFTuA+oG8X79+WL9+Pfz8/ERKJx3R0dGanoeyZcvmmFvCpZP1d+3aNfTt21fnOVdXV6xcuRIAUL16dSQlJRVnNMlJS0vLtY0SExM1hbmVlRUn3OeB7UgFxYKHiAxmamqK69evo2HDhjnOXbt2jROZDfDgwQOUKlVK5zlra2vExcUVcyJpWrlyJerUqYNJkyahbNmyYseRNCsrK8TExOj8//vs2bOwsrICAKSnp8PS0rK440lKnTp1sGrVKtSoUQMuLi6a43fu3MHq1as1e5Y9ePAAjo6OYsUs8diOVFAseIjIYC1btkRISAgsLCzg4+MDa2trpKSkICIiAmvXroWPj4/YESXDyckJu3fvRtOmTXOc27VrV46eH9Lt/v37+Prrr1nsFAJvb29s3LgRKpUKbdq0QdmyZZGYmIioqChs2bIFn332GQDg+vXrqFKlishpS7Zvv/0W3333HQYMGABXV1dNW8bGxsLa2hpDhw4FADx9+hS+vr4ipy252I5UUNyHh4gMlpqaiokTJyImJgaCIGgmNatUKtSrVw8zZszQvAtMedu7dy/mzJmDGjVqwMvLS7NowYEDB3D9+nV8//336NChg9gxS7yAgAAMGDAArVu3FjuK5GVmZmLWrFmIiorSGgqoUqng5eWFcePGwcTEBKdPn4aVlRVq1qwpYtqSLyEhAVu2bMH58+eRnJwMGxsbuLu74/PPP4e9vb3Y8SSD7UgFwYKHiN7ZiRMnEBMTo/nl4+HhgcaNG3O+hIH27t2LlStX4unTp5pj9vb2GDBgADp27ChiMunYv38/wsLC8NNPP8HCwkLsOEbh9u3bOHfunOb/73r16uGDDz4QOxYRkcFY8BBRkVKpVJgzZ47Oifn0mkqlwt27d5GUlARbW1s4OzuzcDTAL7/8gv/+979IT0+Hh4cHbGxstM4LgoBhw4aJlI6IiMTEgoeIipRCoUD79u2xZMkSuLm5iR1H0tiWuXtzCWVdBEFAZGRkMaUxDomJiTqX+AbA5dINsH//fkRGRiIuLg4ZGRla5wRBQGhoqEjJpIXtSAXBRQuIqMipVHxfpbCwLXV7c2NcKpinT59ixowZiImJAfD6e04QBKhUKhaPBti4cSOWL1+OKlWqoFq1ajAzMxM7kiSxHamgWPAQERGRxs8//4wbN27g66+/RtWqVbnMfAHs3LkTXbp0wfDhw8WOImlsRyooFjxERESkce7cOXzzzTdcHbAQJCQkoEWLFmLHkDy2IxUUCx4iIpKk3r17Y9q0aahevTp69eqV5yIPHOOvP0EQUK5cObFjGAU3Nzc8ePAADRo0EDuKpLEdqaBY8BARkSS5u7ujVKlSmr9zVbvC0bp1a0RHR6Nhw4ZiR5G8IUOGIDg4GB9++CFq1KghdhzJYjtSQbHgIaIixwdRKgpjx47V/H3cuHEiJpG+69eva/7etm1bzJs3D0qlEs2bN8+xxDcArhKYhy+//FLr8+TkZAwZMgR2dnY623LlypXFFU1S2I5UmFjwEFGR48piVJIolUr4+/sjODgYrq6uYscpEb755hutNyZUKhXCwsKwfft2reu4Slv+rK2ttdpS18M55Y/tSIWJBQ8RFSm5XM4lgwuJTCaDr68vbG1txY4iaSqVCnFxccjMzBQ7SokRGBgodgSjsXDhQrEjGAW2IxUmFjxE9E4uXLiAiIgIxMfH59gEDgDmz58vQippe/bsmc5NHsuXLw9APTTwzWFcRIXFz89P7AhEREWGBQ8RGWzPnj2YO3curK2t4ezszH06CiA1NRWLFy/GgQMHdBaOADh8iIpVVlYWMjMzYWlpmePcy5cvYWpqChMTPj7oY8+ePYiPj0dAQECOc2vWrEGFChXg6+tb/MEkhu1IBcWfWERksE2bNqFNmzYYN24cd7wuoEWLFiEyMhIdO3bkJo9UIsydOxdZWVmYNGlSjnM//fQTzM3NMWbMGBGSSc/WrVtzfRC3tbXN8zy9xnakgmLBQ0QGi4+Px/Dhw1nsFILjx49j0KBB+Pzzz8WOQgRAvfHooEGDdJ5r3rw5li9fXsyJpOv+/fu5LoxRpUoV3L9/v5gTSRPbkQpKJnYAIpIeFxcXJCQkiB3DKGRkZKBq1apixyDSSEhIgL29vc5zdnZ2/H/fQC9evMj1uEKhKOY00sV2pIJgwUNEBvvqq6+wceNGPH78WOwoktekSRNcuHBB7BhEGqVLl871HfP79+/DysqqmBNJV9WqVXNdpTIyMpLLouuJ7UgFxSFtRGSw7du348WLF+jXrx+qVaumc5nk4OBgEZJJT9++fTFlyhRYWlrmuskj958oXIIgwN3dnQ/uuahfvz42bNiAli1ban3vJScnY8OGDahfv76I6aSlS5cumDFjBmbOnInOnTvD0dERjx8/xo4dO3DkyBFumKsntiMVlBAVFcUdAYnIID179tTaEO5tgiBgw4YNxZhIury8vAAgz/bkKm35Gz9+PLp06QJPT0+xo0jenTt38J///AcmJiZo06aN5uHy4MGDUCgU+O233+Di4iJ2TMlYtWoVNmzYoLUBsyAI6NOnDwYMGCBiMmlhO1JBsOAhIhLRmjVr8ix2AKB///7FlEa6+vTpg7i4OFSsWBGdO3dGhw4dUKpUKbFjSdaNGzfw22+/4fz581AqlZDJZHB3d8eQIUNQrVo1seNJTlxcHE6dOoVnz56hTJkyaNSoEZycnMSOJTlsR3pXLHiIiMgoHD9+HGFhYTh58iTMzc3h4+ODLl26cFGIAkhPT0dKSgpsbGxyXZUxPj4eDg4OkMvlxZzOuCiVSnz//fcYNWoUKleuLHYcyWI7ki6cw0NEREahadOmaNq0Ke7fv4+wsDCEh4dj165dqFu3Lrp27YoWLVrwodxA5ubmMDc3z/W8QqFA7969sWTJEri5uRVjMuOjUqkQExOD1NRUsaNIGtuRdGHBQ0R68fb2xqJFi1CzZk14eXnlOwyL805yFx4ejqZNm8LW1hbh4eH5Xs8N9QxTqVIlfPvtt+jXrx8mT56MmJgYXLhwAfb29ujZsye6du2a7/cv6e/NORVERCURCx4i0ku/fv3g6Oio+TsfGN/d7NmzsXjxYtja2mL27Nl5XisIAgseA2Wv3rRr1y4kJSXB09MTbdu2xbFjx7B48WLcvXsX3333ndgxiYiomLDgISK9vDlxPiAgQLwgRmDDhg2ajR25ml3hOXPmDMLCwhAdHQ0zMzP4+vqiW7dumnH8vr6++PPPPxESEsKCh4joPcKCh4iKlEKhQPv27TnG/w1vripk6ApD4eHhaN68OaytrQs7lqT1798f9+7dg5OTEwYPHpzrKm21atXKdcd2IiIyTix4iKjIcYx/4VAoFJgzZw6WLFnCguctDg4OGDx4MJo1a5bncMsPP/yQvWpERO8ZFjxERBLC4lG3n376Sa/rTE1NuW8HEdF7RiZ2ACIiIiJjk5mZiZMnTyI+Pl6v6wVBQPny5WFqalrEyYwb25F0YQ8PERFJUq9evfReLVAQBISGhhZxIulLT0/HnDlz0KVLF9StWzff62UyGfr37w8HB4diSCctcrkc48ePx6xZs1C+fPl8r5fJZNi4cWMxJJOeX375BV26dIGLi0u+17IdSRcWPEREJEnu7u5cHr2QmZub459//sGnn36q1/WCIGit4EivyWQyODo6cgPMQrBv3z5s374d9evXR5cuXfDxxx/z/30yCAseIiKSpHHjxokdwShVq1YNsbGxcHd3FzuK5HXs2BFhYWFo3rw55HK52HEk648//kB4eDi2b9+OoKAglCtXDp9++ik6deoEW1tbseORBLDgISIiIo2vv/4aM2bMwAcffAAPDw+x40iaiYkJ7t69i4CAADRv3lyz/1Y2QRDQvXt3kdJJh6WlJbp06YIuXbpo9ttatWoVQkJC0LZtW3Tt2hU1atQQOyaVYEJUVBSX/CGiIqNSqTBnzhwEBAToNY6dcqdQKNCuXTssXbqUexrp8OLFC4SFhSEmJgZJSUmwtbWFh4cHOnfujNKlS4sdTzIGDhyIp0+f4vnz5yhdujTs7e1zDB9auXKlSOmkxcvLK8/zgiAgMjKymNIYl8ePH2PmzJk4d+4cAMDNzQ19+/ZF8+bNRU5GJRELHiJ6Z5cuXcLZs2eRnJwMGxsbeHh4oE6dOmLHMmoxMTGoUaMGLC0txY5Sojx8+BAjR47Eo0ePUL58edjZ2SEhIQHx8fEoV64c5s+fj4oVK4odUxJGjBiR7/yIBQsWFFMaaYuLi8v3Gi6Tbpj09HREREQgLCwMN2/eRJUqVdCmTRv8888/uHHjBvr3749+/fqJHZNKGBY8RGSw9PR0TJs2DcePH9faF0YQBDRp0gSTJ0+Gubm5iAml5c6dOwgJCUFMTAySk5OxePFiuLm5ISQkBPXq1UP9+vXFjljiTZgwAVeuXMH06dNRu3ZtzfGLFy8iKCgINWvWRHBwsIgJiagg7t+/j7CwMISHh+PFixdo0qQJPvvsMzRs2FBzzfLly7F7925s27ZNxKRUEnEODxEZbNmyZThx4gQGDhwIb29vzbvpERERCAkJwbJlyzB8+HCxY0rCjRs3MHz4cFhZWcHDwwMHDx7UnHv58iV27NjBgkcPZ86cwdChQ7WKHQCoU6cOvvzySyxatEikZERUUGPHjsWpU6dgaWkJPz8/dO3aFZUqVcpxXfPmzbkkNenEgoeIDBYVFYW+ffuiT58+mmNOTk7w9/eHQqHAtm3bWPDo6ffff0fVqlUxb948mJqaIioqSnPuo48+wuHDh0VMJx1mZmYoV66cznPlypWDmZlZMSeSruw5EXnhCm76yW+vKO4PpZ8HDx7g22+/RYcOHfIczuvq6or58+cXYzKSChY8RGSwtLS0HO+kZ6tTpw42bdpUzImk6+LFixg/fjwsLCygUCi0zpUtWxYJCQkiJZOW5s2b49ChQ2jcuHGOc4cOHULTpk1FSCVNI0eOzHcODyfa60fXXlFJSUm4dOkSrKysWDjqad26dXpdl91TTvQ2FjxEZLBatWrh2rVrWmOns129ehU1a9YUIZU0qVQqmJqa6jyXkpKS6znS5uPjg7lz52LKlCk5hlleu3YNY8aMwfXr1zXXc5W73Ol6hzwpKQnHjh3DpUuX8N1334mQSppy2ysqKSkJY8aMYSFOVExY8BCRwYYNG4YffvgBlpaW8PHxgbW1NVJSUhAREYGdO3dixowZYkeUjGrVquHIkSNo0qRJjnMnT57kg7mexowZAwB49OgRjhw5ojmevahGYGCg5nMuBZy33N4hb926NebPn48TJ07A09OzeEMZGVtbW3zxxRcICQlB69atxY4jCefOncPWrVtx+/ZtZGRkaJ3j0EDKDwseIjLYkCFDkJWVhUWLFmHRokWQy+Wa4VhyuRxDhw7VXCsIAnbu3ClW1BKvW7duCA4OhqWlJdq1awdA/dB+9uxZ7NmzB1OmTBE3oERkFzRUtFq0aIFZs2Zp/T9O78bW1hYPHz4UO4YkXLhwAaNHj4aHhwfu3LkDT09PpKam4tKlS6hYsSK3Q6B8seAhIoO1atUq3zH+pB8vLy88ePAAISEh2Lp1KwBg8uTJkMvlmt3ZKX9+fn5iR3gvPH/+HJmZmWLHkLysrCzs3LmTe/DoafXq1fDz88PIkSPRrl07DBw4EG5ubrh58ybGjh2Lli1bih2RSjgWPERksNzGpdO78ff3h6+vL06cOIHExETY2tqicePGfBh6R0+ePNFshuvg4CB2HMmJj4/PcSwzMxM3b97E8uXLUatWLRFSSdOoUaNyHMvIyMC9e/eQkpLCn6V6unXrFr744gvNG21KpRKAekhw3759sXbtWr45RHliwUNEVAI4OjqiU6dOYseQtMOHD2PFihW4f/++5ljFihXx1VdfcZ6EAXJbSlmlUsHZ2ZlLzhtAqVTmaMtSpUqhdevWaNeuHYdi6SktLQ2WlpaQyWQwNTVFUlKS5pyLiwtu374tYjqSAhY8RPTOYmNjcfv2baSnp+c45+vrK0Ii6YmOjkZcXBy6du2a49y2bdtQoUIFruSkhwMHDuDHH3+Ei4sL+vXrp1nSOyoqCtOmTcOECRPg5eUldkxJ0DUfyszMDE5OTvjoo48gk8lESCVNCxcuFDuCUShXrhwSExMBAFWqVMHx48c1C72cO3cONjY2YsYjCWDBQ0QGS0tLw4QJE3D27FkIgqBZCevNdzJZ8Ohn/fr1+Pjjj3WeS0tLQ2hoKAsePaxduxaenp6YMWOG1gN5v3798MMPP2Dt2rUsePTE+VBU0nh4eCAmJgatW7fGJ598goULF+L27dswMzPDyZMn0aNHD7EjUgnHgoeIDLZu3TrExcVh4cKFGDFiBKZNmwZLS0v8/fff+PfffxEUFCR2RMm4c+cOAgICdJ778MMPsXHjxuINJFEPHjzA4MGDc/Q+yGQydO7cmavdvYPsVbCSk5Nha2uLWrVqwcrKSuxYknP//n2EhITgzJkzmrZs0KAB+vXrh0qVKokdTxIGDBiA5ORkAMCnn36KtLQ0REREQBAE9O3bF/7+/iInpJKOBQ8RGezYsWPo1asXateuDUA93MDNzQ0NGzbE9OnTsWPHDp2TdSmnzMxMZGVl5XpO13BBysnJySnXtkpLS0O5cuWKOZG0bd68GSEhIUhPT9f04FpYWCAgIIDvphvgzp07+Pbbb5GRkYH69evDwcEBT548wcGDB3H8+HH8+uuvcHFxETtmiWdrawtbW1vN5z169OD3IRmEBQ8RGSwuLg4uLi6Qy+UQBEHrQTN7x3sWPPpxdnZGdHQ0mjVrluNcdHQ0KleuLEIq6enevTvWrl2L+vXraz0YJSYmYv369Xw4MkB4eDiWLVsGT09P+Pn5wd7eHk+fPtUcL1OmDNq3by92TElYsWIFbGxssHDhQjg6OmqOP378GKNGjcKKFSswbdo0ERMSvR9Y8BCRwUqXLo20tDQAQJkyZXDv3j3UrVsXAKBQKDTnKH8dOnTA4sWLUbZsWXTu3Bl2dnZISEjAjh07sGvXLgwZMkTsiJIQGxuL1NRU9OzZEw0aNNC045kzZ2Bra4tbt27hl19+AaCeazZs2DCRE5dcf/75J7y9vTFhwgSt423atEFwcDD+/PNPFjx6OnfuHIYOHapV7ADqVRn79euHX3/9VaRkJd/s2bP1vlYQBG4+THliwUNEBnN1dcXdu3fh6ekJDw8PhIaGonLlyjAxMcHatWtRrVo1sSNKRteuXXH16lWsW7cO69evh0wmg1KphEqlQrt27fDZZ5+JHVESwsLCNH+Pjo7WOvfo0SOt8yx48nbnzh0MGjRI57l27dph0qRJxZxIutLS0rR6HN9ka2vLIat5yF4UJ9vz58/x4sULyOVy2NjYIDk5GQqFAqVKlYK1tbWISUkKWPAQkcE6duyo2evkq6++wvDhwzFixAgA6t6fmTNniphOWgRBwPjx4/HJJ5/gxIkTePbsGcqUKYMmTZpoes0ofwcOHBA7gtEwNzfXTBB/W3JyMszNzYs5kXQ5OzsjIiICnp6eOc5FRkZy/k4eNm3apPn71atXERQUhBEjRqBNmzaQy+VQKBSIiorCsmXLWIRTvljwEJHB2rZtq/l7hQoVsHbtWs27cbVr1+aeCO+gXr16qFevntgxiFC3bl2EhITAw8MDDg4OmuMJCQlYu3Ytv08N0K1bN8ybNw8vXrxA+/btNfOhIiIi8M8//+D7778XO6IkLFmyBD169IC3t7fmmFwuh4+PDxITE7F48WIsWrRIxIRU0rHgIaICs7S0RPPmzcWOQUSF4KuvvsKwYcPg7++vNR/q7NmzkMvlnGRvgI4dO2oWzjh+/DgAQKVSwdzcHF9++SU6dOggckJpuH79Ovr166fzXNWqVbFq1apiTkRSw4KHiAwWHR2NuLg4dO3aNce5bdu2oUKFCtwsMw+9e/fGtGnTUL16dfTq1UtrnPrbBEFAaGhoMaaTJi8vrzzbEVAPIaL8ubq6YsmSJVizZg3Onj2L5ORk2NjY4OOPP0b//v3h7OwsdkRJ6dOnDzp37ozLly8jKSlJs6dR6dKlxY4mGVZWVjhz5gwaNmyY49zp06e5PxTliwUPERls/fr1+Pjjj3WeS0tLQ2hoKAuePLi7u6NUqVKav+f3oE7569evX452fPbsGU6dOgWlUslVxQzk7OzMeRGFqHTp0jrn8ZB+2rVrh02bNkGhUMDb21vT6xgREYE///wT3bt3FzsilXAseIjIYHfu3EFAQIDOcx9++CE2btxYvIEkZuzYsZq/jxs3TsQkxiO378fMzEwEBgaiTJkyxZqHKJtKpcLVq1cRHx+vc1U2X19fEVJJy6BBg/Ds2TNs2bIFf/zxh+a4SqWCj49PrqsKEmVjwUNEBsvMzERWVlau57jUqn7S09MxevRoDBgwQOdQDSo4U1NTdO3aFb///js6d+4sdhzJuHDhAiIiIhAfH4+MjIwc5+fPny9CKum5e/cuJkyYgPv370OlUuU4LwgCCx49yOVyjBs3Dr1790ZMTIxmmKWHhwdXuiO9sOAhIoM5OzsjOjoazZo1y3EuOjoalStXFiGV9JibmyM2NhZyuVzsKEbN3NwcT58+FTuGZOzZswdz586FtbU1nJ2dYWpqKnYkyfr555+RkZGBoKAgVK1alW1pgCtXruCjjz7SGqrq4uLCAofeCQseIjJYhw4dsHjxYpQtWxadO3fWjKfesWMHdu3ahSFDhogdUTJq1aqFK1euwMPDQ+woRunZs2fYvHkzJ9obYNOmTWjTpg3GjRsHMzMzseNI2tWrVzF69Gi0bt1a7CiS8+2336JcuXLw8/ODn58fnJycxI5EEsaCh4gM1rVrV1y9ehXr1q3D+vXrIZPJoFQqoVKp0K5dO3z22WdiR5SMIUOGYOLEibCzs0OrVq1gaWkpdiRJ0rXaXWZmJhITEyGTyfDjjz+KlEx64uPjMXz4cBY7hcDS0lKzQAkZLj09HWvXrsW6devQsGFDdOzYES1atICJCR9fyTBCVFRUzkGlRER6OH/+PE6cOIFnz56hTJkyaNKkCerWrSt2LEnp2LEjsrKyoFAoAKiHX7354C4IAnbu3ClWPMmYNWtWjoLHzMwMTk5OaNu2Ld8dNsDXX3+N7t27o127dmJHkbyVK1ciPj4e48ePFzuK5Hh5eWHx4sVIT0/H7t27ceTIEWRkZMDGxgbt2rVDx44d8cEHH4gdkySCBQ8RGSw+Ph729vY632VTKBR48uQJypcvL0Iy6Zk9e3a+17y5qhtRUTtx4gSWLl2K2bNnw9HRUew4knP48GHN37OysrBixQq4urqiWbNmsLGxyXF9q1atijOeZGQXPDVr1gQAvHjxApGRkdi9ezeuX78OQRBQs2ZNdOzYEW3btmXvOOWJBQ8RGczb2xuLFi3S/CJ607Vr1zBkyBBu8piP9PR0HD16FPHx8bC1tcXHH3/MpZMLWUZGBuLi4lCpUiUuDJGPCRMmaH1+48YNJCcno1q1arC1tc1xfXBwcHFFk5zsTXBVKpXmz9wIgsCflbl4u+B507///otdu3YhIiICKSkpsLKyYk845YmDIInIYHn9AlcqlcWYRJqePHmC7777DnFxcZqHoux31GvVqiV2PEnaunUrnj9/jn79+gFQF95jx45FSkoKnJycsGDBApQrV07klCXXzZs3tYYEymQylClTBk+fPs2xwh03ys0bl+wuelWrVsWwYcPwzTff4MiRI9izZ4/YkaiEY8FDRO9E10NPRkYGTpw4ofMdYXpt5cqVePLkCfz9/VGrVi3cu3cPoaGhWLBgAZYvXy52PEnatWsXOnXqpPn8999/h42NDfr27Yu//voL69atw+jRo0VMWLJt2rRJ7AhGgysuFh9TU1N4eXnBy8tL7ChUwrHgISK9hISEYO3atQDUxc63336b67UdO3YsrliSdPr0afTp00fTG9GkSRNUrFgREydOREJCAuzs7EROKD2PHj3S7M+RmpqK8+fPY9KkSWjVqhWsra2xevVqkRMah4yMDCQmJnKO3jtSKBQ4fvw46tatq3M+D73m6+vLYb5UaFjwEJFePvroI3Tu3BkqlQrbt29Hq1atcjyYm5qawtXVFT4+PiKllIaEhATUq1dP65iHhwdUKhUSExNZ8LyDzMxMzSIaly5dglKpRMOGDQEATk5OSEhIEDOe0YiOjsa0adM47+QdvXz5EkFBQViwYEGOnwGkjYu1UGFiwUNEemnSpAmaNGkCAEhLS0O/fv1QoUIFkVNJk1KphLm5udax7D1PspenJsOUK1cO58+fh4eHB44dO4bq1atr9j959uwZ90KhYvPLL7/kei4rKwsqlQp//vknDh48CEEQMGzYsGJMR/R+YsFDRAbjO28Fd/fuXa2Vw7IXe7hz506Oa93c3Iotl1S1a9cOISEhOHr0KG7evIn//Oc/mnPXrl1D5cqVRUxX8oWEhOh13e3bt4s4ifSFhYXluTqbIAg4evSo5u8seIiKHgseInond+7cQUhICGJiYpCcnIzFixfDzc0NISEhqFevHurXry92xBItt/13Zs6cqfl79gpuHD6UP39/f8jlcly6dAktW7ZEt27dNOdu3brFvU7yERISku8Sytm4Slve6tatiwcPHuC7775DixYttM49f/4cn376KRYsWAB3d3eREhK9f1jwEJHBbty4geHDh8PKygoeHh44ePCg5tzLly+xY8cOFjx5CAwMFDuC0REEAb1799Z5TteeMeHh4WjevDmsra2LOpok2NraokWLFvjqq6/yvO6ff/7BvHnziimVNP3888/Ytm0bZs6cicaNG2P48OGcl0ckMhY8RGSw33//HVWrVsW8efNgamqKqKgozbmPPvpIa6dxysnPz0/sCO81hUKBOXPmYMmSJSx4XqlevTru3buX75LyVlZWxZRI2rp27YpmzZrhp59+QkBAAAYPHqy1bDoRFS+Z2AGISHouXryInj17wsLCIse5smXLckUsKvH0Gbr1PqlWrRpu3ryZ73WWlpbcwFVPTk5OmDt3LgYPHoylS5di1KhRuHfvntixiN5LLHiIyGAqlQqmpqY6z6WkpOR6johKpv79++P333/P9zpPT09s3LixGBIZj06dOmHVqlWwsLDAsGHDOAeKSAQc0kZEBqtWrRqOHDmiWab6TSdPnuSqYkQSY2lpCUtLS7FjGC1HR0fMmDEDhw4dwq1bt+Dk5CR2JKL3CgseIjJYt27dEBwcDEtLS7Rr1w6Aeqf7s2fPYs+ePZgyZYq4AYmISqDWrVujdevWYscgeu+w4CEig3l5eeHBgwcICQnB1q1bAQCTJ0+GXC5HQEAAmjdvLnJCIiLxxMTEIDQ0FI8ePYKrqyv8/f1RvXp1rWsuX76MYcOGcdl5omLAgoeI3om/vz98fX1x4sQJJCYmwtbWFo0bN+ZQDSJ6r12/fh1jxoyBjY0NqlSpgtOnT+Off/7Bt99+i86dO4sdj+i9xIKHiAy2a9cudOrUCY6OjjqXWp07dy7GjBkjQjIiInGtXbsWNWrUwNy5c2FpaYkXL15g4cKF+OWXX5CamopevXqJHZHovcNV2ojIYAsXLsSpU6d0nvvll1+wf//+Yk5EpD+5XI758+fD2dlZ7ChkhK5du4YePXpoFoEoVaoUJkyYgD59+mDFihVYt26dyAmJ3j/s4SEig/Xo0QNTpkzBr7/+CldXV83x5cuXY/v27Zg4caKI6eh9FB4enus5mUyG0qVL48MPP4SDgwMAwMPDo5iS0fvm+fPnKFOmTI7jAwcOhFwux+rVq6FQKODp6Vn84YjeUyx4iMhggwYNQlxcHMaNG4fffvsN9vb2WL9+PTZt2oTvv/8ebdu2FTsivWdmz56t2d/kzU1F3zwmCALat2+P77//HnK5XJScZPzKlSuHW7duoV69ejnO9e/fHwAQEhKCq1evFnc0oveWEBUVxe2michgmZmZGD16NFJTU+Hl5YUVK1bg22+/xWeffSZ2NHoPXbt2DdOmTUOjRo3g5eWFsmXLIiEhAQcOHMCpU6cwYsQIXL9+HWvXrkWfPn00D55EhW3OnDmIj4/HTz/9lOs1a9euxZo1ayAIAldpIyoGnMNDRO/E1NQUwcHByMjIwMqVKzFw4EAWOySav/76Cy1atMDIkSPh7u4OFxcXeHh4YNSoUWjRogX27NkDf39/dOvWDREREWLHJSPWrl07WFtbIykpKddr+vXrh2+++UZnLxARFT4OaSMivfzyyy86j1eqVAnPnz9HQkKC5hpBEDBs2LDijEfvuejo6Fw3vG3SpAkmT54MAKhfv75m7yiiolC/fn3Ur18/3+t69OiBHj16FEMiImLBQ0R6CQsL0/s8Cx4qbkqlEvfv30fDhg1znLt//77m7yYmJjAzMyvOaEREJDIWPESklwMHDogdgShXjRo1wqpVq1CxYkU0atRIc/zEiRNYtWqV5tidO3dQvnx5sWISEZEIuGgBERkkIyMDISEhaNWqFWrUqCF2HCIAwOPHjzFy5Eg8fPgQlpaWsLOzQ0JCAl6+fImKFSti/vz5cHR0xLZt22BhYYEOHTqIHZmIiIoJCx4iMpivry/mzJkDd3d3saMQaaSlpWHv3r04f/48kpOTYWNjA3d3d/j6+sLCwkLseEREJBIOaSMig1WpUgUPHz5kwUMlioWFBbp06YIuXbqIHYWIiEoQLktNRAbr27cv1q9frzUZnIiIiKgkYg8PERls7969SE9PR0BAAKpWrQp7e3vNjvbZgoODRUpH76OsrCxs3LgRkZGRiI+PR0ZGRo5ruMEjEdH7iQUPERns5s2bMDExgYODA5KTk5GcnKx1/u3ih6ioLV++HH/++Sc8PT3x8ccfc+lpIiLS4KIFREQkeV988QU6duyI/v37ix2FiIhKGM7hISIiyUtJSUG9evXEjkFERCUQh7QRUYE8e/YM6enpOY5zc0cqTvXq1cONGzdQv359saMQEVEJw4KHiN7JunXrsHXr1hzzd7JxgjgVp2HDhmHixIkoX748mjVrBlNTU7EjERFRCcGCh4gMtnv3bmzYsAG9e/fG6tWr4e/vD5VKhf3798PMzAy9evUSOyK9ZwYNGoSsrCxMnToVAHJsNCoIAnbu3ClGNCIiEhkLHiIyWFhYGPr06YNevXph9erVaNGiBdzc3ODv74/vvvsOSUlJYkek90yrVq24OiAREenEgoeIDPbgwQPUqlULMpl63ZOsrCwAgLm5OXr06IFVq1ahZ8+eYkak98y4cePEjkBERCUUV2kjIoPJ5XIA6mFCVlZWePz4seacra0tnjx5IlY0IiIiIi3s4SEig1WqVAmPHj0CAHz00UfYuXMnPv74YwiCgL///htOTk4iJ6T3wblz5+Dm5gZLS0ucO3cu3+vd3d2LIRUREZU03HiUiAwWEhKC+Ph4BAYG4syZMwgMDISpqSnkcjlevnyJMWPGwM/PT+yYZOS8vLywePFi1KxZE15eXrnO4VGpVBAEgSsHEhG9p1jwEFGBXblyBQcOHIBMJkPTpk25FwoVi5iYGNSoUQOWlpaIiYnJ93oPD48iz0RERCUPCx4iIiIiIjJanMNDRHoZNWqUQdfPnz+/iJIQ5TRq1CiMGDECLi4uOc7dvXsXCxYs4PckEdF7igUPEeklJiYGVlZWKFeunNhRiHKIiYnBixcvdJ5LTU3Va1EDIiIyTix4iEgvFSpUwMOHD1GqVCl06NABbdu2haWlpdixiPKVkJAAc3NzsWMQEZFIOIeHiPQWExOD3bt348iRI5DJZGjTpg06dOiAOnXqiB2N3kNHjx7FsWPHAADh4eFo2rQpbG1tta7JyMhATEwMKleujJ9//lmMmEREJDIWPERksBcvXiAyMhJ79uzBtWvX4OzsjA4dOqB9+/aws7MTOx69J0JDQxEaGgoASE9Ph5mZWY6lqU1NTVG1alUMHToU1apVEyMmERGJjAUPERVIbGwsduzYgb///hvNmzfHtGnTxI5E76E39+QhIiJ6E+fwENE7u337NsLDw3Ho0CGoVCo4OzuLHYneUwcOHBA7AhERlVAseIjIIC9fvtQMZ7ty5QoqVqyIbt26wc/PDw4ODmLHIyIiItLCgoeI9HLu3Dns3r0bhw8fBgC0atUKgwYN4u71VGLs378ff/75J+7cuYOMjIwc5yMjI0VIRUREYmPBQ0R6GTlyJKysrODj4wNvb29YWVkBAK5fv67zejc3t+KMR++5Y8eOYfbs2fDz88P//vc/dOjQARkZGfjnn39gb28Pb29vsSMSEZFIWPAQkd5SU1Oxe/du7N69O9drVCoVBEHgu+lUrDZu3Iju3bvjq6++wu7du9G5c2e4ubkhISEBw4cPh6Ojo9gRiYhIJCx4iEgvgYGBYkcgytXdu3cREBCgWZZaoVAAAOzs7ODv74/NmzejY8eOYkYkIiKRsOAhIr34+fmJHYEoVwqFAiYmJpDJZLCwsEBCQoLmXPny5fHw4UMR0xERkZhkYgcgIiIqqAoVKuDp06cAgGrVqmktU33o0CHY29uLFY2IiETGHh4iIpK8Bg0a4PTp0/D29sZnn32GadOm4erVqzA1NcXdu3cxaNAgsSMSEZFIhKioKJXYIYiIiAoiIyMDmZmZKFWqFADg8OHDiIiIgCAIaNasGYdkEhG9x1jwEBERERGR0eIcHiIiIiIiMlqcw0NERJI0e/Zsva8VBIFLqxMRvadY8BARkSSdPXtWs+9OfvS9joiIjA/n8BARERERkdHiHB4iIiIiIjJaLHiIiIiIiMhocQ4PERFJnpeXV77zdCIjI4spDRERlSQseIiISPL69euXo+B59uwZTp06BaVSifbt24uUjIiIxMaCh4iIJC8gIEDn8czMTAQGBqJMmTLFmoeIiEoOzuEhIiKjZWpqiq5du+KPP/4QOwoREYmEBQ8RERk1c3NzPH36VOwYREQkEhY8RERktJ49e4bNmzfD2dlZ7ChERCQSzuEhIiLJ69WrV45FCzIzM5GYmAiZTIYff/xRpGRERCQ2FjxERCR57u7uOQoeMzMzODk5oW3btnBychIpGRERiU2IiopSiR2CiIiIiIioKHAODxERERERGS0WPEREJHmLFy/OdZ5OcHAwli5dWsyJiIiopGDBQ0REkvfPP/+gUaNGOs81atQIx44dK+ZERERUUrDgISIiyXvy5EmuCxOUL18ejx8/LuZERERUUrDgISIiybOwsMi1qHn06BHMzMyKOREREZUULHiIiEjyateujS1btiArK0vreFZWFv7880/Url1bpGRERCQ2LktNRESSd/nyZYwYMQJOTk7o0KEDHBwc8OTJE+zZswdxcXH4+eefUbNmTbFjEhGRCFjwEBGRUThx4gR+/vlnPHz4UHOsYsWK+O6779C4cWMRkxERkZhY8BARkaRlZmYiJiYGLi4uKF++PO7du4dnz56hTJkyqFy5stjxiIhIZJzDQ0REkiaXyzF+/Hjcu3cPAFC5cmXUqVOHxQ4REQFgwUNERBInk8ng6OiI1NRUsaMQEVEJxIKHiIgkr2PHjggLC4NCoRA7ChERlTAmYgcgIiIqKBMTE9y9excBAQFo3rw57O3ttc4LgoDu3buLlI6IiMTERQuIiEjyvLy88jwvCAIiIyOLKQ0REZUk7OEhIiLJ27Bhg9gRiIiohGLBQ0REkufk5CR2BCIiKqG4aAERERERERkt9vAQEZEkjRo1CiNGjICLiwtGjRqV7/Xz588vhlRERFTSsOAhIiJJUqler7mjVCohCIKIaYiIqKTiKm1ERERERGS0OIeHiIgkKSUlBUFBQYiOjs71mujoaAQFBSEpKakYkxERUUnCgoeIiCRp165duHnzJjw9PXO9xtPTE7GxsQgLCyu+YEREVKKw4CEiIkk6cOAAPvnkE8jl8lyvkcvl6NSpE/75559iTEZERCUJCx4iIpKke/fuwc3NLd/rPvzwQ9y7d68YEhERUUnEgoeIiCRJoVDAxCT/xUZNTEyQlZVVDImIiKgkYsFDRESSZG9vj9u3b+d73a1bt2BnZ1cMiYiIqCRiwUNERJLk7u6O7du359l7k5WVhR07dsDDw6P4ghERUYnCgoeIiCTp888/x507dzBp0iQ8efIkx/knT55g4sSJuHv3Lrp37y5CQiIiKgm48SgREUnWzp07sXDhQshkMri5ucHJyQkAEBcXh+vXr0OpVGLkyJHo1KmTyEmJiEgsLHiIiEjSLl26hNDQUJw9exbp6ekAAHNzczRo0AB9+vRBrVq1RE5IRERiYsFDRERGQalUIikpCQBga2sLmYyjtomICMh/PU8iIiIJkMlkKFu2rNgxiIiohOHbX0REREREZLRY8BARERERkdFiwUNEREREREaLBQ8RERERERktFjxERERERGS0WPAQEREREZHRYsFDRERERERGiwUPEREREREZrf8HYKStHOQDIKQ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z4AAAGHCAYAAABxkYdMAAAAOXRFWHRTb2Z0d2FyZQBNYXRwbG90bGliIHZlcnNpb24zLjQuMywgaHR0cHM6Ly9tYXRwbG90bGliLm9yZy/MnkTPAAAACXBIWXMAAAxOAAAMTgF/d4wjAAA3JUlEQVR4nO3de1yUZf7/8TcMjILISVEOiaImSGUpSafNlsowc3ct11zztOZuZmtmabasbmaZQbqEhoancrO0r+uh/a3fNezArraZHb4ew0OgBqmAyWEEhRGY3x/mbBOaoCMzc/t6Ph48Yq77nvv+3PclxHuu675vr5ycHJsAAAAAwMC8XV0AAAAAAFxuBB8AAAAAhkfwAQAAAGB4BB8AAAAAhkfwAQAAAGB4BB8AAAAAhkfwAQAAAGB4Pq4uAACuVEn/TrrgOu1btNc7N7/TqO3V2eq0/Jvl6hncU9cHX39RNT32f4+pa0BXPdXtqYt6v6v9+9i/9V3Ndxp01SCnbnfTsU16/dDrOnLqiE7bTiv79myZvc1O3cdZz+c+r8raSr3c4+XLsn0AuFIRfADAReb3nO/w+s9f/VldWnXRbzv91t7m6+Xb6O3V2er012/+KpOX6aKDj6f797F/a9+JfU4NPjV1NZq1d5YSQhL05NVPytfbt0n90lRjYsaozlZ32bYPAFcqgg8AuEh8YLzDa18vXwX5BjVoh2sV1xSrpr5GSWFJlzVQ1tTVqIWphaL8oi7bPgDgSkbwAQAP8V7Re1r17Sp9e/JbtfJppVva3KJHYh5RsDlY1nqrkjcnS5JeP/S6Xj/0uiTp9zG/10PRD2lb2Tb97du/6evKr3Wi9oTCW4YrKSxJD0U/JF/vpo9elFpL9cahN/Tp8U9VcbpCIeYQ9Qzuqadjn5bJyyRJ2nJ8i9785k0dqDogs7dZCcEJGtt5rCL8IuzbeeCTB/Trq36th6IfsredPZY/d/+z7mx3p6Qz07/2ndinqd2n6tW8V3Ww6qDCW4br4U4Pq09YH/s6OcdyJP13GmEHvw56M/HN8x7HsZpjWnRgkT4r/Uyn6k6pU6tOGhY9THeE3SFJWnRgkVYWrpQkvbj3Rb2490X9IuIX550KeLbOZ2Kf0YIDC3Sg8oDatmirh6If0oCIAfb1/t+R/6dXvn5Fr97wqlYWrtT28u26JvAavdzj5XNOdWvM+d53Yp+WHVqmXRW7dNp2WnGt4/RIzCO6JuiaxnQpABgewQcAPMC6w+s0L2+e7ml/jx7t/KiKqou09OBS7T2xV1m9suTr5auM6zM0ccdE/SLiF+oX3k+S1K5FO0nSkeojujboWv0i8hfyM/mp8GSh3i54W8U1xZoSO6VJtVScrtBj//eYrPVWDe84XJ38O6nUWqqPv/tY9bZ6mbxM+uS7TzTtq2m6KfQmPRf/nCprK7X04FI9vv1xLUlYomBzcJPPgaXWotS9qRrSYYjatWin9UfX6/k9z2t5wHJF+EVoTMwYWU5bVHCqQM/FPydJP3kdzsnak5q4faKq66v1SOdH1NbcVhuKN+i53Of0p7g/qW/7vhoYOVCdW3XWi3tf1MOdHlZCSIJCfEMuWOfMvTM1LHqYIlpGaGPxRv1l/18U4BOgn4f93GHdmXtm6p729+iBqAfOu73GnO9cS66e3PGk4lvH6+nYp2X2Nuvdw+/qqZ1P6bWer6lzQOdGn2cAMCqCDwC4udr6Wi07tEw3hd6klLgUe3uUX5Qm75ys94vf130R96l7YHdJUliLsAbT5e6LuM/+vc1m03VB1ymiZYT+uPuPGt9lvPx9/BtdzzuF7+g763damrBUHVt1tLff3f5u+/dLDi1Rp1ad9OK1L8rb68wNRGNbx2r056O15vAajYkZ07STIKmytlKp16baRzCuC7pOg7YM0ubvNuvBDg8qyi9Kgb6B8q32bdR0wfVH1+tI9REt6LnAfu5uanOTHt/2uBYfXKy7292tdi3bqUtdF0lnzndjtltZW6lnYp/Rz9r+TJKUGJqokuoSLT24tEHw6du+rx6Oefgnt9eY870gf4Gu8rtKc66fYx8B6h3SW6M+H6XlBcs1PX76BesGAKPjdtYA4OYOVh2Updaiu9rd5dB+dvRhe/n2C26jsrZSWflZGrZ1mJI3J+vuTXfr6V1Pq85WpyPVR5pUzxdlX+i6wOsc/gj/Ictpiw5WHdSdYXfaQ48kRftHK7Z1bKPqPZfWPq0dpm21NLVUpF+kSmpKLmp7Oyp2KMovyh56zurbvq+O1Rxr8nk5y9fLV7e2udWhLaldkr499a0qTlc4tN/W5rYLbu9C57uqtkq5llwlhZ2Z3ldnq1OdrU5eXl7qGdxTuyp2XdRxAIDRMOIDAG7OUmuRJIWaQxssCzWHynLacsFtvLjnRX1d+bVGdhypaP9o+Zn8dPjUYb2w5wVZ661NqqfidIU6+Xc67/ITtSckSSHmhlPCQs2hKjxV2KT9ndXap3WDNl8v3ybXf5bltEWhvuc+p9KZ47yYGw0Em4MdAt8Pt3ms5piCfIMatP+UC53v8tPlssmmpYeWaumhpQ2WX8470AGAJyH4AICbC/QJlHTmAvcfK7WWKqZVzE++/2TtSW0t3app3afZbxZwvu01RpBvkL6r+e68y88GlDJr2TnrPXs80plrcE7Xn3ZY58ejIpdLoG+gvjn5TYP2s+flhwGlKcqt5aq31TuEn7PbDGsR5rCul5fXBbd3ofN99nw+eNWDDv0LAHDEVDcAcHMxrWIU6BOonJIch/b/K/s/lZ0u0w3BN0iSfLx85CUv1dTXOKxXU18jm2wNLvT/36P/e1H13Bhyo3ZZdumbqoahQToTKDq36qycYzmy2Wz29m9Pfqt9J/bZ65Wk9i3b60DVAYf3bzm+5aLqkiRf78aPAF0fdL0OnzqsfSf2ObR/WPKhwlqEKbJl5EXVcNp2Wp8c/8ShLackR1f5XXVRYepC57u1b2t1b91dB6oOqFtAN8W2jm3wBQBgxAcA3J6Pt49+2+m3mpc3T2l705TULknF1cVaemipYlrFqG/7vpIkby9vdfDvoP989x/1DO6pAJ8AhbUIU6g5VFcHXK3X8l/T6frT8jP56f3i93Ww6uBF1fObDr9RTkmOntzxpEZ0HKFO/p1UdrpMH3/3sVLiUuTr7asxncZo2lfTNO2raRoQMUCVtZV649AbCjGHaFDUfx8ueme7OzXv63l665u31D2wu/ae2Kv3i9+/6HPVyb+TNhZv1P8e/V91adVFLUwtzjsiNiBigP5+5O+atnuaHo55WKG+ocouztbOip36U9yfGjUacy4BPgGalzdPx63H7Xd122XZpT93//NFba8x53t81/F6asdT+uOuPyo5PFmh5lBVnK7QvhP7ZPY2OzwUFwCuVAQfAPAA90fdLz+Tn1Z9u0oflnwofx9/3dLmFo2NGeswkvPk1U8qMy9TKbtSdNp22v4cn+fin9Pcr+dqzv458vHy0W1tb9PU7lP1h21/aHItQb5Bmt9zvpYeWqrl3yxXZW2lQswh6hXSyz6969a2t+rFa1/Um9+8qelfTT/zHJ+QM8/x+eGtrAdEDNDxmuP6x9F/6O2Ct3V98PV6/prnNerzURd1nn4Z+UvtO7FPr+W/pqq6qp98jo+/j78ybsjQwgML9Vr+a6quq1bHVh01PX56g7uvNUWgT6Cejn1aC/IX6FDVIbVp0UZPXv3kRU9Da8z5jg+M14KeC/TmN29qXt48naw9qWBzsGIDYjUwauBFHwsAGIlXTk6O7cKrOddbb72lTZs2qbCwUP7+/kpMTNTYsWMVHBxsXycpKanB+xYvXqyuXbvaX69YsUJr165VZWWlEhISNGnSJIWGXvhCUQAALoezDzB9+6a3XV0KAOBHXDLis3v3bg0ePFixsbGqqqrSvHnz9Pzzzys9Pd1hvenTp6tHjx7210FB/50bvWHDBi1fvlwpKSmKjIxUZmamZsyYoblz5zbbcQAAAADwDC4JPqmpqQ6vx48fr/Hjx6uyslIBAQH29tatW593BGfdunUaNGiQ+vTpI0maMmWKhg0bpry8PIdRIQAAAABwi2t8KioqZDab5efn59Cempqq2tpadejQQUOHDtUtt9wiSbJarcrPz9fYsWPt60ZGRio8PFy5ubkEHwCASzwb/6yrSwAAnIfLg4/VatWbb76p5ORkmUwme/uYMWPUq1cvmUwmffzxx5o6dapmz56thIQEWSwW1dfXKyTE8eF4wcHBKi8vd2irr6/X8ePH5efnd9F36AEAAADgPDabTadOnVKbNm3k7d08T9hxafCpq6vTrFmzJEnjxo1zWDZ8+HD797GxsSouLtbq1auVkJDg8FyICzl+/LgefPBB5xQMAAAAwGlWrVqlsLCwC6/oBC4LPvX19UpLS1NBQYEyMjIaTHP7sW7dumn9+vWSztzkwNvbW2Vljk8FLy8vd7gznCT7dgsLCxUYGCi4tz/96U/2MAz3RT95BvrJc9BXnoF+8gz0k2ewWCzq0KHDBTOAM7kk+NhsNs2ePVu5ubmaN29eowJJfn6+wsPDJUlms1ldunTR9u3blZCQIEk6evSoioqKFB8f7/C+s9PbAgMDCT4ewGw2008egH7yDPST56CvPAP95BnoJ8/SnJeiuCT4pKena8uWLXrppZckSaWlpZLOjOSYTCZt2bJF5eXl6t69u0wmkzZv3qyNGzc6pPeBAwcqMzNT3bp1U0REhBYsWKAePXpwYwMAAAAADbgk+JydsvbYY485tK9cuVLh4eEymUxavXq1jhw5Im9vb0VHR2vGjBm66aab7Ov2799fZWVlysjIsD/AdPLkyc16HHC+5ORkV5eARqCfPAP95DnoK89AP3kG+gnn45WTk9P4OwV4oKqqKg0YMEAVFRUMewIAAABuwGKxKCgoSOvXr1erVq2aZZ/Nc+84AAAAAHAhgg8AAAAAwyP4AAAAADA8gg8AAAAAwyP4AAAAADA8gg8AAAAAwyP4AAAAADA8gg8AAAAAwyP4AAAAADA8gg8AAAAAwyP4AAAAADA8gg8AAAAAwyP4AAAAADA8gg8AAAAAwyP4AAAAADA8gg8AAAAAwyP4AAAAADA8gg8AAAAAwyP4AAAAADA8gg8AAAAAwyP4AAAAADA8gg8AAAAAwyP4AAAAADA8gg8AAAAAwyP4AAAAADA8gg8AAAAAw/NxdQHNpbq62tUl2JnNZrVs2dLVZQAAAABXjCsm+MTFx6nseJmry5AkhYaF6nDBYcIPAAAA0EyumOBTdrxMelJSCxcXUiOVvlIqq9VK8AEAAACayRUTfCSdCT1kDQAAAOCKw80NAAAAABgewQcAAACA4RF8AAAAABgewQcAAACA4RF8AAAAABgewQcAAACA4RF8AAAAABgewQcAAACA4RF8AAAAABgewQcAAACA4RF8AAAAABgewQcAAACA4RF8AAAAABgewQcAAACA4RF8AAAAABgewQcAAACA4RF8AAAAABgewQcAAACA4RF8AAAAABgewQcAAACA4RF8AAAAABgewQcAAACA4RF8AAAAABiejyt2+tZbb2nTpk0qLCyUv7+/EhMTNXbsWAUHB9vXKSwsVHp6unJzcxUSEqKRI0eqf//+DttZsWKF1q5dq8rKSiUkJGjSpEkKDQ1t5qMBAAAA4O5cMuKze/duDR48WAsXLtTMmTN16NAhPf/88/bltbW1SklJUVBQkLKysjRixAilp6fryy+/tK+zYcMGLV++XBMmTFBmZqaqqqo0Y8YMVxwOAAAAADfnkhGf1NRUh9fjx4/X+PHjVVlZqYCAAG3dulUlJSVatGiR/P39FRMTox07dmjdunVKSEiQJK1bt06DBg1Snz59JElTpkzRsGHDlJeXp65duzb7MQEAAABwX25xjU9FRYXMZrP8/PwkSXv37lVcXJz8/f3t6/Tq1Ut79uyRJFmtVuXn56tnz5725ZGRkQoPD1dubm7zFg8AAADA7bk8+FitVr355ptKTk6WyWSSJJWVlTlc7yNJwcHBKi8vlyRZLBbV19crJCTkvOsAAAAAwFkumep2Vl1dnWbNmiVJGjduXKPfZ7PZLm6HH0oySer6/RcAAACAZpGdna3s7GxJZwY/mpvLgk99fb3S0tJUUFCgjIwM+zQ3SQoJCVFBQYHD+uXl5fZRoKCgIHl7e6usrOy865zTXZJaOukAAAAAADRacnKykpOTJZ2ZwTV//vxm3b9LprrZbDbNnj1bubm5mjNnjgIDAx2Wx8XFad++fTp16pS9bdu2berevbskyWw2q0uXLtq+fbt9+dGjR1VUVKT4+PhmOQYAAAAAnsMlwSc9PV1btmzR1KlTJUmlpaUqLS1VXV2dJCkxMVFt27ZVWlqaDh48qH/+85/66KOPdP/999u3MXDgQK1Zs0abN29WXl6eZs+erR49enBHNwAAAAANuGSq2/r16yVJjz32mEP7ypUrFR4eLl9fX7300ktKT0/X2LFjFRoaqokTJ9pvZS1J/fv3V1lZmTIyMuwPMJ08eXKzHgcAAAAAz+CVk5NzkXcK8AxVVVUaMGDAmRd/lOuv8amWlHrmFt4/nuIHAAAAXAksFouCgoK0fv16tWrVqln26fLbWQMAAADA5Ub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ufjip1u2rRJ7777rvbv36+qqip98MEHMplM9uVJSUkN3rN48WJ17drV/nrFihVau3atKisrlZCQoEmTJik0NLRZ6gcAAADgWVwSfGpqatSrVy8lJCRoyZIl51xn+vTp6tGjh/11UFCQ/fsNGzZo+fLlSklJUWRkpDIzMzVjxgzNnTv3stcOAAAAwPO4JPj07dtXkrR9+/bzrtO6devzjuCsW7dOgwYNUp8+fSRJU6ZM0bBhw5SXl+cwKgQAAAAAkhtf45Oamqr7779fEyZM0JYtW+ztVqtV+fn56tmzp70tMjJS4eHhys3NdUWpAAAAANycS0Z8LmTMmDHq1auXTCaTPv74Y02dOlWzZ89WQkKCLBaL6uvrFRIS4vCe4OBglZeXu6ZgAAAAAG7NLYPP8OHD7d/HxsaquLhYq1evVkJCgmw228Vv+ENJJkldv/8CAAAA0Cyys7OVnZ0t6cwsrubmlsHnx7p166b169dLOnOTA29vb5WVlTmsU15eruDg4J/e0F2SWl6eGgEAAACcX3JyspKTkyVJFotF8+fPb9b9u+01Pj+Un5+v8PBwSZLZbFaXLl0cboxw9OhRFRUVKT4+3kUVAgAAAHBnLhnxsVgsKikp0eHDhyVJeXl5MplMioqK0vbt21VeXq7u3bvLZDJp8+bN2rhxo2bNmmV//8CBA5WZmalu3bopIiJCCxYsUI8ePbijGwAAAIBzcknw+eSTT5SWlmZ//eijj0qSXnnlFZlMJq1evVpHjhyRt7e3oqOjNWPGDN1000329fv376+ysjJlZGTYH2A6efLkZj8OAAAAAJ7BJcGnX79+6tev33mXJyYmXnAbw4YN07Bhw5xZFgAAAACD8ohrfAAAAADgUhB8AAAAABgewQcAAACA4RF8AAAAABgewQcAAACA4RF8AAAAABgewQcAAACA4RF8AAAAABgewQcAAACA4TUp+GRnZ8tqtTZoP336tLKzs51WFAAAAAA4U5OCz8svv6yqqqoG7SdPntTLL7/stKIAAAAAwJmaFHxsNpu8vLwatOXm5qp169ZOLQwAAAAAnMWnMSvdeeed8vLykpeXlwYNGnTOdX7zm984tTAAAAAAcJZGBZ/Zs2dLkp5++mlNnz5dAQEB/92Aj4/at2+v8PDwy1MhAAAAAFyiRgWfhIQESdKKFSvUrl07eXtzMzgAAAAAnqNRwees8PBwVVRUaM+ePSovL1d9fb3D8v79+zu1OAAAAABwhiYFn48++kgvv/yyvLy8FBQU5HCjAy8vL4IPAAAAALfUpOCzePFiDR06VMOHD5fJZLpcNQEAAACAUzXpYh2LxaK+ffsSegAAAAB4lCYFn7vuuktbtmy5XLUAAAAAwGXRpKlurVq10rJly/TFF1+oc+fODUZ+Hn74YacWBwAAAADO0KTgs3fvXnXt2lXV1dXKzc11WPbDGx0AAAAAgDtpUvB55ZVXLlcdAAAAAHDZ8CRSAAAAAIbXpBGfCRMm/OSUtrlz515yQQAAAADgbE0KPgkJCQ6va2trdeDAAe3cuVO/+tWvnFoYAAAAADhLk4LPqFGjztm+Zs0aHTx40CkFAQAAAICzOeUan5tvvlk5OTnO2BQAAAAAON0lB5+6ujplZ2crODjYCeUAAAAAgPM1aarbgw8+6HBzA5vNJovFIi8vLz3zzDNOLw4AAAAAnKFJwefhhx92eO3t7a3g4GDFxsYqKCjIqYUBAAAAgLM0Kfj069fvctUBAAAAAJdNk4KPJBUXF+vdd99VYWGhJCk6Olq/+tWv1L59e6cXBwAAAADO0KSbG3z22WcaMWKEdu7cqYiICEVERGjHjh0aOXKkPv/888tVIwAAAABckiaN+CxcuFBDhw7V6NGjHdpff/11ZWVlqXfv3k4tDgAAAACcoUkjPoWFherbt2+D9nvuucc+9Q0AAAAA3E2Tgk+7du3OOaXt888/V7t27ZxWFAAAAAA4U5Omuo0YMUKzZ8/Wrl27FB8fL0nKzc3Vpk2beI4PAAAAALfVpOCTnJysq666SmvXrtXGjRtls9kUHR2tuXPn6pprrrlcNQIAAADAJWlS8NmyZYt8fHz05z//2aH9s88+09atW3XTTTc5tTgAAAAAcIYmXeOzcOFC2Wy2hhvx9tbChQudVhQAAAAAOFOTgs/Ro0fVoUOHBu1XXXWVjhw54rSiAAAAAMCZmhR8QkJClJ+f36D966+/VuvWrZ1WFAAAAAA4U5Ou8bnnnns0d+5c2Ww2XX/99ZKk7du369VXX9W99957WQoEAAAAgEvVpOAzatQo1dfXa+bMmaqtrZUk+fr6avDgwRo1atRlKRAAAAAALlWTgo/JZNLvfvc7jRw5UocPH5bNZtNVV10ls9l8ueoDAAAAgEvWpOBzltlsVkxMjLNrAQAAAIDLokk3NwAAAAAAT0TwAQAAAGB4BB8AAAAAhkfwAQAAAGB4BB8AAAAAhkfwAQAAAGB4F3U760u1adMmvfvuu9q/f7+qqqr0wQcfyGQy2ZcXFhYqPT1dubm5CgkJ0ciRI9W/f3+HbaxYsUJr165VZWWlEhISNGnSJIWGhjb3oQAAAADwAC4Z8ampqVGvXr00dOjQBstqa2uVkpKioKAgZWVlacSIEUpPT9eXX35pX2fDhg1avny5JkyYoMzMTFVVVWnGjBnNeQgAAAAAPIhLRnz69u0rSdq+fXuDZVu3blVJSYkWLVokf39/xcTEaMeOHVq3bp0SEhIkSevWrdOgQYPUp08fSdKUKVM0bNgw5eXlqWvXrs12HAAAAAA8g9td47N3717FxcXJ39/f3tarVy/t2bNHkmS1WpWfn6+ePXval0dGRio8PFy5ubnNXi8AAAAA9+d2waesrEzBwcEObcHBwSovL5ckWSwW1dfXKyQk5LzrAAAAAMAPuWSq26Ww2WwX/+YPJZkkdf3+CwAAAECzyM7OVnZ2tqQzs7iam9sFn5CQEBUUFDi0lZeX20eBgoKC5O3trbKysvOuc153SWrpvFoBAAAANE5ycrKSk5MlnZnFNX/+/Gbdv9tNdYuLi9O+fft06tQpe9u2bdvUvXt3SZLZbFaXLl0cboxw9OhRFRUVKT4+vrnLBQAAAOABXBJ8LBaL8vLydPjwYUlSXl6e8vLydOrUKSUmJqpt27ZKS0vTwYMH9c9//lMfffSR7r//fvv7Bw4cqDVr1mjz5s3Ky8vT7Nmz1aNHD+7oBgAAAOCcXDLV7ZNPPlFaWpr99aOPPipJeuWVV3TDDTfopZdeUnp6usaOHavQ0FBNnDjRfitrSerfv7/KysqUkZFhf4Dp5MmTm/04AAAAAHgGr5ycnEu4W4D7q6qq0oABA868+KNcf41PtaRUqaKiQoGBgS4uBgAAAGh+FotFQUFBWr9+vVq1atUs+3S7a3wAAAAAwNkIPgAAAAAMj+ADAAAAwPAIPgAAAAAMj+ADAAAAwPAIPgAAAAAMj+ADAAAAwPAIPgAAAAAMj+ADAAAAwPAIPgAAAAAMj+ADAAAAwPAIPgAAAAAMj+ADAAAAwPAIPgAAAAAMj+ADAAAAwPAIPgAAAAAMj+ADAAAAwPAIPgAAAAAMj+ADAAAAwPAIPgAAAAAMj+ADAAAAwPAIPgAAAAAMj+ADAAAAwPAIPgAAAAAMj+ADAAAAwPAIPgAAAAAMj+ADAAAAwPAIPgAAAAAMz8fVBcC1qqurZbVaXV2GJMlsNqtly5auLgMAAAAGRPC5glVXVysqOkqlx0pdXYokKTQsVIcLDhN+AAAA4HQEnyuY1Wo9E3qelNTCxcXUSKWvlMpqtRJ8AAAA4HQEH5wJPWQNAAAAGBg3NwAAAABgeAQfAAAAAIZH8AEAAABgeAQfAAAAAIZH8AEAAABgeAQfAAAAAIZH8AEAAABgeAQfAAAAAIZH8AEAAABgeAQfAAAAAIZH8AEAAABgeAQfAAAAAIZH8AEAAABgeAQfAAAAAIZH8AEAAABgeAQfAAAAAIZH8AEAAABgeAQfAAAAAIZH8AEAAABgeAQfAAAAAIbn4+oCrlQWi8XVJbhFDQAAAEBzcMvgs2zZMv31r391aLvttts0c+ZMSVJhYaHS09OVm5urkJAQjRw5Uv3793dFqU1XK8kkdejQwdWVAAAAAFcMtww+khQXF6cXX3zR/tpsNkuSamtrlZKSoq5duyorK0u5ublKT09X+/btlZCQ4KpyG6/u+68nJbVwcS0WSQtcXAMAAADQDNw2+Pj4+Cg0NLRB+9atW1VSUqJFixbJ399fMTEx2rFjh9atW+cZweesFpJauriGGhfvHwAAAGgmbntzg/z8fD3wwAMaMWKEMjIydOLECUnS3r17FRcXJ39/f/u6vXr10p49e1xVKgAAAAA355YjPvHx8UpJSVFUVJSKioq0ePFiTZs2TRkZGSorK1NwcLDD+sHBwSovL3dJrQAAAADcn1sGn8TERPv3nTt3VseOHTV8+HDt37//0jb8oSSTpK7ffwEAAABoFtnZ2crOzpYkWa3WZt+/WwafH4uKilJAQICOHj2qkJAQFRQUOCwvLy9vMAp0TnfJ9dfVAAAAAFeg5ORkJScnSzrzWJX58+c36/7d9hqfHyouLlZlZaXCw8MVFxenffv26dSpU/bl27ZtU/fu3V1YIQAAAAB35pYjPllZWbrtttsUFhamo0ePKisrS9dcc426deumuro6tW3bVmlpaRo1apT27Nmjjz76SKmpqa4uGwAAAICbcsvgU1xcrOeee04Wi0Vt2rRR7969NWbMGHl7e8vb21svvfSS0tPTNXbsWIWGhmrixImedStrAAAAAM3KLYPP9OnTf3J5dHS0MjIymqcYAAAAAB7PI67xAQAAAIBLQfABAAAAYHgEHwAAAACGR/ABAAAAYHgEHwAAAACGR/ABAAAAYHgEHwAAAACGR/ABAAAAYHgEHwAAAACGR/ABAAAAYHgEHwAAAACGR/ABAAAAYHgEHwAAAACG5+PqAoAfslgsri5BZrNZLVu2dHUZAAAAcCKCD9xDrSST1KFDB1dXotCwUB0uOEz4AQAAMBCCD9xD3fdfT0pq4cI6aqTSV0pltVoJPgAAAAZC8IF7aSGJvAEAAAAn4+YGAAAAAAyP4AMAAADA8Ag+AAAAAAyP4AMAAADA8Ag+AAAAAAyP4AMAAADA8Ag+AAAAAAyP4AMAAADA8Ag+AAAAAAyP4AMAAADA8Ag+AAAAAAyP4AMAAADA8Ag+AAAAAAyP4AMAAADA8Ag+AAAAAAyP4AMAAADA8Ag+AAAAAAyP4AMAAADA8Ag+AAAAAAyP4AMAAADA8Ag+AAAAAAyP4AMAAADA8Ag+AAAAAAyP4AMAAADA8Ag+AAAAAAzPx9UFAACMpbq6Wlar1dVlSJLMZrNatmzp6jJwHvxbAdCcCD4AAKeprq5WVHSUSo+VuroUSVJoWKgOFxzmD1o3xL8VAM2N4AMAcBqr1XrmD9knJbVwcTE1Uukrpfruu+8UGBjo0lIYTWjIHf+tWK1W+gkwMIIPAMD5Wkhy9d+PtZJMUocOHVxcCKMJP8kd/q3gnJiKCKMh+AAAjKnu+y9XjygwmgAPxFREGBHBBwBgbG4yomCxWFxdgiQ+OUfjMBURRkTwAc6BP1AAOI0bTbmT+OQcTeQmHxwAzkDwAX7Izf5ACWkbor1f7XWLP1AIYcBFcpcpdxKfnF+AO3zoxe9a4PIh+AA/5E5/oFRJZQvK1L59excXcgafEgOXiE/O3ZcbfejF71rg8iH4AOfiDn+g1Mh9QhifErs9d7n7kjt8Yg40mbt86MXv2p/kLr9fGJXzXAQfwN25QwiDW3O3uy/B/bnDH5DuUEMD/L51T240IicxKufJPDr4rFixQmvXrlVlZaUSEhI0adIkhYaGurosAGhWbnX3JYukBS6uAefnZn9AAo3iLiNyEqNyHs5jg8+GDRu0fPlypaSkKDIyUpmZmZoxY4bmzp3r6tJwKQ5Iind1EbiQ7OxsJScnu7oMl3O76WU//rQ6T1LXZi6mppn3ZxTN1Vfu9AekJ4ZkV/xM4b8aOyLXDP3kDiOWTLlrOo8NPuvWrdOgQYPUp08fSdKUKVM0bNgw5eXlqWtXfit5rIMi+HgAgo+HTC/jjzTP0dx95Q5TujwxJPMz5RkuZz+50agpU+6aziODj9VqVX5+vsaOHWtvi4yMVHh4uHJzcwk+gMG5w0iLxWJhehmAy8IdRhPcoQa35C6jpky5uygeGXwsFovq6+sVEhLi0B4cHKzy8nKHNpvN9oM3yvWfMJ34/r/U4uhsLVZJFW5QhzudE3eo5fv9Hz58WBaLRSdOnNC3337rmlJqatT7pt4qO17mkv034Oq+kc783EgN/6244ufJnf7dukstjamjufrKXc6J5Jm1XO5+OinJ2z1GE+w8qX/Oupz9dLYWV5+T7/fvyQH1bO0Of6tfZl45OTnNtzcnOXbsmB588EEtXbpUnTt3trePGzdOt9xyi0aOHNlgXQAAAADuZdWqVQoLC2uWfXnkiE9QUJC8vb1VVub4iW95ebmCg4Md2tq0aaNVq1bJz89PXl5ezVglAAAAgHOx2Ww6deqU2rRp02z79MjgYzab1aVLF23fvl0JCQmSpKNHj6qoqEjx8Y5Xxnt7ezdbigQAAADQOAEBAc26P48MPpI0cOBAZWZmqlu3boqIiNCCBQvUo0cPbmwAAAAAoAGPDT79+/dXWVmZMjIy7A8wnTx5sqvLAgAAAOCGPPLmBgAAAADQFB474tNYK1as0Nq1a+2jQpMmTVJoaKiryzKMTZs26d1339X+/ftVVVWlDz74QCaTyb68sLBQ6enpys3NVUhIiEaOHKn+/fs7bONCfeSMbVzp3nrrLW3atEmFhYXy9/dXYmKixo4d63AzEPrK9VasWKH33ntPJSUlatGiha699lo9+uij9lvb0kfuadq0afrPf/6jOXPm2K87pa/cw7Jly/TXv/7Voe22227TzJkzJdFP7mb//v3KyspSbm6ufH19lZCQoOeee04SfeUOfvOb36i4uLhB+7PPPqukpCSP6CPvizhuj7FhwwYtX75cEyZMUGZmpqqqqjRjxgxXl2UoNTU16tWrl4YOHdpgWW1trVJSUhQUFKSsrCyNGDFC6enp+vLLL+3rXKiPnLENSLt379bgwYO1cOFCzZw5U4cOHdLzzz9vX05fuYfIyEg98cQTeuONN/SXv/xF3t7eSklJkUQfuasNGzaopsbxgR70lXuJi4vTmjVr7F9//OMfJdFP7uabb77RU089peuuu06vvfaaMjMzdeedd0qir9xFVlaWw8/S+PHj1aJFCyUmJnpMHxl6xGfdunUaNGiQ+vTpI0maMmWKhg0bpry8PG6C4CR9+/aVJG3fvr3Bsq1bt6qkpESLFi2Sv7+/YmJitGPHDq1bt87+qeiF+sgZ24CUmprq8Hr8+PEaP368KisrFRAQQF+5iZ///OcOr0ePHq0xY8aotLRUe/bsoY/cTFFRkZYtW6bMzEyH58Xx8+RefHx8zvlpMP3kXpYuXarbb79do0ePtrd17NhREn3lLn78yJgtW7boZz/7mVq1aqX//Oc/HtFHhh3xsVqtys/PV8+ePe1tkZGRCg8PV25urgsru3Ls3btXcXFx8vf3t7f16tVLe/bskdS4PnLGNtBQRUWFzGaz/Pz8JNFX7qimpkbvvfeeOnTooODgYPrIzdTX1ys1NVW//e1vGzwygb5yL/n5+XrggQc0YsQIZWRk6MSJE5LoJ3dSV1enzz//XOHh4Zo4caIeeOABTZ48Wfn5+ZLoK3dUUlKibdu2qV+/fpI8p48MG3wsFovq6+sVEhLi0B4cHKzy8nLXFHWFKSsra/DpwA/Pf2P6yBnbgCOr1ao333xTycnJ9uux6Cv3sWXLFt17772699579emnnyotLc3+wGb6yH2sXr1afn5+uvfeexsso6/cR3x8vFJSUjRnzhyNGzdOO3bs0LRp02Sz2egnN1JRUaHq6mr9z//8j+68806lpqYqLCxMkyZNUmVlJX3lhjZu3Kg2bdqoV69ekjzn955hp7rZbNyszt05o4/o56apq6vTrFmzJEnjxo1r9Pvoq+Zzww03aMmSJSotLdWqVav0wgsvaN68eRd8H33UfL755hutWrVKWVlZF/V++qr5JCYm2r/v3LmzOnbsqOHDh2v//v0XfC/91Hzq6+slSXfccYd++ctfSpImTZqkwYMH65NPPrng++mr5rdx40b17dtX3t6NG0Nxlz4ybPAJCgqyf0r6Q+Xl5Q3SJC6PkJAQFRQUOLT98Pw3po+csQ2cUV9fr7S0NBUUFCgjI8M+zU2ir9yJn5+foqKiFBUVpbi4OP3yl7/U1q1b6SM3smfPHpWWlmrIkCEO7VOmTFFSUpIiIiLoKzcVFRWlgIAAHT16lJ8pN3L2PJ29g6V05tqsiIgIlZSU0FduZvfu3SosLLRPc5M85+8Iw051M5vN6tKli8NF90ePHlVRUZHi4+NdV9gVJC4uTvv27dOpU6fsbdu2bVP37t0lNa6PnLENnPmUZPbs2crNzdWcOXMUGBjosJy+cl82m00mk4k+ciM/+9nPtHTpUi1ZssT+JUlPPfWUxo4dS1+5seLiYlVWVio8PJx+ciO+vr66+uqrdfjwYXtbXV2dioqK1L59e/rKzWRnZ+uaa65xCKqe0keGDT6SNHDgQK1Zs0abN29WXl6eZs+erR49enBnDieyWCzKy8uz/7LKy8tTXl6eTp06pcTERLVt21ZpaWk6ePCg/vnPf+qjjz7S/fffb3//hfrIGduAlJ6eri1btmjq1KmSpNLSUpWWlqqurk6Sc84zfXXpFi5cqK+++kpFRUXas2ePXnjhBQUFBenaa6+lj9xIQECAYmJiHL4kKTw8XGFhYfSVG8nKytKuXbtUVFSkbdu26dlnn9U111yjbt260U9u5te//rU++OADvf/++yosLFRmZqYk6dZbb6Wv3IjVatW//vUv3XPPPQ7tntJHXjk5OYae1Pj22287PORo8uTJPIjKid577z2lpaU1aH/llVd0ww03qKCgwP4gqtDQUI0YMUL33Xefw7oX6iNnbONKl5SUdM72lStXKjw8XJJzzjN9dWleeOEF7dy5UxUVFQoKClKPHj00evRoXXXVVZLoI3eWlJTk8ABT+so9zJgxQzt37pTFYlGbNm3Uu3dvjRkzxj4thn5yL6tXr9bf/vY3nThxQrGxsZowYYL9gwX6yj189NFHSktL05o1axQQEOCwzBP6yPDBBwAAAAAMPdUNAAAAACSCDwAAAIArAMEHAAAAgOERfAAAAAAYHsEHAAAAgOERfAAAAAAYHsEHAAAAgOERfAAAAAAYHsEHAHBORUVFSkpK0uHDh522zX379mnkyJGqq6tz2jadZeLEiVq6dKn9dVJSkr788kun7mPXrl0aPXq06uvrnbpdAMCF+bi6AADA5Tdx4kTt2LFDktSyZUt16tRJo0ePVmJi4nnfExYWpjVr1igoKMhpdSxdulRDhgyRyWSSJKWmpqqurk5Tp0696G0mJSXZv/fz81NERIR69+6tIUOGKCQk5JJrdqbrrrtOgYGB+vDDD9W3b19XlwMAVxRGfADgCvHrX/9aa9as0eLFi3X11Vdr2rRp5x3NsVqtMplMCg0NtYeUS3X48GHt3LlTP//5z52yvR+aPn26/dhGjRqlHTt26He/+52Kioqcvq/GqK+vP++o1t13362///3vzVwRAIARHwC4QrRs2VKhoaEKDQ3VE088offff19ffvmloqKiNHHiRMXGxqqqqko5OTm65557NGTIEA0dOlRvvfWWoqKiJElffPGFli5dqvz8fAUEBOj222/Xk08+KUkqLy9XZmamPv30U5lMJvXu3VuPP/64fcRo06ZNuvbaa9WqVavz1jhx4kTFxcWpqqpKH374oQIDA/XII4/ozjvv/Mlja926tUJDQyVJUVFRuvnmmzV27FgtXLhQ06dPlySVlpZq7ty5+uyzz+Tj46Pbb79djz/+uPz8/C547s6+d9euXaqurtbVV1+txx9/XF27dpV0Zlrg0KFD9dxzz+mdd95RXl6eMjMzFRsb22BbN998s9LT03Xs2DGFhYVdcN8AAOdgxAcArkAmk0kmk0m1tbX2tn/84x+KjIzUokWL9OCDDzZ4z6FDh5SSkqKEhAQtXrxYqamp6tixo3352YAxb948ZWRkqLKyUrNmzbIv3717t66++uoL1rZ+/XpFR0dr8eLF6tevn9LS0lRWVtak4zObzbrvvvv06aef2kdeXnrpJZWUlCgjI0OzZs3Szp07NX/+/EZtz2q1qkePHpozZ44WLlyojh07aurUqbJarQ7rvf7663r44Ye1bNkye1j8sbCwMIWGhuqrr75q0jEBAC4NwQcArjC1tbVasWKFTp06pR49etjbY2Nj9dBDDykqKkoREREN3rdy5UrdeOON+t3vfqeOHTuqW7dueuCBByRJO3bsUGFhoVJSUtS5c2fFxMRo8uTJ+uyzz3Ts2DFJZ0ZF2rRpc8H6rr32Wg0ePFhRUVEaMWKEvL29tXfv3iYfZ3R0tKqrq1VRUaGCggJ98cUXeuaZZxQbG6vrrrtOEyZM0HvvvafKysoLbis8PFyDBg1S586d1aFDBz3xxBOyWCzas2ePw3pDhw5V7969FRUVpYCAgPNur02bNiouLm7yMQEALh5T3QDgCvHOO+9o9erVOn36tFq1aqWJEyfap2pJcvj+XA4ePKi77rrrnMsOHDigiooKDRgwoMGyI0eOKCwsTKdPn5avr+8F64yJibF/bzKZFBQU1OQRnx/y8vJSQUGB/P391alTJ3t7fHy86urqdOTIEXXr1u0nt1FbW6s33nhDH3/8sY4fP666ujrV1NSopKTEYb3GjGhJZ0akampqmnwsAICLR/ABgCvEfffdp8GDB8vPz89+PcwPtWzZ8qK3XV1draioKL300ksNlrVt21aSFBgY2KjRFR+fhv9rstlsTa6poKBAfn5+CgwMPOdyLy+vRm9r5cqV2rhxo8aPH6/o6GiZzWaNGzeuwQ0MGnsOT5w44dS75QEALozgAwBXiNatW5/3upPGiImJ0fbt2zVkyJAGy7p06aLi4mL5+/uf9xbSXbp0UUFBwUXvvymsVqvWr1+vW265RSaTSdHR0Tp58qQOHTpkH/X56quvZDKZFBkZecHt5ebm6o477tAdd9whSSopKdGJEycuurajR4+qS5cuF/V+AMDF4RofAECjDB06VF988YWWLFmigoIC5eXlad26dZKkG2+8UZ07d9azzz6rnTt36siRI/riiy80Z84c+/sTEhK0e/fuy1LbiRMnVFpaqiNHjmjTpk164oknVFVVpUceeUTSmet9brzxRr388svat2+fdu3apVdffVX9+vX7yWtxzoqMjNRnn32m/fv3a//+/UpNTZXZbL6oWvft26cWLVqc845vAIDLhxEfAECjdOrUSS+++KKWLFmiVatWKSAgwP5MHm9vb6WlpSkrK0vPPvusTp06pfbt2+vWW2+1v/+WW25Renq6vv7660ZfC9NYM2bMkHRmqllkZKQSExM1ZMgQBQcH29dJSUlRRkaGJk6cKJPJpD59+ugPf/hDo7Y/YsQIffvtt5owYYJCQkL0+9//XoWFhRdV67/+9S/dddddjbreCQDgPF45OTlNnzgNAMBFePvtt/Xtt9/qmWeecXUpLnHy5EkNHz5cmZmZjZpiBwBwHqa6AQCazaBBgxQVFdXgpgBXiuLiYo0bN47QAwAuwIgPAAAAAMNjxAcAAACA4RF8AAAAABgewQcAAACA4RF8AAAAABgewQcAAACA4RF8AAAAABgewQcAAACA4f1/DKerLpwN60E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1256750" y="4578473"/>
            <a:ext cx="8784681" cy="369332"/>
          </a:xfrm>
          <a:prstGeom prst="rect">
            <a:avLst/>
          </a:prstGeom>
        </p:spPr>
        <p:txBody>
          <a:bodyPr wrap="square">
            <a:spAutoFit/>
          </a:bodyPr>
          <a:lstStyle/>
          <a:p>
            <a:r>
              <a:rPr lang="en-US" sz="1800" dirty="0" smtClean="0">
                <a:solidFill>
                  <a:schemeClr val="accent3"/>
                </a:solidFill>
              </a:rPr>
              <a:t>Maximum </a:t>
            </a:r>
            <a:r>
              <a:rPr lang="en-US" sz="1800" dirty="0">
                <a:solidFill>
                  <a:schemeClr val="accent3"/>
                </a:solidFill>
              </a:rPr>
              <a:t>number of times the price of Bitcoin is between </a:t>
            </a:r>
            <a:r>
              <a:rPr lang="en-US" sz="1800" u="sng" dirty="0">
                <a:solidFill>
                  <a:srgbClr val="FFC000"/>
                </a:solidFill>
              </a:rPr>
              <a:t>$0</a:t>
            </a:r>
            <a:r>
              <a:rPr lang="en-US" sz="1800" dirty="0">
                <a:solidFill>
                  <a:schemeClr val="accent3"/>
                </a:solidFill>
              </a:rPr>
              <a:t> </a:t>
            </a:r>
            <a:r>
              <a:rPr lang="en-US" sz="1800" dirty="0" smtClean="0">
                <a:solidFill>
                  <a:schemeClr val="accent3"/>
                </a:solidFill>
              </a:rPr>
              <a:t>to</a:t>
            </a:r>
            <a:r>
              <a:rPr lang="en-US" sz="1800" dirty="0">
                <a:solidFill>
                  <a:schemeClr val="accent3"/>
                </a:solidFill>
              </a:rPr>
              <a:t> </a:t>
            </a:r>
            <a:r>
              <a:rPr lang="en-US" sz="1800" u="sng" dirty="0" smtClean="0">
                <a:solidFill>
                  <a:srgbClr val="FFC000"/>
                </a:solidFill>
              </a:rPr>
              <a:t>$2000</a:t>
            </a:r>
            <a:endParaRPr lang="en-US" sz="1800" u="sng" dirty="0">
              <a:solidFill>
                <a:srgbClr val="FFC000"/>
              </a:solidFill>
            </a:endParaRPr>
          </a:p>
        </p:txBody>
      </p:sp>
      <p:sp>
        <p:nvSpPr>
          <p:cNvPr id="15" name="Rectangle 14"/>
          <p:cNvSpPr/>
          <p:nvPr/>
        </p:nvSpPr>
        <p:spPr>
          <a:xfrm>
            <a:off x="33111" y="4532457"/>
            <a:ext cx="1393330" cy="400110"/>
          </a:xfrm>
          <a:prstGeom prst="rect">
            <a:avLst/>
          </a:prstGeom>
        </p:spPr>
        <p:txBody>
          <a:bodyPr wrap="none">
            <a:spAutoFit/>
          </a:bodyPr>
          <a:lstStyle/>
          <a:p>
            <a:r>
              <a:rPr lang="en-US" sz="2000" b="1" u="sng" dirty="0">
                <a:solidFill>
                  <a:srgbClr val="FFC000"/>
                </a:solidFill>
              </a:rPr>
              <a:t>Insights</a:t>
            </a:r>
            <a:r>
              <a:rPr lang="en-US" sz="2000" dirty="0">
                <a:solidFill>
                  <a:srgbClr val="FFC000"/>
                </a:solidFill>
              </a:rPr>
              <a:t>:- </a:t>
            </a:r>
          </a:p>
        </p:txBody>
      </p:sp>
      <p:pic>
        <p:nvPicPr>
          <p:cNvPr id="13"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951729"/>
            <a:ext cx="2344665" cy="191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917575" y="1413438"/>
            <a:ext cx="8087880" cy="30675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Google Shape;915;p53"/>
          <p:cNvSpPr/>
          <p:nvPr/>
        </p:nvSpPr>
        <p:spPr>
          <a:xfrm>
            <a:off x="789709" y="706581"/>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324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444048" y="2671473"/>
            <a:ext cx="143423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1264913" y="492494"/>
            <a:ext cx="4245044"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5" name="AutoShape 2" descr="data:image/png;base64,iVBORw0KGgoAAAANSUhEUgAAAzwAAAIzCAYAAADF1xyPAAAAOXRFWHRTb2Z0d2FyZQBNYXRwbG90bGliIHZlcnNpb24zLjQuMywgaHR0cHM6Ly9tYXRwbG90bGliLm9yZy/MnkTPAAAACXBIWXMAAA9hAAAPYQGoP6dpAADts0lEQVR4nOzdd3xN9//A8dcduVmSkFCRiKBaK2rWaGlFFGmrVovYqnSg6LBFzVotWrNGKIpS49ciSqyv2iNGjdYqjU0kQea99/fHlZuc3JsliSS37+fjcR/knM/nnM/5xLk+7/MZR7Vz504jQgghhBBCCGGD1PldACGEEEIIIYTIKxLwCCGEEEIIIWyWBDxCCCGEEEIImyUBjxBCCCGEEMJmScAjhBBCCCGEsFkS8AghhBBCCCFslgQ8QgghhBBCCJslAY8QQgghhBDCZknAI4QQQgghhLBZ2vwugBAiY/6Nd+d3EbJm5SkIqpbfpSj8Cks9rvTL7xJkbt9eeKVhfpciYwMC87sEWRP3Mzi0z+9SFH6FpR4f2eV3CTKXtAq0HfO7FBnauemPfDt3TtsOO3e9nkslKRikh0cIkTtWnsrvEtgGqcfcs29vfpfAdsSvye8S2Aapx9yjX53fJSjYjDn82Bjp4RFCCCGEEMKWGFX5XYICRXp4hBBCCCGEEDZLeniEEEIIIYSwJTY4LC0nJOARQgghhBDClsiQNgUJeIQQuaMwrCxWGEg95p6CvkJbYWL/Xn6XwDZIPeYeTYf8LkHBJj08ChLwCCFyhzTUc4fUY+6RgCf3FIallAsDqcfcU8CXpM530sOjIIsWCCGEEEIIIWyW9PAIIYQQQghhS2RIm4IEPEIIIYQQQtgSGdKmIAGPEEIIIYQQtkR6eBQk4BFCCCGEEMKWSMCjIIsWCCGEEEIIIWyW9PAIIYQQQghhS2QOj4IEPEIIIYQQQtgSCXgUJOARQgghhBDClsgcHgUJeIQQQgghhLAl0sOjIIsWCCGEEEIIIWzWfzrgCQ0Nxd/fH39/f8LDwy32G41GOnfujL+/PwMHDszVc/v7+zNz5sxcOdaBAwdYsmRJrhzrWVmyZAn+/v7P/Lz+/v5PVVfh4eEW/07y6xoKCtXDRIpPOY73+zsoX/8XXqz4Ex7fn8zvYhVKUpeWnLUaptd6iYhWbxLbvjXHWwTQoUzpLOd/x7sUuwJeI+rdd3j4XitOv/kGvZ8vp0gz/qWqHGsRwL22LYlt35qLLVsw/+ValHFyyu3LeWacnWH6ODsiTjoQe9WR4zsc6NBak6W8JYpDyHc67px15NEVR/ZttqdJo4ybCQ4OcH6/A8bbTnz+ScaDRgJeU2O87YTxthMe7lm+pHwh9ZgzWi0ED1Nz+YyWuPtazh7T0u+jrDc5nZ1h+hQ1ERe0xN7Tcny/lg7vWu+xqFkDtv2mIeaWlsgILb/8pKFcWWUaJydYuUTDueNaom9qeXhby+nDWkYMVpP2dvf2Mp17V6iGyAgtxkd2dO9SCHtLjDn82Jj/dMCTzMnJic2bN1tsP3HiBNevX8epgP/nd/DgQZYuXZrfxciWt956i9mzZ+d3MUQOaB7E4/bzBVQJBh41zXpDVFiSurS0rmEDupfzZczpswTu+oPD9yJZ9Wo9gnx9Ms07pPKLrGvYgNMPomn/x0He2bOPOX9fRKdW/pdX1M6Olf9co/uBI7TYtZdpZ//ibS9PDjbzx12ny6tLy1PrQuzp3kHLmGlJBAbFc/i4gVU/2BPUNuPGuk4HYWsdCGikZsDIBFp1j+fWHSOhq+x5rUH6TYVxQ+1wzsJ/kc7OsOAbHRE3DNm9pHwh9Zgzc2ZoGPaFmtk/GGjeSs/6Xw3MnKpm2BdZa3auW6mheyc1YyYaCGyj5/BRI6uWaglqrww8Kr4Iu7Zo0dlB+2563v9Yz4svqPjfNi3Fi6eks7MDlQq+/d5Au856WnXQ88tGA8HD1Gz8Wfk7rfC8is7t1SQkwubfC3HL36jK2cfGyBweTE/9t2/fzoABA3B2djZv37x5M1WrVuXRo0e5dq74+Hjs7e1z7XiFVYkSJShRokR+F6NAiYuLw8HBIb+LkWVJ3s5cPPwuqFSo78fhtuZifhep0JK6VAos5UmzUiUJ2neQVf/8C8Cu23fwdXZiao1qrL56DUM67ZBaxYoy4SU/hp08zdSzf5m377h1xyJtv6Phip93377L5UeP2NK4Ia1KlyLk0j+5dk3PQmCAmmaNNQR9GM+q9XoAdv2RgK+Piqmj7Vi9QY8hnXZyr85aqlVR0+DNOA4cMSXauTeBEzsdmBJsR/3AeIs8L9dU07+Xls4fJ7B2ccb/r00aaUdkFGzapmfU5wX7WavUY85UqQy9uqsYMcbAtBmmOtj9PyMe7ipGDlEzb5GByMj08wc2V9EsQE1QjyRWrTHd6Lv26PEtA1MnaFi9Nslc/2NHaoiPh7ff1RMTY9p29HgSf5/U8sUANUNHmRJGRUHH7nrFecJ2GrG3hyGfaShXVs/lK6bte/Yaea5sEgC1a6ro1L5g1nOmCnGslhcK6W8xdzVp0gSAsLAw87aHDx+yZ88eAgMDLdIvXbqUjz/+mHfeeYe33nqLPn36sGnTJoxG5b+ujh07MmzYMPbs2UPv3r1p1qxZuj0xRqORBQsW0LRpU3777Tfz9h07dtC3b18CAwMJDAzkyy+/5O+//zbvnzRpEhs2bAAwD8/z9/fn5s2bABgMBtatW8cHH3xA8+bNefvtt/nkk0/4448/FOf48ssvadeuHc2bN6d79+788MMPxMbGKso4adIkAgMDuXz5Mp999hmBgYG0bt2amTNnEhcXl5WqNrM2HCy5vg4dOkSfPn1o3rw53bp1s9r7lplHjx4xbdo0WrVqRWBgIIMHD+batWtW0546dYrPPvuMN998kxYtWtCvXz/279+f7XNC9uvy0qVLfPnll7z55pt8/vnnT3XOfKNSmT4i56QuFdqU9iImMZE1VyMU20MuX8HbyZF6GYzj6ffi88Qb9Hz/14WnOvedeFODNCm9iKoAa/OmlpiHRtb8n7JhF7IyCe9SaurVTv+//DZvajj3t8HcSAfQ62H52iTq1dbg5an892lnB4tn6JgdksSRExn3NjSsp6ZPVy0fDIpHX7A7JgCpx5xq/bYatVpFyDJlIUOWGXByUtHijYy/69q0VBMTY2TNOuU9GLLMgLeXinovm/JrNPB2oIpfNhrMwQ7A1Wuwc4+RNi0zb+LeuWv6MykpZZux8N361kkPj4L08ADOzs689tprbNmyhXfeeQcwNVxVKhX+/v6sXbtWkf7mzZu0bNmSkiVLAnDmzBm+//577t69S/fu3RVp//77b65evUqXLl0oVaqU1Sf4CQkJTJ48mQMHDjBx4kTq1q0LwPLly1m8eDEtWrSgS5cuJCUlsXr1aj799FPmzp1L2bJl6dq1K3FxcezevVsxRMzd3dQgmDRpEtu3b+fNN9+kZ8+e2NnZ8ddff5kDIoCIiAjq1atHu3btcHBw4OrVq6xatYpz587x7bffKsqq1+sZNmwYb7/9Np06deLPP/9k2bJl3Lp1i4kTJz7tr8Ds4sWLzJkzh06dOlGsWDE2bdrE1KlT8fb2pnr16lk6htFoZNSoUZw+fZpu3bpRqVIlTp8+zdChQy3ShoeH8+WXX1K+fHm+/PJL7Ozs2LhxIyNGjGDkyJHmYDirslOXSUlJjBgxgpYtWxIUFIRer0/nqEL8t/gVdeVsdAz6NC2Pk5FRpv1ubuy/e99q3tdKFOdsdAztfLwZVbUyFYoU4UZcLMuvXCP41J8kWglkNCoVdmoVlVxdmFGrOuejY1j3b4SVoxdsfpVVnP3LQNqvkpNnTA1Pv0oq9h9OJ28lNf87YPkdlJy3aiUV12+m1F3w56YhWKMmJVLCI/3GkYMDLJqhY8YPSRw/ZeSdFtm8qHwg9ZgzflVV3L5j5NYt5faTp03X7VdFRUbdD35V4Ox5o2X9m/PD/oPwfHlwclJx8rTlMU6eNvJGExX29hCfplNNozHN6XmlvorPP1Xz088Grv2b3asUsbGxLFq0iF27dhEdHU2ZMmXo1KlTltpNhw4d4scff+Tvv//Gzs6Ol156id69e1OuXDmLtEePHmXx4sVcvHgRe3t7GjRowIcffkixYsWyVV4JeJ548803GTRoEJcvX6ZcuXJs2bKFxo0bW52/M2TIEPPfDQYDNWrUwGg08ssvv9CtWzdUqZ7URkZGsmTJEnx8rI87j46OZuTIkdy4cYOZM2dSoUIFAG7fvs2SJUto3bo1n376qTl9nTp16NKlC0uXLmX06NF4e3ubf+lVqlRRHPvkyZNs27aNLl260KtXL/P25IAqWdeuXc1/NxqNVKtWDV9fXwYOHMjFixd5/vnnzfsTExN57733aNeunbk8Go2GRYsWcerUKapVq5ZODWdNVFQU33//vTmYrF69OsePHycsLCzLAc/hw4c5fvw4/fr1U5RTq9WyaNEiRdoFCxbg4uLCjBkzcHR0BKBBgwb07t2befPm4e/vr/h9ZiY7dZmUlES3bt2s9iIK8V/modNxycpQ4vsJiab99unPr/F2cqSEwZ7vatVg1Kk/ORMVQ0DJEgytUhEfJ0e6pGmplnSw52abt80/H7h7D/8de3iUVPgeQHgUU3HpH8uG5P1Io3l/+nnh/gMreR+kHDtZdT8Vg/tpadk1nsePAY/0yzRuqB0aDYyekpilaygIpB5zxsMd7lt5HvH4McTHGzNdaMHDXcWlK9bq/8l+D1PA5OGuerLdelq1WkWxYpDq+S4d3lWxamlK03fxjwb69Ct893qW5HFPVXBwMOfOnaN37974+PgQFhbGuHHjMBgMNG3aNN18e/fuJTg4mFdffZUxY8bw6NEjli5dyoABA5g7dy7e3t7mtOHh4QwZMoT69eszfvx4IiMj+eGHH/j888+ZN28eumzMtZSA54nq1avj5eXFli1baNGiBefOnePjjz+2mvbYsWOsWLGC8+fPW8zviYyMNPeuADz//PPpBjs3btygX79+2NnZMWfOHMWclsOHD6PX62nevLniyb9Op6N69epWV5VL6+DBgwC0bt06w3TXr19n0aJFHD9+nAcPHiiG5v3zzz+KRjpg8Q+5adOmLFq0iPDw8BwHPBUqVDAHO2C63tKlS3Mr7aOiDBw/fjzDciaLjY3l7NmzvPPOO+ZgB0Cj0fDGG2/www8/cO3aNcqUKZPlc2e3Ll977bUsH1uI/5KMhpWkHT6cmhoVrnZ2dPzjIKuvpsz/cdZqGVTpBUafOsPFhynf23fjE6izNQx7tYbKri4MrvwiO5u8RuOwPdzM5lDdgiDjest5Xo0GFs+wZ/VGPb/vzHhc1cs11Qzso6VFx3gKW1VKPWaNJs0aDsnNlZzUX3bzZyft1u1G6jRMwsUFGtRVMeQzNR7uGtp01NvOULZkeTgs7cCBAxw5coSRI0cSEBAAQM2aNbl16xbz58/H398fTdp/HE/88MMPlCtXjrFjx5ofKFetWpVu3boREhLCyJEjzWnnz59P6dKlGTNmjPl4pUqVon///mzZsoVWrVplucwS8DyhUqkIDAxk3bp1JCQk4OPjw0svvWSR7uzZs3z55ZfUqFGDzz//nBIlSmBnZ8fevXtZvnw5CQkJivSpg5+0zp07R1RUFL169bKYwB/5ZEbfRx99ZDWvWp352NSoqCjUanWGZYiNjWXAgAHodDp69epF6dKlcXBw4Pbt2wQHB1tcj0ajwc3NTbEt+fjR0dGZlikzrq6uFtvs7OyIT9snnYHo6OgMy5ns4cOHGI1GPDwsH6sVf7K8S1RUVJbPm926dHBwUCySka6Vp0yftIKqmT5C2Jh7CQlWe3HcdXZASk+P9bzxlHJ0ZOsN5UOSLTduMqjSC9QqVlQR8OiNRo4+efy+7+49Qm/c4vI7LRhapSIDj53Ihat5du5FGvGwMsrD/UmvgrWeh5S81nsu3IuiyDvwQy3lfVW0752I25Ova1cX058O9uDmCjEPwWAwzU1Zt0nPkXCDOa2DfXIeFfHxRh7m3ppAuUbqMWt8y8CVs3aKbY1bJHHvPtSwbD7h5AT29ipzT0167t233gvk/uR3cv++0ZwOeNLTY7RIazAYefBAeYwHD+Do8eSFEIxcvGxk9Y9aWr1tYMOvOYh4klaBfrXF5rCwmuaA4JnLwwBu7969ODo60rhxY8X2Fi1aMH78eM6ePYufn59FvqioKK5du0ZQUJBi9Iynpydly5bljz/+QK/Xo9FouHPnjrkHKXXw5Ofnh4+PD3v37pWA52k1b96ckJAQfv31V8UQsNR27NiBVqvl66+/VnSl7d2712r6jIZD+fv74+7uzqJFizAajYrhUMkN/6+++gpPT8+nuRzc3NwwGAzcv3/faqMeTL1Vd+/eZfr06dSoUcO8/eHDh1bT6/V6oqKiFMHE/Sd919aClfzg6uqaYTmTFSlSBLVazb179yyOcfeuaSZj2qApI9mtyyyTwEb8x5x6EE2Qb2k0KpViHk+1oqb78XQGDyJOPoimVKoe22QqTN/Fmc31joiN5XpsLC+6FMl+wfPZqTNGgtpq0GhQzH+oVtn0gOz0ufRbQKfOGszpUjPnPftk/kQlNUXdVFw4aFnH44fpGD9MR40msZw4bcSvshq/ymrat7Jsalw67Ej4aQM1mxSwLgukHrPq+g2o0zBJse3830ZOnTYS9J6akiVRzOOpVtV0D54+k3FL/NSfEPSeyrL+zflNP1+8BI8fG6lW1fIY1aqquHDRcv5OWoeOmMry4gsZzyvKlLaj6ZNGQMAfVhI/I3nYw3P58mV8fX0tenHKly9v3m8t4El6sjqEnZ2dxT6dTkdcXBzXr1/Hx8eHy5cvK46Z9jynT1uZvJUBWaUtlRIlStChQwcaNGhA8+bNraZRqVRoNBpFD0t8fDzbtm17qnN27dqVvn37EhISwoIFC8zb69ati0aj4fr161SsWNHqJ1nyP5y0vSD16tUDYOPGjemePzkgSzsO8tdff003z/bt263+nLqRn59q1qwJpF/OZI6OjlSuXJn//e9/irozGAxs376dEiVKpDsc0ZqnqUshhKX1/0bgYmdHOx9vxfbu5XyJeBzLwXvWFywA+OWaabGBQC/lg6I3vTzRG4wcvpfx4+XnizhT2tGJCzl9UJEP1m9OwqWIinZvKxsh3Ttoibhh4ODR9MO99Zv1VH5RTd1aKf+3aTTQ5V0tB47ouXHL1Bic9F0ijVvHKT4d+5i+P+cuMe27cNmUNm26xq3jWLLK1OBp1S2eDwYlUBBJPWZNYqKptyT15+FD2LjJgMFgpHtnZROzRxcVjx8bCd2WcWCx/lcDLi4q2rVWNti7d1YTcd3IwcOm/Ho9/LrZSNtWaoqkej7hUxr8X1Ox7v8yX8rO/3XTOS5ctLXxbHkrOjoaFxcXi+3JD77TG/FTrFgxXF1dLYKVhw8fmgOc5LzJf1p7mO7i4pLtUUXSw5NGnz59Mtxfv3591qxZw/jx43n77beJjo5m9erVVqPVrHr33XdxdHTk22+/JTY2lv79++Pp6UnPnj1ZtGgRN27coG7duhQpUoTIyEjOnTuHg4MDPXv2BFKi35UrV5oDpfLly/PSSy/xxhtvsHz5ciIjI2nQoAF2dnZcuHABe3t72rZtS9WqVXFxceHbb7+le/fuaLVatm/fzsWL1t8DYmdnx5o1a4iNjaVSpUrmVdrq1auX4/k7uaVOnTq89NJLzJ8/n7i4OCpWrMjp06etBqUffPABX375JYMGDaJDhw5otVo2btzI5cuXGTlyZLYWLMhuXdoCp93XUccmoX5kGmKkuxBNkdCrADx63Qujo3zFZJXUZYrQG7f4/cYt5tapiaudlgsxjwjy9SHQy5PO+w6Z38GzsG4tupfz5flft3L18WMAQi5d4cMK5ZhTpwbF7XWciYqhqedz9H2hPHMuXDSnq1bUlek1q7P2WgSXHj7CgJFqbm4MqliBewnxTDv7d3rFK7BCdxj4fZeeuVN0uLokcOGykaA2WgIDNHT+ON787pKF03V076Dh+bpxXP3XVJmLf0qib08taxbqGDo+kdt3jXzSU0vFCiqavpvSoD5/wcj5C8rGoa+P6Xvy4hUju/elNDJT/z1Z41dNef84pCeDuDVfST3mzJmzsGipkTEj1Oj1cPiokWYBKvq8r2bkGOU7eEYNVRM8TE3AW3r27DVdU+jvRn4PMzB3hgZXFz0XLkHQe2oCm6np/H6S4h1IoyfoOdxcy29rNUz61oCDPYwdpeHuPfjmu5SEfd5X0+hVFb+HmVZkc3aCRq+q6P+Rmj/2G9j4m/J3kRxslS9n+rNOTRXJz0B+2VBIgqM8LmZG7aP09qnValq1asWyZcv48ccfadmyJY8fP2bWrFnm15tkp92VHf+d/0FzSa1atRg8eDArV65k+PDhlChRgrfeeouiRYsyderUpz7uW2+9haOjIxMnTiQ2NpYvv/ySzp074+vry7p169ixYwcJCQm4u7tTqVIlWrZsac4bEBDA6dOn2bhxIz/++CNGo5GVK1fi6enJ0KFDefHFF9m8eTNbt25Fp9NRtmxZOnfuDJiGbH399dfMnTuXiRMn4uDgwKuvvkpwcLDV4E+j0TBx4kS+//57li9fjr29PW+99Va6c43yg1qtZsKECcyZM4dVq1aRlJSEn58fX3/9tcWy4TVq1ODbb78lJCSESZMmYTQaef7555kwYQINGjTI1nmzW5e2oOSYw9hFpAwedwm9isuTRvqlsHdIKl34hgXlF6lLpbZ79zPhJT/GVquCu07HuegYxUIEYFpOWqtWK15hlGQ08sbO/zHxJT+GV6mEu07H5UePGHriNN+eSwlibsXFcz02ls8rvUApRwe0KhX/Po7lt+s3mXjmHP8+Vr47q7Bo2zOeCcPsGDtEh3tROHfBSMc+8azekDI2SKMBrValqLeEBAh4N44pwTq+n6jDyRHC/zQQGBTPnv0F+KUveUTqMWc+Gagn4rqa/h+p8SwJV/6BAV8amDVPWQdqtWUdArQN0jPhKzVjR2lwLwbn/oKO3ZNYvVbZij//l2ne0OTxGtYu15CUBDt2G/liuJ4nI9MBOPWnkbcDVXw9RkNxD9N7d/6+CBOnGvj2e8slyNeuUDaP+32kod+TZo7KueCvlAdkfUjb+uOw4bjF5rC6UenOP3J1dbXaw5K8zVrvT7Lu3bsTGxvL8uXLCQkJAUydCYGBgWzatMk8pz2j3qKYmJhsT6NQ7dy5s5CEqiK/TZo0id27d7Nly5b8Lsp/in/j3fldBCEsrbQcny2ewgBZll4UQI+eftSKSLFzU/7N4fGveDRH+Xeer53uvmnTprFjxw5+/fVXxTyeHTt2MG7cOL7//nurc3hSi42N5caNG7i5ueHh4cGXX35JREQEP/30EwB37tyhffv29OnTh6CgIEXebt26UbJkyWx1NMgcHiGEEEIIIWyJUZWzTwYaNWpEbGwsu3crH8hu3bqV4sWLU7ly5UyL5+joSPny5fHw8OCvv/7i2LFjtG3b1ry/RIkSVKpUiW3btilez3LmzBmuXbtGo0aNslUdMqRN5CqDwZDhOzKAdNdmzwp92n7nNFQqVZaW7BZCCCGEENlXr1496tSpw4wZM3j8+DHe3t6EhYVx6NAhhg8fbm7nTZkyha1bt7JixQrzisPh4eGcO3fOPP/87NmzrFq1irp169KmTRvFeT788EO++OILxowZQ6tWrYiMjGTBggWUK1eOFi1aZKvMEvCILBs6dChDhw7NME3yP+6M7Ny586nLkNHbe8G0tHhmZRRCCCGEsGl5PGFl7NixLFy4kJCQEGJiYvDx8WHUqFE0adLEnMZgMGAwKOdtabVa9uzZY353ZenSpenZsydt27a1eCBeo0YNJk2aREhICMOHD8fBwYH69evz0UcfWayImxmZwyNy1c2bNzN9WWfqJbWz6/z58xnud3Nze+r3FhVUModHFEgyhyd3yBweURDJHJ5cka9zeCpYLkSQHTsv1MylkhQM0sMjcpWnp2eeBhw5CZaEEEIIIf4TpDtDQQIeIYQQQgghbElWl6X+j5DZ3UIIIYQQQgibJT08QgghhBBC2BIZ0qYgAY8QQgghhBC2RIa0KUjAI4QQQgghhC2RHh4FCXiEEEIIIYSwJdLDoyCLFgghhBBCCCFslvTwCCGEEEIIYUtkSJuCBDxCCCGEEELYEhnSpiABjxBCCCGEELZEengUJOARQgghhBDClkgPj4IsWiCEEEIIIYSwWdLDI4QQQgghhC2RIW0KEvAIIYQQQghhSyTgUZCARwghhBBCCFsic3gUJOARQgghhBDClkgPj4IEPEIIIbJPHh4KYbvk/hY2RgIeIYQQQgghbIkMaVOQgEcIIYQQQghbIgGPggQ8QgghhBBC2BKZw6MgAY8QQgghhBC2RHp4FNT5XQAhhBBCCCGEyCvSwyOEEEIIIYQtkSFtChLwCCGEEEIIYUtkSJuCBDxCCCGEEELYEunhUZCARwghhBBCCFsiPTwKsmiBEEIIIYQQwmZJD48QQgghhBC2RIa0KUjAI4QQQgghhC2RIW0KEvAIIYQQQghhS6SHR0ECHiGEEEIIIWyJ9PAoyKIFQgghhBBCCJslPTxCCCGEEELYkjwe0hYbG8uiRYvYtWsX0dHRlClThk6dOtGkSZMM8w0cOJATJ06ku/+XX37B3d09w7Qvv/wyU6ZMyVZ5JeARQgghhBDCluTxkLbg4GDOnTtH79698fHxISwsjHHjxmEwGGjatGm6+QYOHMjjx48V2+Li4hgyZAgvvviiOdhJ5uXlxYgRIxTbihQpku3ySsAjhBBCCCGELcnDHp4DBw5w5MgRRo4cSUBAAAA1a9bk1q1bzJ8/H39/fzQajdW8ZcuWtdgWGhpKUlISb775psU+nU5HlSpVclxmmcNTCIWGhuLv72/+BAQE8N577zF58mTu3LmTaf5JkybRsWPHZ1BS627evIm/vz+hoaHP9Lw5ue6OHTsyadIk88/5dQ1CCCGEEJkyqnL2ycDevXtxdHSkcePGiu0tWrTg7t27nD17NltF3bJlC46OjpkOh8sJCXgKsSFDhjB79mymTZvG22+/TVhYGAMGDCA2NjbDfF27dmXcuHHPqJSW3N3dmT17NvXr18+3MoicUz1MpPiU43i/v4Py9X/hxYo/4fH9yfwuVqEkdWnJWathes2XiGj1JrHvteZ48wA6lCmd5fzveJdiV5PXiGr3Dg/fbcXpwDfo/Xy5dNM7aNScf7MZxo7t+LziC7lxCfnC2Rmmj7Mj4qQDsVcdOb7DgQ6trT9pTatEcQj5Tseds448uuLIvs32NGmUcTPBwQHO73fAeNuJzz9RDhop7aVi3RIdFw878PCyIw8uOHIszIG+72tJ5+FvgSH1mHVaLQQPU3P5Ty1x97ScPaal30dZb146O8P0yWoi/tYSe1fL8X1aOrxrvcFdszps+1VDzE0tkf9q+eUnDeXKWj9uv4/UnD1mKtOl01qCh6nRWhnX1Pg1Fb//n4Zbl7XE3NRy4oCW/h+rUae5BJ0Ovhig5tQhLQ9vabl5ScvmdRoa1PvvrYZ2+fJlfH19LXpxypcvb96fVf/++y8nT56kSZMmODo6Wuy/fv0677zzDgEBAXTu3JmFCxcSHx+f7TLLkLZCrFy5clSsWBEwdSXq9XqWLVvG3r17eeONNyzSx8XF4eDggLe397MuqkJudU/akqSkJFQqVbpdwAWR5kE8bj9fIL5SMR41LY3bmov5XaRCS+rS0rqGDXjZvRhDT5zmr5iHdPL1YdUr9VCrVKz851qGeYdUfpEJ1fyYd/ESX585T6LRQCUXF3RpWzCpjKtWFWdrraFCZl2IPS/XUDN0fCJ/XTTQqa2WVT/Yo1bHs3KdPt18Oh2ErXWgqBsMGJnA7btG+r6vJXSVPU3fjWfPfoPVfOOG2uHsZP2Yzk4QHQPjvknkaoQRnR282VTDrEk6avip6f1ZQm5ccp6Qesy6OdM1dA1SMWqcgcPHjDQPUDFzihqXIvD1NOvXm9q6nzS8XEvF0NEG/rpgpNN7alYt0aJWJbFyTcq4rIovwq4tWsJPGWnfTY+DA4wdqeF/v2up8UoSd++mHHP4l2rGjVIz6RsDv+8w8nItFeOD1Xh7qfiwf8rvL6Cxiq0bNez5w0jvfnoePYJ33lLx3VQNz5eDgYNTyr9globOHVR8/Y2BHbuNuBeDoZ+p2R2q4dWmeg4fLWAvvsnD4kRHR1OqVCmL7a6urub9WbV582YAq8PZqlWrhr+/P2XKlCE+Pp5Dhw6xatUqTp06xfTp01Fn8J2eVuH/dhdmyUHErVu3mDRpErt372b27NnMnTuXP//8k3LlyjF79mwmTZpEeHg4q1atMuc1GAxs2LCBzZs3c+3aNezs7ChTpgydO3fm1VdfNafbsWMHv/zyC5cuXQLAz8+PPn368MILWX8ievPmTYKCghgyZAgtWrQAYMmSJSxdupTFixezfPlyDh48iE6no169evTt2zfbE9RCQ0P56aefuHnzJqVKlaJTp05W00VHR7No0SL27dvHgwcPKFGiBE2aNKFbt27odLpsnTMiIoLly5dz6tQp7t69i4uLCy+88AIffPCB+akHQHh4OIMGDWLYsGFcuHCBnTt3cu/ePZYsWUKZMmWydc78lOTtzMXD74JKhfp+nDTSc0DqUimwlCfNPEsStO8gq67+C8Cu23fwdXZiavVqrL56DUM6/5nXKlaUCdX8GHbyNFPP/WXevuNW+sN9X3YvRv8Xnqfz/sOsbVh4e54DA9Q0a6wh6MN4Vq03Nep2/ZGAr4+KqaPtWL1BjyGd9mevzlqqVVHT4M04DhwxJdq5N4ETOx2YEmxH/UDLJ6ov11TTv5eWzh8nsHaxvcX+8xeM9OivbIyH7jDwXHEV3Tto6DsUEgpgzCP1mHVVKkOv7ipGjDEwbabpenf/z4iHh4qRg9XMW2QgMjL9/IHNVDQLUBPUM4lVT4KbXXv0+JaBqRM0rP4lyVzXY0dqiE+At9/VExNj2nb0eBJ/n9DyxadqhgabErq7w8jBahYsMTBiTEqZ7OxgfLCaGbPh7DlT/h5d1CQmmo6ZPI8+bJeRii+o6NFZbQ54dDro1F7FTz8bGTU25Zf/x349Ny7a0bmDqgAGPHnb86RSpX/8jPalptfr2bp1K2XLlrX6ILxXr16Kn+vXr4+npydz587ljz/+oFGjRlkurwxpsyEREREAFC1aFDD1GowYMYKaNWsyfvx4evTokW7eSZMmMWvWLCpVqkRwcDDBwcG88sor3Lx505xm+fLljB8/Hl9fX4KDgxk+fDixsbF8+umnXLlyJVeuYfTo0ZQuXZoxY8YQFBREWFgYs2fPztYxQkNDmTx5MmXKlGHMmDF06dKFZcuWcfz4cUW6hIQEBg0axO+//857773H119/TdOmTVm1ahXBwcHZLvvdu3dxdXWld+/eTJ48mQEDBqDRaPjkk0+4evWqRfoFCxZw+/ZtBg0axIQJE8y/t0JDpTJ9RM5JXSq0Ke1FTGIia65FKLaHXLqCt5Mj9dKs4pNavxeeJ96g5/u/L2TpXHZqFYvr1mb235c4klHLrBBo86aWmIdG1vyfsgciZGUS3qXU1Kud/n/5bd7UcO5vg7mRDqDXw/K1SdSrrcHLU/nv084OFs/QMTskiSMnMn+Kn9qde0YMBtPxCyKpx6xr/bYatVpFyDJl2UOWGXByUtGiacbfa21aqomJMbJmnTJYCFluwNtLRb2XTfk1Gni7hYpfNhrMwQ7A1Wuwc4+RNi1TfictmqpwdFQRsizNMZcZUKtVtH47JW1ioilYTDsT4EEUxKWKTQ0G0ycqWnnM6BjQ643ExWV4mfnDmMXPtgMw5DuLT1hYWLqHdnV1tdqLk7zNxcUlS0U8cOAA9+/f56233sryZSWvAHfmzJks5wHp4SnU9Ho9er2ehIQEwsPDWb58OU5OTrzyyiucPn2apKQkunXrRmBgYIbHOXnyJNu2baNLly6KaLpu3brmv9++fZslS5bQunVrPv30U/P2OnXq0KVLF5YuXcro0aNzfE1vvvmmeWGB2rVrExERwZYtWxg8eHCWnhgYDAYWLVrECy+8wLhx48x5qlWrRteuXfHw8DCnDQ0N5dKlS4wePdo88a5OnTo4Ojryww8/cOTIEerUqZPlslevXp3q1aubf9br9dSvX5+ePXvy66+/0rdvX0V6Ly8vvvrqqywfX4j/Cj83V85Gx6A3KhsXJx9EmfYXdWP/vftW8772XHHORsfQrrQ3o6pWpkKRItyIi2X5lWsEn/6TxDRdQ8FVK+Os1TLq1J+UcLB8ul6Y+FVWcfYvg0UD+OQZU2PUr5KK/YfTyVtJzf8OWLack/NWraTi+s2Uugv+3DQEa9SkREp4ZP7drNGASxFo1lhDj45avpmbVGADHqnHrPOrouL2HSO3biu3nzxtNO/PaGyVXxU4e95oWdfm/LD/IDxfHpycVJw8bXmMk6eNvNFEhb09xMcnnxNO/ak8781bcOeu0bwfYN4iA0HvafhumpqJUw08joWWgSratFQxbHRKEJeUBHMWGOjVTc32nUbzkLaJX2mIioIFS7IXrD4TWe3hCWhg+qTdbCibbpZy5cqxY8cO9Hq9Yih+8tydcuXSny+Z2ubNm7Gzs7M6DSMz2RnOBhLwFGppG9Dly5dn4MCBijXMX3vttUyPc/DgQQBat26dbprDhw+j1+tp3rw5+lTfTDqdjurVqxMeHp69wqfjlVdeUfxcvnx5EhISiIyMtFib3Zpr165x9+5d3nvvPUWA5OnpSdWqVRU9VsePH8fBwYHXX39dcYwWLVrwww8/cOzYsWwFPHq9npUrV7J9+3YiIiJISkoy77PWw5OV340Q/0UeOh2XHj2y2H4/IdG8Pz3ejo6UsLfnu1o1GHXqT85ExxBQsgRDK1fEx8mRLgdSWqrVi7oxuFJFWv5vH48Laus7GzyKqbj0j2Xj8n6k0bw//bxw/4GVvA9Sjp2sup+Kwf20tOwabxoG5GGRTWFIfy2TRpl+ZwaDkYkzkhg1KTHjTPlI6jHrPNzhvpWO0cePIT7eiEcm1+ThruLSFSv1dT9lPxif/JnyO1CkjQS1WkWxoqagxsNDRVyckTSvejEf1yNVU+LQESNN3tKzZpmGfh+aGu5JSUaGjTbw7ffKIGbQEANR0fDLCg0ajak8/1w10uStJC5eyvg6bU2jRo3YtGkTu3fvVqystnXrVooXL07lypUzPcb9+/c5ePAgjRo1ws3NLcvn3rp1K0CWzpGaBDyF2LBhw8yrZBQrVkzRewHg4OCAs7NzpseJiopCrVZnGFBEPhnq8dFHH1ndn91IOz1p/9Enz6NJyOIA5eTu1GLFilnsc3d3VwQ80dHRuLu7W/QcFStWDI1Gk61JdwCzZ89m48aNdOzYkerVq+Pi4oJarWbq1KlWVxRJ+/sSQqQwpv9QGGMGT4zVqHC1s6PjvoOsTjX/x1mrZVDFFxh9+gwXHz5CozINZVt97Rq/37yV28XPNxnWWyZTDLKSV6OBxTPsWb1Rz+87s/ZUe8nqJLbvMeBeDJo01PBlXy1urvDp8IIb9Eg9Wkq7pk7yM4Kc1FV282c1bVbT1aoB61dqOHjYyIef6nn0GJq8blrgwMEBxk9O+d2MGKzmi0/VfDXRwP/2GXF1gX4fqtn2q5Zm7yQRXtAW1szDKUX16tWjTp06zJgxg8ePH+Pt7U1YWBiHDh1i+PDh5l6fKVOmsHXrVlasWIGnp6fiGFu3bkWv16c7nO3kyZMsX76chg0b4uXlRUJCAgcPHuS3336jZs2aFg/IMyMBTyHm6+trXqUtJ9zc3DAYDNy/fz/dRnjyyhtfffWVxT/agiS5nJFWxuLfv3/fIu3Zs2cxGo2KoCcyMhK9Xp+tJw4A27dvp1mzZvTu3VuxPSoqyuqiC1md1MfKU6ZPWkHVTB8hbMy9hAQ87C17cdx1dkBKT4/1vPGUcnRk6w1lELPlxk0GVXyBWsWKcvHhIwa+WIHyRZxpv+8gbnam47o+WaXNQaPBzc6OmKTEdBdHKIjuRRrxsHzWg/uTXgVrPQ8pea33XLgXRZF34IdayvuqaN87ETfT1y2uT4brO9iDmyvEPEQxqf/Wbbh127Rh2y4DkVFGJo/SsfinJMJPF7wKlnq05FsGrpyxU2xrHJjEvftQ4yXL9E5OYG+v4r71kadm9+4bFT0uyZKfvyb36Ny7/6R3zd1yiJx7MVOP15MRr9y7Z8TRUY2jo+XcHHd3OBqe8vPsbzXcug1tglIWoti1xzQ36qvhalasNnD5ClSqCGNHqhk80sA336X8Urb8rufMES3ffn2PJgEfWFxHWFhN84s5n7k8XrRg7NixLFy4kJCQEGJiYvDx8WHUqFGKHh+DwYAhnRU+tmzZgqenJ7Vr17a638PDA7VazbJly4iKikKlUlG6dGl69uxJ+/btZUibyL569erx008/sXHjRt5//32raerWrYtGo+H69esWQ8AKEh8fHzw8PAgLC1MMa7t58yZ//vmnIqCrVasWu3btYu/evYqVPn7//Xfz/uxQqVTY2Sn/Q9i/fz93797N2VLgEtiI/5hTUdEElSmNRqVSzOOpVtT0EOJ0csvGipMPoill5V0OKkzfBckBjF9RV4rqdFx4u4VF2vEvVWX8S1WpEbqdExmcq6A5dcZIUFsNGo1yInu1yqaGwelz6TeKT501mNOlZs579smcikpqirqpuHDQso7HD9MxfpiOGk1iOZFBA/zQMVMD6MXn1YSfLnhDCaUeLV2/AXUaJSm2nf/byKk/jQS9p6bkcyjm8VSrarrfTp/JOBA7dQaC3lVZ1rU5v+nni5fg8WMj1apaHqNaVRUXLprm70DK3J1qVVUcOpJy/pLPQYniKk6fSWmA13hJxco1RotV9w4fNaLRqKhcUcXlK0aqV1OhVqs4fEx5PUlJcOK0kdcblgSH9RZlCwj4I8Prz1M5jYEziZccHR3p378//fv3TzfN0KFDGTp0qNV9P/74Y4bH9/b2VrzwPack4BG89NJLvPHGGyxfvpzIyEgaNGiAnZ0dFy5cwN7enrZt2+Lp6UnPnj1ZtGgRN27coG7duhQpUoTIyEjOnTuHg4MDPXv2zO9LQa1W07NnT6ZNm8aoUaN46623ePjwIUuXLrUYste8eXM2bNjApEmTuHnzJuXLl+fUqVOsWLGCevXqpfvUIT3169cnNDSUMmXKUL58ef766y9Wr15NiRIlcvMShbB56/+NoM/z5WhX2pufr/1r3t69rC8Rj2M5mMFj41/+jaB5qZIEenkq3tfzZilP9AYjh59MOJh05i+WXP5HkdfTwYFVr9Rj7t+XWH3tGhcePszlK8tb6zcn0aeblnZva/h5Y0rrsXsHLRE3DBw8mv7QqfWb9cydoqNuLbW5Ia3RQJd3tRw4oufGLVPradJ3iSxZpWz4ej6nYtUP9sxdksjqDXouXM64peXf0DTc5cLlAjjRG6lHaxIT4ehxy/Js3GRgfLCa7p3VTJmeUo4eXVQ8fmwkdHvG17D+/wz06amlXWsVP/+SkrZ7JzUR140cPGzaptfDr1uMtH3H1MuSfGv6lAb/11RMn5Vy7tDtRmJjjfToogx4enRRYzAY2fBbStrrN6BOLRVqtbI3Lfllov9GGM3pAOq/rGLP3pRj6nRQq7qKf5ULShYMOe3hsbGFQyXgEYApCn/xxRfZvHkzW7duRafTUbZsWTp37mxO07lzZ3x9fVm3bh07duwgISEBd3d3KlWqRMuWLfOx9ErJ40FXrVrF6NGj8fT0pHPnzpw4cUKxuIJOp2P69OksWrSI1atX8+DBA4oXL0779u3p3r17ts/bv39/tFotP/30E7GxsbzwwguMHTuWRYsW5dalFThOu6+jjk1C/cg0xEh3IZoioaYFGh697oXRUb5iskrqMkXojVv8fvMWc+vUxNVOy4WHjwjy9SHQy5PO+w+Ze2kW1q1F97K+PP/bVq4+maEccukKHz5fjjm1a1Bcp+NMdAxNSz5H3xfKM+fCRXO68zExnE+9vi3g++TNjxcfPmT37bsUNqE7DPy+y9TgdnVJ4MJlI0FttAQGaOj8cby5Qbdwuo7uHTQ8XzeOq/+aKnPxT0n07allzUIdQ8cncvuukU96aqlYQUXTd1PmUJ6/YOT8BWUj1tfH1DK6eMXI7n0prcavBttRsgTs2W8g4oaRom4qWjRR07uLlp83JnHsZMEbzgZSj9lx5iwsWmpkzAg1ej0cPmakWYCKPj3VjByrfAfPqKFqgoeqCXhbbw4aQrcZ+T3MwNzpGlxd9Fy4BEHvqQlspqbz+0mKIGT0BD2Hd2v5ba2GSd8YzC8evXsPvkm1wEBkJIyfYmDcKDX3I+H3MNOLR78armbhUqP5HTwA02cb+H6ahl/XaJi/2MDjx6aXkX7+qZptOwzmVeH27jNy6IiBr4arcXKCPX8YcXOF/h+pKV9ORZdeyuBVFDyqnTt3FsxvHCEEAP6Nd+d3EdJVrslG7CIsV9MCuBT2Dkmls/fC2P+yQleXq/zy9PDOWg0TqvnRvow37jod56Jj+PrsefNCBAAh9WrTo1xZyv66hX8epSzJVExnx8SX/Gjt7YW7TsflR49YcPEy357/O8NRHr7OTlxpGcgXx0/yzfm/8/DqUvk049cGZJezM0wYZkf7Vlrci8K5C0a+nmnqMUgW8p2OHh21lK0dyz/XUmrkuRIwJVjH229ocHKE8D8NjJqUSNiejHsQfH1UXDnqyBdfJfDNnJSG39vNNHzaW0u1ymo8ipnea3LmvIHla/XMXVJwl6UGqUce22We5gmt1jShv2cXNZ4l4co/MOsHA7PmKa939HA1Xw3X0Dgwid3/S6kvZ2eYMFpN+7Zq3IvBub/g62/0rF5rebfWqgGTx2loUFdFUhLs2GPki+F6Ll22LFf/j9X07a2mrK9p9baQ5QYmTDGQlCY2afOOikH91FR6UYWjA1y5CqvWGpg+y6BY6c3VFb4cqKbtO2p8feDhIzhzzsiU6QZCt1n/Ztn5W/4NafPXW64Omx07NYXnRehZIQGPEAVcQQ54xH9YHgc8/xm5HPAIkSuyEfCI9OVrwJN0LfNEGdip9cmlkhQM/50xEiLPGY3GdFfjSKZWq7O+OlkaBoMBYyZrXGrSrpsphBBCCPFfI90ZChLwiFxz4sQJBg0alGGaIUOG0KKF5apIWZG8nntGdu7c+VTHFkIIIYSwGXm8LHVhIwGPyDUvvvgi8+bNyzBNTt7h06NHD9q0afPU+YUQQgghxH+PBDwi1zg5OeXKi1DT4+npWaBfeiqEEEIIUSDIkDYFCXiEEEIIIYSwJRLwKEjAI4QQQgghhC2ROTwKEvAIIYQQQghhS6SHR0Gd3wUQQgghhBBCiLwiPTxCCCGEEELYEhnSpiABjxBCCCGEELZEAh4FCXiEEEIIIYSwJTKHR0ECHiGEEEIIIWyJ9PAoyKIFQgghhBBCCJslPTxCCCGEEELYEhnSpiABjxBCCCGEELZEhrQpSMAjhBBCCCGELZEeHgUJeIQQQgghhLAl0sOjIIsWCCGEEEIIIWyW9PAIIYQQQghhS2RIm4IEPEIIIYQQQtgSGdKmIAGPEAXdSr/8LoHtkO//3NPxdH6XwDZ0apffJRDCksaQ3yUQOSU9PAoS8AghhBBCCGFLpIdHQRYtEEIIIYQQQtgs6eERQgghhBDClsiQNgUJeIQQQgghhLAlMqRNQQIeIYQQQgghbIn08ChIwCOEEEIIIYQtkR4eBVm0QAghhBBCCGGzpIdHCCGEEEIIWyJD2hQk4BFCCCGEEMKW5PGQttjYWBYtWsSuXbuIjo6mTJkydOrUiSZNmmQp/969e1mzZg0XLlzAYDBQsmRJ2rVrR8uWLRXpjh49yuLFi7l48SL29vY0aNCADz/8kGLFimWrvBLwCCGEEEIIYUvyuIcnODiYc+fO0bt3b3x8fAgLC2PcuHEYDAaaNm2aYd6ffvqJRYsW0bJlSzp37oxGo+Hq1askJSUp0oWHhzNkyBDq16/P+PHjiYyM5IcffuDzzz9n3rx56HS6LJdXAh4hhBBCCCFsSR728Bw4cIAjR44wcuRIAgICAKhZsya3bt1i/vz5+Pv7o9ForOY9f/48ixYt4oMPPiAoKMi8vXbt2hZp58+fT+nSpRkzZoz5eKVKlaJ///5s2bKFVq1aZbnMsmiBEEIIIYQQIkv27t2Lo6MjjRs3Vmxv0aIFd+/e5ezZs+nm3bBhA3Z2drRt2zbDc9y5c4dz587RrFkzRfDk5+eHj48Pe/fuzVaZJeARQgghhBDClhhz+MnA5cuX8fX1tejFKV++vHl/ek6ePEmZMmXYs2cP3bp1IyAggPfee48ffviBxMRExTlSHzPteTI6hzUypE0IIYQQQghbkodD2qKjoylVqpTFdldXV/P+9Ny5c4cHDx7w/fff07NnT8qWLcuxY8f46aefuH37NiNHjlQcI/mYqbm4uGR4Dmsk4BFCCCGEEMKW5PGiBSpV+gFVRvuMRiOPHz9m1KhR5hXdatasSVxcHGvXrqVnz554e3vnenkl4BFCCCGEEMKWZLWH5+Ae0yeNsJbNzQsSpOXq6mq1hyV5m4uLS7qnc3V15f79+7z88suK7XXr1mXt2rX89ddfeHt7Z9hbFBMTY7XnJyMS8AghhBBCCPFfVO810yeNgPLpBxTlypVjx44d6PV6xTye5Hk15cqVSzdv+fLluX//vsV2o9HUJaVWqxXHuHz5MvXr11ekvXTpUobnsEYWLRBCCCGEEMKW5OGiBY0aNSI2Npbdu3crtm/dupXixYtTuXLldPO+9popuDp48KBi+8GDB1Gr1VSsWBGAEiVKUKlSJbZt24ZerzenO3PmDNeuXaNRo0YZFzKNp+7huXjxImvXriU8PJx79+6h0Wjw8fHB39+ft956C1dXVwYOHAjAjBkznvY0T61jx47UqFGDoUOHZjvv8uXLKVu2LA0bNlRsDw8PZ9CgQUyfPp0aNWrkUklt06RJkwgPD2fVqlWF6tgA/v7+ip8dHBx47rnnaNKkCe3bt8fR0dH8byErdu7cCWTtnhFCCCGEyLE8XLSgXr161KlThxkzZvD48WO8vb0JCwvj0KFDDB8+3NzrM2XKFLZu3cqKFSvw9PQEIDAwkF9//ZUZM2YQFRVF2bJlOXr0KBs2bKBVq1bmdAAffvghX3zxBWPGjKFVq1ZERkayYMECypUrR4sWLbJV5qcKeH777TdmzJiBj48PHTp0oGzZsiQlJXH+/Hl+/fVXzpw5w7hx48wBT2GzYsUKXn/9dYuA54UXXmD27Nn4+vrmU8kEQNeuXWnXrl2enuP111+nffv2AMTGxnLixAl+/PFHLl68yNixY83/FlIbNWoUXl5efPzxxxbHy+o9k1+ctRrGv1SV9j6lcbfXcS46hklnzrP66r9Zyv+Odyk+q/QCNYsVRaNSceXRY2aev8CCiynLRo5/qSpvenni6+SEk1bD9dg4tt+8zYQ/z3H18eO8urRnzlmrYXy1qrQvUxp33ZO6PJvNuqyYpi7/UtZlag4aNSeaN+VFVxe+OH6Sb87/nZuXU6ioHibiMec09ucisT8TiTYynnv9/LjX/6X8Ltozp9XC8OHQsweUKgWXL8PsOTBrVtbyOzvD+PHQ/j1wd4dz52DSZFi9OuN8u3fBa6/BrNnQv79y34AB8FojqFkTypWDXbvAv8lTXNwzJnWZe7RaGD4UenZXpdTlPCOzZmeeF57U5VgV7d99UpfnYdIUI6t/TkmjVsOAT6FZUxV+VU3p/vkHNv5qShsVlZK2ezdYsij9wU5DhxuYPPUpLza/5fGiBWPHjmXhwoWEhIQQExODj4+PYiECAIPBgMFgUOTTarVMmzaNhQsXsmLFCmJiYihVqhR9+vThvffeU6StUaMGkyZNIiQkhOHDh+Pg4ED9+vX56KOP0Ol02SpvtgOeP//8k+nTp1OnTh3GjRunOGGdOnVo3749hw4dAqBs2bKZHk+v16PX67Nd8Pzg7OxMlSpV8rsY/3l5sXpHWsWKFVP8rmvXrs3NmzcJCwsjISHB6r8FOzs7ihQpYrE9O/dMflnXsAEvexRjaPhp/op5SCdfH1a9Wg+1SsXKf65lmHdI5ReZ8JIf8y5c4usz50k0GKjk6oJOrfxPpKidHSv/ucbZqBhikhKp4urKyKqVeMe7FFU3b+N+QkJeXuIzs65hA152L8bQE6nq8pVs1GU1P+ZdfFKXRgOVXCzrMrVx1arirJXpmACaB/G4/XyB+ErFeNS0NG5rLuZ3kfLNnDnQtQuMCobDh6F5c5g5A1xc4OuvM8+/7hd4+WUYOgz++gs6dYJVK02NyZUrrefp2xcqVEj/mB99CI8ewY6d0NL5qS4rX0hd5p45s1R07QyjRhs5fASaN1Mx81sVLkWMfD058/zr1qh4uQ4MHWE01WWQilUr1KjVBlY+GfTh6AhfjVKxcjUsXGzk7l2oVQtGDlPR8i0VdeobiYszpd20Geo3NFicZ+xoFc3eULF+Yy5e/LOWhz08AI6OjvTv35/+aaPxVIYOHWp1pJWrqyufffYZn332WabnqVOnDnXq1MlRWeEpAp4VK1agUqn4/PPPrQYpdnZ2vPrqqwAWQ9pu3rxJUFAQffr0ISkpic2bN3P79m2+/vpr6taty5kzZ1i+fDl//vknsbGxlChRggYNGtCvXz8g/aFMS5YsYenSpeahQ9YkJCSwcOFCjh07xs2bN1Gr1fj4+BAUFKToyUkezrR161a2bt0KQPXq1ZkxY4bVIW2TJk1i9+7dLFy4kO+//54TJ07g4uJC48aN+eCDDxR1dOfOHWbNmsXhw4dRq9XUr1+fd999l48//pghQ4ZkuXvOYDCwYsUKtm3bxq1bt7Czs6NkyZIEBgby7rvvZruu/P39ad26NeXKlWPNmjXcunULLy8vunXrpojUQ0NDmTx5MlOnTiUsLIw//viDxMREatasSb9+/fDy8kq3zJ999hl3795l6dKliuUKjUYjXbp0wcfHh0mTJmXp+q1dW/I1VK5cmRUrVnDr1i28vb354IMPaNCgQZaOm5kiRYoAKRPqsio790x+CCzlSbNSJQnad5BV/5h6IXbdvoOvsxNTa1Rj9dVrGNJ5UlSrWFEmvOTHsJOnmXr2L/P2HbfuWKTtdzRc8fPu23e5/OgRWxo3pFXpUoRc+ifXrim/BJbypJnnk7q8mqYuq2ehLqs9qctzGddlspfdi9H/hefpvP8waxvWTzfdf0WStzMXD78LKhXq+3H/2YCnShXo9T6MGAnTppm27d4NHh4wcgTMmweRkennDwyEZs0gqBMkf83u2gW+ZWDqFFPPRJqHtvj6wtcToVt3WL8unXJVhSfzkjl1MkeX+MxIXeaeKlWgV08YMcrItG9N23bvMeLhoWLkcBXzfjBmXJctoNkbKoK6GFj1pHds126jqS4nqVj9sxGDAWJjodwLRlLPi9+9B65eNbJ2tZp2bY2s+Mm0/e5d0yc1JydoUB/+t9cUVAnbkK2Wm16v5/jx47z44os899xzT33SdevWcfz4cT766CMmT55MmTJlOHToEAMGDODWrVt8/PHHTJ48mS5duhCZ0b/+bEhISCAmJoYOHTowbtw4Ro4cSbVq1Rg9erQ5sAGYPXs29vb21KtXj9mzZzN79uxMh+bp9XpGjBhBrVq1GD9+PIGBgaxdu5aVqR7dxMbGMmjQIMLDw+nTpw+jR4+mWLFijB07NtvXsmrVKpYsWUKTJk34+uuvCQ4OJjAwkEePHmX7WMn27dvHunXr6NmzJ1999RUlS5Zk3LhxFhPSAKZOnYpKpWLkyJH07duXc+fOMWjQIB4+fJju8du1a8e1a9c4duyYYvvBgwe5fv06rVu3fuqyJztw4ADr16+nZ8+ejBkzBldXV0aNGsX169ezfSyj0WjufXz48CF79+5l69atNGnSBG02nqbn1j2Tl9qU9iImMZE1VyMU20MuX8HbyZF6Hu7p5u334vPEG/R8/9eFpzr3nfh4AJLSiwIKGXNdXktTl5ee1KV7BnX5wpO6/DtrdWmnVrG4bm1m/32JI7n0PVnoqVSmz39c69am3oOQEOX2kBBTYy6zZ2tt2kBMDKxZkyb/EvD2hnr1LPP8MB+2bYMNG9I/rrEQ3uZSl7mn9TugVqsIWarcHrLUiJOTihbNM87fprWKmBgja9Za5vf2Vpnr0mAAK4uAceiw6U+f0hmfp0N7cHFRsXBxIazk1PJw0YLCKFs9PFFRUcTFxVl9u2p26HQ6pkyZomg4fv755zz33HPMnTtX8RQ8MDAwR+dKVqRIEYYMGWL+Wa/XU7t2bWJiYvjll19o3tx0p1WpUgWVSkXRokWzPHwtMTGRHj160LhxY8A0/On8+fOEhYXRvXt3wNRjFBERweTJk6lbty4AL7/8MvHx8fz666/ZupbTp09Tvnx5evToYd6WfMynFRUVxdy5c3F/0iCrV68e77//PgsWLOD1119XpK1YsSKDBw82/1y2bFn69+/Phg0b6NKli9XjN2jQAC8vL9avX0/t2rXN2zds2ICXlxf1rH3rZ1N8fDzffPMNTk5OgGnO1XvvvceuXbvo1KlTto61ceNGNm5U9mXXq1cvS92vqeXWPZOX/Iq6cjY6Bn2a/0FPRpoGOvu5ubH/rpX/PYDXShTnbHQM7Xy8GVW1MhWKFOFGXCzLr1wj+NSfJFoJZDQqFXZqFZVcXZhRqzrno2NY92+ElaMXPn5u6dTlgyd1WdSN/ffSqcvnntRlaSt1edqyLoOrVsZZq2XUqT8p4WCfNxckCiW/qnD7Nty6pdx+8klPgJ9f5vnPnoVUCyNZ5N+/P2V7r15Qt66p18HWSF3mHr+qKm7fNqZfl1VVZNTS9qsKZ89ZqctTKftT12VaTZ6sR/TnmYzL2auniqgoy8Cq0LHBoCUn8mXg9yuvvKIIdq5du8b169cthoDltl27drF27VouXrxIXPIATsjxOVUqFa+88opi2/PPP8/x48fNP584cQInJyeLwKRJkybZDngqVarEgQMHmD59Oq+++ipVq1bF2Tlng3hr1aplDnYANBoN/v7+LF26lDt37lCiRAnzvrQvovLz86NkyZIcP3483YBHrVbTunVr5s2bx61btyhZsiQREREcOnSIjz76KMO38mZVzZo1zcEOgLu7O0WLFuVW2m/XLGjcuDEdO3YETIHUhQsXWLZsGUOGDGHatGmFYs5ZVnnodFyy0jt4PyHRtN8+/Wv1dnKkhMGe72rVYNSpPzkTFUNAyRIMrVIRHydHuuw/rEhf0sGem23eNv984O49/Hfs4VGSPu2hC6VM6zKDfzfejo6UsE9Vl9FP6rLyk7o8kFKX1Yu6MbhSRVr+bx+P0/7vL/7zPDysP+F+/Bji4037M8t/6ZLl9uRjps7v5QXTpsLgIXDjxtOXuaCSusw9GdelMfO6dIdLVtZuMddl+h3oeHnBpAkqDh8x8tum9NNVrAivvmIaXhcbm3F5Crw8nsNT2GQr4HFzc8PBwYEbObwTPdL8q37w4AGAolGd2/bs2cOYMWN4/fXX6dixI+7u7mg0GjZu3MiWLVtydGx7e3uLBrCdnR0JqSZhR0dHU6xYMYu87hkMcUlP586dcXBwYPv27fz666+o1WpeeuklPvzwQ/P65dllrRzJ26KiohS/m/TSWnsbbmqBgYGEhITwf//3f/Tu3ZsNGzZgb2/Pm2+++VRlTsvass52dnbEPxk2lR1FixZV1OVLL71E0aJFGTduHKGhobzzzjtZOk5u3TN5LaPhEcYMdqpR4WpnR8c/DppXIdt1+w7OWi2DKr3A6FNnuPgwJQC4G59Ana1h2Ks1VHZ1YXDlF9nZ5DUah+3hZqqHEIVZhnWZwSM3c13us1KXFV9g9GlTXWpUpqFsq69d4/eb2Q/mhW1J9c4/IOXpd8b3dObHzWr+eXPhxAlYsCDzYxZ0Upe5J7/rMrVixWDzrypUKujQyZjhMXr1NAUJhX44G0gPTxrZCng0Gg21atXi4MGDFk/9syPt0/yiRYsCpkn9GdHpdCQmJlpsj0q9xmA6tm/fTqlSpRg9erTi/NaOlxdcXV05d+6cxXZrb5vNjEajoX379rRv356HDx9y9OhRFi5cyODBg1m9ejUODg7Zritr5Uje5ubmlqW0ma2eVqRIEZo3b87mzZvp0KEDoaGhBAQEmBcDKOjKly8PmN6nk1W5cs/s22v6pPVKQ9Mnh+4lJFjtxXHX2QEpvRPW88ZTytGRrTeUDe8tN24yqNIL1CpWVBHw6I1Gjt5/AMC+u/cIvXGLy++0YGiVigw8diLH15Lf8qwuK6bU5cAXK1C+iDPt9x3Ezc50XNcnPeYOGg1udnbEJCWmuziCsB2+vnAlzRPvxv5w7x5Ye1WckxPY21t/yp7avXvWey6Sn3Ul52/XzjSHpWEjSPPfBDqdadujR5CUlKXLyVdSl7nH1xeuXFBOEW8cYDDVZXXL9Ka6VHH/fsZfWvfuZ1KXVqYyFi0K20JVeHtBk2ZGLltf3R8wLZndrQuEnzBy9GiGRbFkWAlGy3cDhoXVsBgVI/JH9pabAjp16oTRaGTatGlWG9RJSUns27cvW8f08fHBy8uLLVu2KHpF0vL09OTBgweKBndiYiKHDx9ON09qWq1WEezcv3+fP/74wyKdTqd7ql6BjFSvXp3Hjx9bvFl2x44dOTpukSJFeP3112nVqhXR0dHcvHkTyH5dHTt2TJFWr9ezc+dOvLy8LBrpYWFhip9Pnz7NrVu3svQy1rZt2xIVFcVXX33Fw4cPc2WxgmflwgXTZHJrPXUZyfE980pD+GKo5ScXgh2AUw+iqezqgibNg4hqRU3/657O4IHCyQfWe/VUmI5ludinUkRsLNdjY3nRpXAEvZk5FZVJXT7IQV0+aQv4FXWlqE7Hhbdb8KDdOzxo9w4nA98ATO86etDuHaqlbTEJm3T9OtR5Wfk5ehROnYbnnoOSJZXpq1Uz/Xn6dMbHPXUaKle2fEqfNr+fH9jZwcED8CAy5QPQp7fp72+9lbNrfFakLnPP9etQp75B8Tl6DE6dNvLcc6r06/LPjAOeU6ehciUrdemXnF+5vWhR2L5VRbmy8EagkVOnMi73229ByZJPuViBOgg0Gy0++RrsGFU5+9iYbAc8VatWZdCgQRw9epQPP/yQDRs2EB4eztGjR1m1ahU9evR4qiFiySu09e3bl61btxIeHs7WrVsZP368OY2/vz9qtZpx48Zx4MAB9uzZw5dffmnxUiNrGjRowLVr15g+fTrHjh0jNDSU/v37WwyvAyhXrhwnTpxg3759nD9/nqtXr2b7etJq3rw53t7eTJw4kY0bN3LkyBFmz55tDkCyM4dl+PDhLFiwgN27d3PixAl+//13fvnlF0qWLEnp0qblR7JbV25ubnz22Wfs2LGDffv2MXz4cK5evUqvXr0s0p4/f56pU6dy6NAhNm3aRHBwMMWLF6dVq1aZlt3Hx4e6dety/PhxqlWrRoWMXjSQjyIjIzlz5gxnzpwhPDyctWvX8v3331OkSJFsv903r+6Z3LL+3whc7Oxo56PsoetezpeIx7EcTGeSPcAvT1YjC/TyVGx/08sTvcHI4XsZrx72fBFnSjs6cSGDFf4KE3Ndlk5Tl2Wf1GUGj4N/+Teduiz1pC6fPL6cdOYvGu/Yrfh03Gd6kDL370s03rHbZupTZCwx0dQoT/15+BA2bjStVPVkzRyzHj1M8yVCQzM+7vr1pnfMpH2/c/duEBEByc/tliwx9YKk/SQfo7E/7LXSOV0QSV3mnnTr8lcwGIx076pM36ObisePjYRutX68ZOs3GHFxUdGurXJ7964qIiKMpH6enBzslC8Hzd40Eh6eebl79VQRG5uyZHWhJwGPwlMtWvD2229TqVIl1q5dy6pVq7h//z4ajQYfHx8CAgJo06ZNto9Zt25dZs6cyY8//sj3339PQkICJUqUUCwGUKpUKcaPH8/ChQv56quv8PDw4N133yUqKoqlS5dmcHTT/JEHDx7wf//3f2zZsgUvLy86derEnTt3LPL269ePmTNnMm7cOOLi4szv4ckJR0dHvv32W2bNmsX8+fNRqVTUqVOHgQMHMnTo0GwN66pRowZ79uxh06ZNPH78GHd3d2rXrk3Xrl3Ni0Fkt65eeeUVypYty6JFi7h9+zZeXl6MGDFC8R6eZF9++SW///4748aNIzExkRo1atC/f3+rc2isady4MQcPHizQvTu7d+82L8mt1Wp57rnneOWVV+jSpQuenp6Z5LaUF/dMbgm9cYvfb9xibp2auNppuRDziCBfHwK9POm875C5Z2Fh3Vp0L+fL879u5erjx4BpueUPK5RjTp0aFLfXcSYqhqaez9H3hfLMuXDRnK5aUVem16zO2msRXHr4CANGqrm5MahiBe4lxDPt7N/5dfm5KvTGLX6/maouH6aqy/1p6rKsL8//lqYuny/HnNo1KK7TcSY6hqYlLevyfEwM52NiFOf1dTYt1nHx4UN2307zUon/GKfd11HHJqF+ZOpN1V2Ipkio6aHVo9e9MDra/ktaz5yBRYthzFemuROHD5veBdOnN4wcpXxvzKhREDwKAprCnj2mbaGh8PvvMHcOuLrChQsQFGR6p0znLinvjfnnH9PHmojrpvfVpFa7NiS/j9zV1bSCeHIgcPgw5MKzxVwndZl7zpyBRSEwZrQKvd704tFmb6jo8wGMDFa+g2fUCAgeqSKgmZE9/zNtC90Kv28zMneWCldXo6kuO6oIbKGiczeDuS4dHGDrZhU1a8DAz41otcrlv+/csVxIolQpaNEcVq+BJ9PKCz8Z1qyg2rlzp1RJPlq+fDmLFy9m9erVebpoQ0aSX9o5YMCADNMlv3h03rx5T704AkBwcDBnz55l5cqV2XqnzX+V/417eX4OZ62GCS/50b6MN+46HeeiY/j6zHnz5HmAkHq16VG+LGX/bwv/PHps3l5MZ8fEl/xoXdoLd52Oy48eseDiZb4997f5+/Y5B3um1ahGg+IelHJ0QKtS8e/jWH6/eZuJZ87x7+NntBzOM3ho5azVMKFamro8a6Uuy5Wl7K/p1KV3mro8/3eG/3f5OjtxpWUgXxw/yTfnn1Hw2DGTsTz5pFyTjdhFWH8n2aWwd0gqXcCGT6pH58lhtVoYMQJ69gBPT7hyBWbNhlmzlOlGj4avRpt6EFI3qp2dYcIEaP+eaY7EuXPw9STTizIzYzSYzpX2Bewhi009I9b06AmZPLfMN//JutRkPnLmaWi1MGKYip7dU9XlXCOzZivTjR6l4qtgFY0DDOzek7Ld2RkmjFPR/t0ndXkevp5sZPXPKWmszSFKbcmPRnr2Un6jDhsCE8er8W9qYJfl6wef2s5tezJPlEf8T+ZsIaCdLznkUkkKBgl4nqH169cDUKZMGZKSkjh+/Djr1q2jcePGDB8+PN/K9SwCnoSEBP7++2/Onj3LnDlz+OSTT3j33XdzUuz/jGcR8Pxn2F4vff4poAFPoZNHAY8QOZJHAc9/jQQ8BYc8Xn+G7O3tWbt2LTdv3iQxMZHnnnuOjh070rWraUCr0WjMdD6SWq3OlXfWPGv379+nX79+ODs707JlS6tDuPRZeJ+IJu1sxWzI7PgqlQq1OtvT2oQQQgghChbpzlCQHp4CJDw8nEGDBmWYZsiQIdmeNF9YDBw4kBMn0l+auGTJkqxaZbnsY1bcvHmToKCgDNN0796dHumNEchH0sOTiwrfs4KCS3p4cof08IiCSHp4ckW+9vCE52y14Z017HOpJAWD9PAUIC+++CLz5s3LMM3TTJgvLD777DNiM3i1sd2Td448DQ8Pj0zr1tqKfUIIIYQQhY50ZyhIwFOAODk55WgxgMKuTJkyeXZsOzu7/3TdCiGEEOI/xAaXls4JmbAghBBCCCGEsFnSwyOEEEIIIYQtkSFtChLwCCGEEEIIYUtkSJuCBDxCCCGEEELYEunhUZCARwghhBBCCFsiPTwKsmiBEEIIIYQQwmZJD48QQgghhBC2RIa0KUjAI4QQQgghhC2RIW0KEvAIIYQQQghhS6SHR0ECHiGEEEIIIWyJ9PAoyKIFQgghhBBCCJslPTxCCCGEEELYEhnSpiABjxBCCCGEELZEhrQpSMAjhBBCCCGELZEeHgUJeIQQQgghhLAl0sOjIIsWCCGEEEIIIWyW9PAIIYQQQghhS2RIm4IEPEIUdAMC87sEQljq1C6/S2AbDGPyuwRCWFKNzu8SiJzK8ZA224qYJOARQgghhBDCluRxvBIbG8uiRYvYtWsX0dHRlClThk6dOtGkSZNsHWfRokUsX76csmXLEhISotg3cOBATpw4YZHn5ZdfZsqUKdk6jwQ8QgghhBBC2JI87uEJDg7m3Llz9O7dGx8fH8LCwhg3bhwGg4GmTZtm6QwXLlxg9erVFCtWLN00Xl5ejBgxQrGtSJEiWTp+ahLwCCGEEEIIIbLkwIEDHDlyhJEjRxIQEABAzZo1uXXrFvPnz8ff3x+NRpPhMfR6PZMnT6Zly5ZcvHiRqKgoq+l0Oh1VqlTJcZlllTYhhBBCCCFsiTGHnwzs3bsXR0dHGjdurNjeokUL7t69y9mzZzMt3k8//URMTAwffPBBdq7qqUkPjxBCCCGEELYkD9/Dc/nyZXx9fS16ccqXL2/e7+fnl27+K1eusGzZMsaOHYujo2OG57p+/TrvvPMOjx49wtPTE39/f7p27Yq9vX22yiwBjxBCCCGEELYkDxctiI6OplSpUhbbXV1dzfvTYzAYmDJlCo0aNaJ+/foZnqdatWr4+/tTpkwZ4uPjOXToEKtWreLUqVNMnz4dtTrrA9Uk4BFCCCGEEMKW5GEPD4BKlf7xM9q3Zs0aIiIimDBhQqbn6NWrl+Ln+vXr4+npydy5c/njjz9o1KhRlssrAY8QQgghhBD/RX9uhzPbLTaHafzNCxKk5erqarUXJ3mbi4uL1Xy3bt0iJCSE3r17Y2dnx8OHDwHTAgZGo5GHDx9iZ2eX4XC1pk2bMnfuXM6cOSMBjxBCCCGEEP9ZWR3SVqWp6ZNGQEBSulnKlSvHjh070Ov1ink8ly9fNu+35saNG8THxzNr1ixmzZplsb9ly5a0a9eOfv36ZVrs7AxnAwl4hBBCCCGEsC15OIenUaNGbNq0id27dyteNLp161aKFy9O5cqVrearUKEC06dPt9g+a9YsHj16xJAhQyhRokSG5966dStAuudIjwQ8QgghhBBC2JI8nMNTr1496tSpw4wZM3j8+DHe3t6EhYVx6NAhhg8fbu71mTJlClu3bmXFihV4enpSpEgRatSoYXG8IkWKoNfrFftOnjzJ8uXLadiwIV5eXiQkJHDw4EF+++03atasySuvvJKtMkvAI4QQQgghhC3J40ULxo4dy8KFCwkJCSEmJgYfHx9GjRql6PExGAwYDIanOr6HhwdqtZply5YRFRWFSqWidOnS9OzZk/bt22d7SJtq586dedjpJYTIKf/2dfO7CEJYuuuU3yWwDYYx+V0CISypRud3CWzCzp278u3c/pt1Ocq/882EXCpJwSA9PEIIIYQQQtgS6c5QkIBHCCGEEEIIW5LHQ9oKGwl4hBBCCCGEsCXSw6MgAY8QQgghhBC2RHp4FLK3xIEQQgghhBBCFCIS8BQSjx8/Zt68eXz55Ze0bt0af39/lixZYpGuY8eODBs27NkX8BkIDQ3F39+f8+fP53dRCjVnZ5g+zo6Ikw7EXnXk+A4HOrTWZJ4RKFEcQr7TceesI4+uOLJvsz1NGmX8NeLgAOf3O2C87cTnn2TcqRzwmhrjbSeMt53wcM/yJeWLglSPpb1UrFui4+JhBx5eduTBBUeOhTnQ930tmqwVqcDQaiE4GC5fgrhYOHsGsvDSbTNnZ5g+HSL+hdjHcPwYdOiQeb7du8BogO+/t9w3YAD8shYuXTSl2bkj6+UprFQPEyk+5Tje7++gfP1feLHiT3h8fzK/i1UoSV2mMN/flyEuDs6efcr7OwJiY+H48Sze37vBaLR+fwOUKQOLFpmOGxcH//4L69ZlvVwFkjGHHxsjAU8hER0dzW+//UZCQgINGzbM7+KIQmxdiD3dO2gZMy2JwKB4Dh83sOoHe4LaZtwy1ukgbK0DAY3UDBiZQKvu8dy6YyR0lT2vNUj/q2TcUDucs7CCsbMzLPhGR8SNp1uz/1krSPXo7ATRMTDum0Te6RZPxz7x7D2oZ9YkHfOm5mxp0mdtzhwYNhRmz4HmLWD9Bpg5A7L6HGfdL9C9G4wZC4FvwuEjsGolBAWln6dvX6hQIf39H30Ivr6wYyfcvp2dqym8NA/icfv5AqoEA4+als7v4hRqUpcp5swx3cuzZ0Pz5rB+PcycmY37ex107w5jxkBgIBw+DKtW5ez+rloVjh4FPz/44gt44w347DOIjMzetRU4RlXOPjZG5vAUEiVLluTXX39FpVIRFRXFpk2b8rtIWRIXF4eDg0N+F6PA0+v16PV6dLq8bZwGBqhp1lhD0IfxrFqvB2DXHwn4+qiYOtqO1Rv0pPeOsF6dtVSroqbBm3EcOGJKtHNvAid2OjAl2I76gfEWeV6uqaZ/Ly2dP05g7WL7DMs2aaQdkVGwaZueUZ8X7GcxBa0ez18w0qO/8p0JoTsMPFdcRfcOGvoOhYRC8EqFKlWg1/swYiRMm2batns3eHjAyBEwb17GjZDAQGjWDII6mRpBALt2gW8ZmDoFVq/G4vfi6wtfT4Ru3WF9Ok90q1Q1PR0GOPUfeTCf5O3MxcPvgkqF+n4cbmsu5neRCi2pS5MqVaBXLxgxwsr9PTIb93dQmvvbF6ZOzeD+/hq6dTMFV9YsWwbXrkGjRsrvyZ9/fupLLRhssJcmJwp2q0KYqVQqVKqsR9yHDh2iT58+NG/enG7durF582aLNJcvX2bEiBG0bNmSZs2a8cEHHxAaGqpIkzyM7ObNm4rt4eHh+Pv7Ex4ebt42cOBAevbsyYkTJ+jXrx8tWrRgypQpWS7z1atXGTduHG3btqVZs2Z06NCBiRMnkpCmpfb48WOmT59Oq1ataNWqFcHBwdy9e1eRJiEhgTlz5tC2bVtatGjBgAEDOH/+PB07dmTSpElZLhOAv78/M2fO5P/+7//o2rUrzZo1o0ePHuzYYTmu5f79+3zzzTe89957vPHGGwQFBbF06VL0er05zc2bN/H392flypUsW7aMoKAgmjVrpqjLvNLmTS0xD42s+T+9YnvIyiS8S6mpVzv9r4Q2b2o497fB3EgH0Oth+dok6tXW4OWp/PdpZweLZ+iYHZLEkRMZ99o0rKemT1ctHwyKR18IOngKaj2mdeeeEYPBdPzCoHVrUKshJES5PSQEnJygRYuM87dpAzExsGZNmvxLwNsb6tWzzPPDfNi2DTZsSP+4xv9iw0GlMn1EzkldAnl4f4dkcH//kPH9/dprULMmzJhROB4KZYv08ChID48NunjxInPmzKFTp04UK1aMTZs2MXXqVLy9valevTpgCi769etH0aJF6d+/P66urmzbto3JkycTGRlJUEb9wxm4f/8+EydOpGPHjnzwwQdZDtIuXLjAp59+ipubGz169KB06dLcu3ePffv2kZSUpOj5mDZtGvXq1WPkyJHcvn2b+fPnM3HiRL799ltzmsmTJ7Nr1y46duxIzZo1uXLlCsHBwTx69Oiprmvfvn0cP36cnj174uDgwMaNGxk3bhwajYbXX3/dfO0ff/wxKpWKbt264eXlxZkzZ1i2bBk3b95kyJAhimOuW7cOHx8fPvroI5ydnSldOu+HOvhVVnH2L4NFA/jkGVND2q+Siv2H08lbSc3/Dli2nJPzVq2k4vrNlJZh8OemIVijJiVSwiP9fwcODrBoho4ZPyRx/JSRdzL5T68gKIj1mEyjAZci0Kyxhh4dtXwzN6nQBDx+VU1Dxm7dUm4/+aRXxc8v8/xnz1oGeKnz79+fsr1XL6hb19SDI4TIW35+Oby//Z7y/q6S/jFfe830Z0wMbNoETZpAUpKp5+iLL0CmDNsOCXhsUFRUFN9//z0lS5YEoHr16hw/fpywsDBzwLN06VISExOZPn06zz33HAD169fn0aNH/Pjjj7Rs2ZIiRYpk+9zR0dGMHj2aWrVqZSvfnDlz0Gg0zJ07l6JFi5q3v/HGGxZpX375ZT799FPzzzExMcyfP5/79+/j7u7OlStX2LFjB0FBQfTu3RuAOnXq4O7uzrhx47J9TWCq07lz5+LubppJX69ePd5//30WLFhgDniWLFlCTEwMISEh5rqvXbs29vb2zJ07lw4dOlC2bFnzMXU6HVOmTEGrfXa3oUcxFZf+sXxcfT/SaN6ffl64/8BK3gcpx05W3U/F4H5aWnaN5/FjwCP9Mo0baodGA6OnJGbpGgqCgliPAEP6a5k0yvRwwGAwMnFGEqMmFaJ69YD79y23P34M8fGm/Znlv3TJcnvyMVPn9/KCaVNh8BC4cePpyyyEyJpnfn9Pg8GDM76/vb1Nf4aEmHqO3noLSpWC8ePhf/+Dl16CNANcCo//Ys90BmRImw2qUKGCucENpoZ16dKluZXqscrx48epVauWOdhJ1rx5c+Li4jhz5sxTndvFxSXbwU5cXBwnTpygcePGimAnPa+88ori5/LlywOYh92dOHECgMaNGyvSvf7662iecsmqWrVqmYMdAI1Gg7+/PxEREdy5cweA/fv3U7NmTYoXL26ek6PX66lbt66iXKmv41kGO8kyGp6T2dCdrOTVaGDxDHtWb9Tz+86Mh2C9XFPNwD5aPvwigbi4jM9d0BSkeky2ZHUSdd6Io1n7OKbMSuLLvlq+m2iXpbzPmkaj/CTLSb1mJ/+8uXDiBCxYkPkxhRDZk+/397ys3d/qJ63g/fuhd2/YsQNWrDANvytRwrTgQaElQ9oUpIfHBrm6ulpss7OzIz4+ZTJ0VFQUHlYepxQvXty8/2mkDgqyKiYmBoPBQIkSJbKU3s3NTfFz8nC35Lk+0dHRABQrVkyRTqPRWK2brLB2XcnboqKiKFGiBJGRkezbt4+mTZtaPUbaOrVW/1bF/Qzxayy3278HDu2zdown7kUa8Shmud39Sa+CtZ6HlLzWey7ci6LIO/BDLeV9VbTvnYjbk+p2dTH96WAPbq4Q89A0uXTxDB3rNuk5Em4wp3WwT86jIj7eyMOnG4WYpwpaPSa7dRtu3TZt2LbLQGSUkcmjdCz+KYnw0wXncZ+vL1y5rNzW2B/u3YMaNSzTOzmBvb31p8Op3btn/Slx8u2bnL9dO9N8gYaNIM3XCTqdadujR6ahLUKI7PH1hStXlNsaN86H+7th5vf3vXum7Vu3KtOdOAHXr0PWn9+ufPJRCgurTkBAQFYPkrsKzld+gSABz3+Um5sb95Lv9FSSJ/8nBxVpg4lk6QVE2VlYIZmrqytqtdrcU5JTyUFNZGSkIojS6/XmYCi77lv5Jk7ellxXbm5ulC9fng8++MDqMdIGOFmuK4f22Q5s0nPqjJGgtho0GuU46GqVTY+5Tp9L/xvy1FmDOV1q5rxnTXn9Kqkp6qbiwkFHi7Tjh+kYP0xHjSaxnDhtxK+yGr/Katq3svwqunTYkfDTBmo2KXhdPwWtHtNz6Jgp+HnxeTXhpwvORJ7r16HOy8pt58/DqdOmFZhKllSO869WzfTn6dMZH/fUaQjqiOXvJU1+Pz/TYhAHD1geo09v06d1G9i4MXvXJYR4cn/XUW47fx5Oncrh/f0kf5bv74OWx+jTx/Rp3dp0f5/MYNVFlcpy1bf0BT35KAUE7MrqAXKfDfbS5IQMafuPqlmzJsePH7dY3ez333/HwcGBKk9m+Xl6egJwKc3A2T/++CPXymJvb0/16tXZvXv3U/cspfbSSy8BsHPnTsX23bt3K1ZLy45jx44pgh69Xs/OnTvx8vIyB1UNGjTgypUreHl5UbFiRYtPcu9Zflq/OQmXIirava0c2te9g5aIGwYOHk3/2339Zj2VX1RTt1bK14ZGA13e1XLgiJ4bt0wN70nfJdK4dZzi07GPqXdx7hLTvguXTWnTpmvcOo4lq0yP1Vt1i+eDQQVz2ZyCVo/p8W9oKt+FywVr6bvERNN7L1J/Hj40NUAMBtN7NlLr0cM0zj/NIpIW1q8HFxfTE97UunczvVAwuQG0ZImpRyntJ/kYjf1h797cuFIh/nue+f3d3cr93djyk3yMxo1T7u8tW0y9PYGBymPWrGmay3PAykMRUThJD08hcvDgQeLi4nj8+DEAV65cYffu3YBpEn123nfTvXt3Dhw4wGeffUbXrl1xdXVl+/btHDhwgA8//NC8YEHFihXx8fFh3rx56PV6XFxc+N///sfpzB7FZNMnn3zCp59+yieffEJQUBDe3t5ERkbyxx9/8Pnnn+PklIU3Vz5Rrlw5mjRpws8//4xaraZWrVpcvnyZNWvW4Ozs/FS9UG5ubnz22Wd069bNvErb1atXGTVqlDlNz549OXLkCP369aNt27b4+PiQkJDAzZs3OXjwIJ999lmWh+3lldAdBn7fpWfuFB2uLglcuGwkqI2WwAANnT+ONz/NWjhdR/cOGp6vG8fVf02N6sU/JdG3p5Y1C3UMHZ/I7btGPumppWIFFU3fTQlMzl8wcv6CsiHu62Oq84tXjOzel9L4Tv33ZI1fNeX945Cee5kMccgvBa0evxpsR8kSsGe/gYgbRoq6qWjRRE3vLlp+3pjEsZOFY2zDmTOwaDGM+cr0BPfwYdN7N/r0hpGjlO/oGDUKgkdBQFPYs8e0LTQUfv8d5s4BV1e4cMH0RDgwEDp3SXla+88/po81EddN7wZJrXZtSF5vxNXV9OQ3udF1+DBcvZpbNVCwOO2+jjo2CfUj08IXugvRFAk1Xeyj170wOkoTIqukLp/c34tMLw1V3N99TO/hsbi/gyEgwMr9PdfK/d05i/d3hPL+jooyneebb0wLF6xcCZ6eMG6c6Rhz5uRNXTwTheNr/5mx/TvMhkyfPl2x8MDu3bvNAc/KlSvNvTFZUaZMGWbNmsXChQuZOXMmCQkJlClThiFDhtAi1WL4Go2GiRMnMnPmTKZPn46dnR3+/v58+umnDMvqq5GzoEKFCsydO5eQkBAWLFhAbGws7u7u1KxZ86km9g8ZMgQPDw+2bNnC2rVrqVChAqNHj2bw4MFPtfrcK6+8QtmyZVm0aBG3b9/Gy8uLESNG0KRJE3MaDw8P5s+fz48//sjq1au5c+cOTk5OeHp6Urdu3ac6b15o2zOeCcPsGDtEh3tROHfBSMc+8azekNL7pdGAVqtSvDoiIQEC3o1jSrCO7yfqcHKE8D8NBAbFs2d/wepBeBYKUj0eCTfwaW8trQO1eBSDuHg4c97AoFGJzF1SuCaifPKJqVHSv5+p4XHlCgwYCLNmKdOp1aDVWr7epG07mDABxo4xje0/dw46BpleSvi0+vU1PYVObe2TaXU9esLSpU9/7IKs5JjD2EWkTKJzCb2Ky5NG+qWwd0gqXTC+0woDqUsT8/3dP9X9PSAb93fbJ/f32FT3d8ec3d/ffmsKfAYMMAVQMTGm4Gro0IxfhFrgyZA2BdXOnTslBhT/CadPn6Z///6MGDEi3YUFrPH396d169YMGDAgD0uXwfnb182X8wqRobtZ73UVGTCMye8SCGFJNTq/S2ATdu7clW/n9l/pkqP8O4NicqkkBYP08AibdOTIEf78809efPFF7O3tuXjxIitXrqR06dK8lvymMSGEEEIIWyQ9PAoS8Ig8ZTAYMGayuP7TvhsnI05OThw5coRffvmFx48f4+bmRt26dendu7d55bnMFjBQqVSo1bKuhxBCCCFEYSYBj8hTP/74I0szGeCe3flHWVGlShW+//77DNNkNqytefPmDB061GK1NyGEEEKIAk0mrChIwCPy1Ntvv02DBg0yTJPlF3Dmsnnz5mW4P+0LToUQQgghCgUZ0qYgAY/IU8WLFy8Q75+xpmLFivldBCGEEEKI3Cc9PAoS8AghhBBCCGFLpIdHQWZkCyGEEEIIIWyW9PAIIYQQQghhS2RIm4IEPEIIIYQQQtgSGdKmIAGPEEIIIYQQtkR6eBQk4BFCCCGEEMKWSA+PgixaIIQQQgghhLBZ0sMjhBBCCCGELZEhbQoS8AghhBBCCGFLZEibggQ8QgghhBBC2BLp4VGQgEcIIYQQQghbksc9PLGxsSxatIhdu3YRHR1NmTJl6NSpE02aNMkw39GjR1m5ciVXrlwhOjoaZ2dnypUrR/v27alfv77V9IsXL+bixYvY29vToEEDPvzwQ4oVK5at8krAI4QQQgghhMiy4OBgzp07R+/evfHx8SEsLIxx48ZhMBho2rRpuvmioqIoW7Ysb775Ju7u7sTExPB///d/DBs2jOHDh/PGG2+Y04aHhzNkyBDq16/P+PHjiYyM5IcffuDzzz9n3rx56HS6LJdXAh4hhBBCCCFsSR4OaTtw4ABHjhxh5MiRBAQEAFCzZk1u3brF/Pnz8ff3R6PRWM3bpEkTi16gBg0aEBQUxG+//aYIeObPn0/p0qUZM2aM+XilSpWif//+bNmyhVatWmW5zLIstRBCCCGEELbEmMNPBvbu3YujoyONGzdWbG/RogV3797l7Nmz2SqqVqulSJEiiiDpzp07nDt3jmbNmim2+/n54ePjw969e7N1Dgl4hBBCCCGEsCVGVc4+Gbh8+TK+vr4WvTjly5c378+MwWBAr9dz9+5dQkJC+Pfff3nvvfcU50h9zLTnyco5UpMhbUIIIYQQQtiSPFy0IDo6mlKlSllsd3V1Ne/PzNChQzl8+DAAzs7OBAcH06BBA8U5Uh8zNRcXlyydIzUJeIQQQgghhBBZplKlH1BltC/Zp59+ysOHD7l37x7btm1j7NixDB061DwnKLdJwCOEEEIIIYQtyeqiBVc3wbXNFpvDKjZMN/hwdXW12sOSvM3FxSXT05YuXdr891dffZUhQ4Ywc+ZM/P39UavVGfYWxcTEWO35yYgEPEIIIYQQQtiSrA5p83nb9EkjIOBWulnKlSvHjh070Ov1ink8yfNqypUrl72yApUqVeLQoUM8ePAAd3d38zEuX75s8X6eS5cuZfscsmiBEEIIIYQQtiQPV2lr1KgRsbGx7N69W7F969atFC9enMqVK2evqEYjJ06coEiRIri5uQFQokQJKlWqxLZt29Dr9ea0Z86c4dq1azRq1Chb55AeHiGEEEIIIWxJHi5aUK9ePerUqcOMGTN4/Pgx3t7ehIWFcejQIYYPH27u9ZkyZQpbt25lxYoVeHp6AjBixAief/55KlSogKurK/fu3SM0NJQTJ04wYMAARY/Rhx9+yBdffMGYMWNo1aoVkZGRLFiwgHLlytGiRYtslVkCHiGEEEIIIUSWjR07loULFxISEkJMTAw+Pj6MGjVK8VJRg8GAwWBQ5PPz82PPnj1s2LCBR48eUaRIESpWrMjEiRMVq7QB1KhRg0mTJhESEsLw4cNxcHCgfv36fPTRR+h0umyVV7Vz5848fBerECKn/NvXze8iCGHprlN+l8A2GMbkdwmEsKQand8lsAk7d+7Kt3P7z/TMUf6dA27mUkkKBunhEUIIIYQQwpbk4ZC2wkgCHiGEEEIIIWyJjN9SkIBHCCGEEEIIWyI9PAqyLLUQQgghhBDCZkkPjxBCCCGEELZEhrQpSMAjhBBCCCGELZEhbQoS8AghhBBCCGFLpIdHQQIeIYQQQgghbIn08CjIogVCCCGEEEIImyU9PEIIIYQQQtgSGdKmIAGPEEIIIYQQtkSGtClIwCOEEEIIIYQtkR4eBZnDk4+OHTvG5MmT6datG4GBgbz33nuMGDGC8+fPp5vHaDQyYMAA/P39mTlzpmJfeHg4/v7+7N69O6+Lni8GDhxIz54987sYQgghhBAFm1GVs4+NkYAnH/3f//0ft27dol27dnz99df069ePBw8e0LdvX44dO2Y1z4YNG4iIiHjGJRW2xNkZpo+zI+KkA7FXHTm+w4EOrTVZyluiOIR8p+POWUceXXFk32Z7mjTK+GvEwQHO73fAeNuJzz/JuFM54DU1xttOGG874eGe5UvKFwWpHkt7qVi3RMfFww48vOzIgwuOHAtzoO/7WjRZK1KBodVCcDBcvgRxsXD2DPTrl/X8zs4wfTpE/Auxj+H4MejQIfN8u3eB0QDff2+5b8AA+GUtXLpoSrNzR9bLU1ipHiZSfMpxvN/fQfn6v/BixZ/w+P5kfherUJK6TGG+vy9DXBycPfuU93cExMbC8eNZvL93g9Fo/f4GKFMGFi0yHTcuDv79F9aty3q5RMEnQ9ry0YABAyhWrJhiW926dencuTMrVqygVq1ain03b95kwYIFDBs2jODg4GdZ1Kei1+vR6/XodLr8LkqBFxcXh4ODwzM517oQe16uoWbo+ET+umigU1stq36wR62OZ+U6fbr5dDoIW+tAUTcYMDKB23eN9H1fS+gqe5q+G8+e/Qar+cYNtcPZKfNyOTvDgm90RNww4F2q4D+LKUj16OwE0TEw7ptErkYY0dnBm001zJqko4afmt6fJeTGJT8Tc+ZA1y4wKhgOH4bmzWHmDHBxga+/zjz/ul/g5Zdh6DD46y/o1AlWrQS1GlautJ6nb1+oUCH9Y370ITx6BDt2Qkvnp7qsQkfzIB63ny8QX6kYj5qWxm3NxfwuUqEldZlizhzo2hVGjUp1f8/Mxv297sn9PTTV/b0qZ/d31aqwaxdcugRffGEKdkqVMpWtUJMhbQoS8OSjtMEOgKOjI2XLluXOnTsW+7755hvq1KlDo0aNMjxuUlISCxcuJDQ0lNjYWCpVqsSAAQMoU6aMIt3mzZv55ZdfuHbtGg4ODlSvXp0PPvgAX19fc5qBAwcCMGPGDEXeSZMmER4ezqpVqwBTMBYUFESfPn1ISkpi8+bN3L59m6+//pq6detmpTrYvn0769ev59KlSwB4e3vTpk0b3nrrLUW6c+fOMWfOHP766y/c3d15++236dixI2p1SiP58uXLzJkzh1OnTuHg4EDjxo2pV68ew4cPZ/r06dSoUSNLZQoNDWXy5MlMnTqVsLAw/vjjDxITE6lZsyb9+vXDy8tLkf7o0aOsWLGC8+fPo9frqVChAj179qR27drmNEuWLGHp0qXMnz+fFStWcOzYMXQ6Hb/88kuWypQTgQFqmjXWEPRhPKvWmxrlu/5IwNdHxdTRdqzeoMdgvb1Nr85aqlVR0+DNOA4cMSXauTeBEzsdmBJsR/3AeIs8L9dU07+Xls4fJ7B2sX2GZZs00o7IKNi0Tc+ozwt2wFPQ6vH8BSM9+iuDmtAdBp4rrqJ7Bw19h0JCIYh5qlSBXu/DiJEwbZpp2+7d4OEBI0fAvHkQGZl+/sBAaNYMgp40gsDUkPEtA1OnwOrVWPxefH3h64nQrTusT+eJbpWqpqfDAKf+Iw/mk7yduXj4XVCpUN+P+0830nNK6tKkShXo1QtGjLByf4/Mxv0dlOb+9oWpUzO4v7+Gbt1g/Xrrx122DK5dg0aNlN+TP//81JdaMNjgsLScKNitiv+ghw8f8tdff1G2bFnF9k2bNnH27Fk+/fTTTI+xcOFCbt26xRdffMHnn39OREQEI0aMQK9Peeq8YsUKpk6dStmyZRk7diz9+vXj0qVL9O3bl3///fepy79u3TqOHz/ORx99xOTJky2CrPQsXryYCRMm4OHhwdChQxk3bhzNmzfn1q1binT3799nwoQJNG3alAkTJlC3bl0WLFjAtm3bzGnu3bvHwIEDuXbtGgMHDmTYsGE8fvyY77777qmva+rUqahUKkaOHEnfvn05d+4cgwYN4uHDh+Y027Zt48svv8TZ2ZmhQ4cyevRoXF1dGTx4MEePHrU4ZnBwMN7e3nz11VcMGjToqcuWHW3e1BLz0Mia/1P2QISsTMK7lJp6tdP/SmjzpoZzfxvMjXQAvR6Wr02iXm0NXp7KL1c7O1g8Q8fskCSOnEin9f9Ew3pq+nTV8sGgePQZJy0QCmo9pnXnnhGDwXT8wqB1a9OT2pAQ5faQEHByghYtMs7fpg3ExMCaNWnyLwFvb6hXzzLPD/Nh2zbYsCH94xr/i09KVSrTR+Sc1CWQh/d3SAb39w8Z39+vvQY1a8KMGYXjoVC2GHP4sTHSw1PAzJw5k7i4ODp37mzedufOHebOncuHH35I8eLFMz2Gr68vI0aMMP+sVqsZM2YM58+fp0qVKjx8+JBly5ZRr149Ro0aZU5Xo0YNunTpwpIlSxg5cuRTlV+n0zFlyhS02qz/07px4wYrVqygadOminLXqVPHIm10dDSTJk2icuXKANSuXZvw8HDCwsJo/qT/ec2aNcTExDBz5kxz4FivXj0GDx7MzZs3n+q6KlasyODBg80/ly1blv79+7Nhwwa6dOlCXFwcs2bNokGDBowbN86crl69evTp04eFCxcqenkAmjdv/swXYfCrrOLsXwaLBvDJM6aGtF8lFfsPp5O3kpr/HbBsOSfnrVpJxfWbKd+SwZ+bhmCNmpRICY/0/7N3cIBFM3TM+CGJ46eMvJPJf3oFQUGsx2QaDbgUgWaNNfToqOWbuUmFJuDxqwq3b0Oa5xycfNKr4ueXef6zZy0DvNT59+9P2d6rF9Sta+rBEULkLT+/HN7ffk95f1dJ/5ivvWb6MyYGNm2CJk0gKcnUc/TFF5DBGlIFn/TwKEgPTwGyePFitm/fTt++falYsaJ5+/Tp03n++ed5++23s3ScV155RfFz+fLlAcyN/T///JP4+HhapHmc8txzz1GrVq10F0zI6rmzE+wAHDlyBIPBQOvWrTNN6+7ubg52kj3//POKnqATJ05Qrlw5i16yJk2aZKtcqQUEBCh+9vPzo2TJkhw/fhww1Wl0dDTNmjUzz13S6/UYjUbq1q3L+fPniY2NVRzjteRv2mfIo5iK+w8st9+PNJr3p58X7j+wfOyTfLzUeav7qRjcT8tHgxN4/DjjMo0baodGA6OnJGZW/AKjINYjwJD+WpJuOBH5txMr5+uYMT+JERMLUb16wP37ltsfP4b4eNP+p8mfvC11fi8vmDYVBg+BGzeevsxCiKx55vf3NBg8OOP729vb9GdICFy/Dm+9BR99ZAqe/vc/8PTMuEyi8JAengJi6dKlLFu2jF69etGmTRvz9t27d3Po0CG+++47Hj16pMiTmJjIw4cPcXBwUAQZbm5uinTJiwYkPOmvjY6OBsDDyreLh4eHef/TsHbMzERFRQFQokSJTNO6urpabLOzsyM+PmXeQ3R0NKVKlbJI5+7+9Mt+Wcvr7u5urqv7T75xv/rqq3SPERMTg6Ojo/nnp6mr3JDR8JzMhu5kJa9GA4tn2LN6o57fd2Y8BOvlmmoG9tHSomM8cXEZn7ugKUj1mGzJ6iS27zHgXgyaNNTwZV8tbq7w6fCCF/SkXT0u+altTuo1O/nnzYUTJ2DBgsyPKYTInny/v+dl7f5Onvq7fz/07p2y/fRpCA83LXiQaiBM4WKDw9JyQgKeAmDp0qUsWbKEHj160KVLF8W+y5cvo9fr6du3r0W+TZs2sWnTJsaNG0fDhg2zfL7koOHevXsW++7du6cImHQ6nUWgBSlBSlqqpxinnHy+O3fu8Nxzz2U7f1qurq5EWpn5eN/ao6Esspb3/v37eD95PJR8DZ9++ilV0uk/T7tIRZbrKu5niF9jud3+PXBon7VjPHEv0oiH5VoZuD/pVbDW85CS13rPhXtRFHkHfqilvK+K9r0TcXsSn7q6mP50sAc3V4h5aJpcuniGjnWb9BwJN5jTOtgn51ERH2/koeU/v3xX0Oox2a3bcOu2acO2XQYio4xMHqVj8U9JhJ8uOP/7+frClcvKbY394d49sLaeiJMT2Ntbf7qb2r171p8SJz+vSM7frp1pvkDDRpDm+RA6nWnbo0emoS1CiOzx9YUrV5TbGjfOh/u7Yeb3d3IzaOtWZboTJ0w9PmkWy83AyicfpbCw6hYjRJ4ZGdKmIAFPPvvxxx9ZsmQJXbt2pXv37hb7W7RoYXVFsUGDBtGwYUPatWtHuXLlsnXOqlWrYm9vz7Zt22jcuLF5+507dzh27Bivv/66eZunpye7d+8mISHB3FMUFRXFn3/+iZNTFtYazoKXX34ZtVrNxo0bqVo154Ppq1evzs8//8yVK1cUw9p27Hj6l2eEhYUp6uX06dPcunXLvIJctWrVKFKkCFeuXFH00OUKh/bZDmzSc+qMkaC2GjQa5TjoapVNj7lOn0u/UXzqrMGcLjVz3rOmvH6V1BR1U3HhoKNF2vHDdIwfpqNGk1hOnDbiV1mNX2U17VtZfhVdOuxI+GkDNZsUvK6fglaP6Tl0zBT8vPi8mvDTBWciz/XrUOdl5bbz5+HUadMKTCVLKsf5V6tm+vP06YyPe+o0BHXE8veSJr+fn2kxiIMHLI/Rp7fp07oNbNyYvesSQjy5v9NMwT1/Hk6dyuH9/SR/lu/vg5bH6NPH9Gnd2nR/n8xg1UWVynLVt/QFPfkoBQTsyuoBcl/BecZVIEjAk49+/vlnQkJCqFu3LvXr1+fMmTOK/VWqVMHT0xPPdAaRFi9ePMvLK6dWpEgRunbtysKFC5k4cSIBAQFER0ezdOlSdDqdIvB64403+PXXX5k4cSJvvfUW0dHRrFq1KteCHTAFVZ07d2bZsmUkJCTQpEkTnJ2d+eeff4iKisr2xP53332XLVu2MHToUHr06IG7uzvbt2/n6tWrwNP1Qp0/f56pU6fy+uuvc+fOHRYtWkTx4sVp1aoVYFpO/NNPP2XSpEnExMTw+uuvU7RoUR48eMDFixeJiop6ZiuxZWT95iT6dNPS7m0NP29M+R+jewctETcMHDya/rf7+s165k7RUbeW2tyQ1migy7taDhzRc+OW6dt10neJLFmlfDTu+ZyKVT/YM3dJIqs36Llw2ZS2cWvLYKZHRy09Ompp1S2eiBsF8xu7oNVjevwbmsaVXLhcsJa+S0wEKwsXsnEjjB8H3bvDlCkp23v0MI3zDw3N+Ljr15uClXbtlEvKdu9meqFgcgNoyRLTpOS0du00HWPmd5k3voQQ1mV4f4/P4f3dx8r93T2L9/euJ/f3zJT7e8sWU29PYKBppbZkNWua3sVzwMpDkUJDengUJODJR/v27QPg0KFDHDp0yGL/zp078+zcnTt3pmjRoqxbt45du3ah0+moUaMGH3zwAaVLlzanq1atGkOHDmXlypWMHDmSUqVK0b17dw4ePEh4eHiulef999+ndOnSrF+/ngkTJqDRaChdujRt27bN9rGKFy/OjBkzmD17NtOnT8fBwYGGDRvSs2dPJk2aRJEiRbJ9zC+//JLff/+dcePGkZiYSI0aNejfv79iTtEbb7zBc889x6pVq/j22295/PgxRYsWpUKFChYLROSX0B0Gft9lanC7uiRw4bKRoDZaAgM0dP443vw0a+F0Hd07aHi+bhxX/zU1qhf/lETfnlrWLNQxdHwit+8a+aSnlooVVDR9N2U9z/MXjJy/oGyI+/qYvngvXjGye19K4zv135M1ftWU949Deu49/SjEPFXQ6vGrwXaULAF79huIuGGkqJuKFk3U9O6i5eeNSRw7WTADx7TOnIFFi2HMV6YnuIcPm9670ac3jBylfEfHqFEQPAoCmsKePaZtoaHw++8wdw64usKFC6YnwoGB0LlLytPaf/4xfayJuG56N0hqtWtDcmexq6vpyW+7dqafDx+GJ89SbI7T7uuoY5NQPzLNAdNdiKZIqOliH73uhdFRmhBZJXX55P5eBGPGpLm/+5jew2NxfwdDQICV+3uulfu7cxbv7wjl/R0VZTrPN9+YFi5YudK0UMG4caZjzJmTN3Uhnj3bv8MKsLQv88wOa8FQjRo1rG739PS0uv2tt96yeKmnNc2bNzcv+ZzM398/S+fIjmbNmtGsWbN096dXX0OHDrXYVq5cOaYlv9nsiWnTpuHo6JjldwOl5uLiwvDhwzNNV716dapXr55hmh49etCjR49slyG3tO0Zz4RhdowdosO9KJy7YKRjn3hWb0jpqdBoQKtVKV4dkZAAAe/GMSVYx/cTdTg5QvifBgKD4tmzv2D1IDwLBakej4Qb+LS3ltaBWjyKQVw8nDlvYNCoROYuKVwTUT75xNQo6d/P1PC4cgUGDIRZs5Tp1GrQai1fb9K2HUyYAGPHmMb2nzsHHYNMLyV8Wv36mp5Cp7b2ybS6Hj1h6dKnP3ZBVnLMYewiUibRuYRexeVJI/1S2Dsklc7+w6P/KqlLE/P93T/V/T0gG/d32yf399hU93fHnN3f335rCnwGDDAFUDExpuBq6NCMX4Ra4BWO51zPjGrnzp1SJcLmLF26lOLFi1OqVCliY2PZv38/mzdvpkuXLrz//vtZPk5oaCiTJ09m3rx5iqXCnyX/9nXz5bxCZOhu7g1r/U8zjMnvEghhSTU6v0tgE3bu3JVv5/Yf+XyO8u8cfzGXSlIwSA+PyFP6LLzxUJN2/cpcoNVqWb16NXfu3EGv1+Pt7c0nn3xCuyfjUIxGI4ZMZiOq1ZYTy4UQQgghCjzpzlCQgEfkqc6dOyteCppW9erVczS0L6Pzdu7cOd39W7duZfLkyRkeY/r06bRo0aLAzL8RQgghhMgSWbRAQQIekacmTpxIYmL6Lz1M/SLOZ6lBgwbMmzcvwzQ+Pj7PqDRCCCGEECKvSMAj8lT58uXzuwhWubm5KV6wKoQQQghhM2RIm4IEPEIIIYQQQtgSCXgUJOARQgghhBDClsgcHgUJeIQQQgghhLAleRzwxMbGsmjRInbt2kV0dDRlypShU6dONGnSJMN8d+7cYfXq1fz9999cvHiRR48eMWTIEKsLRA0cOJATJ05YbH/55ZeZMmVKtsorAY8QQgghhBAiy4KDgzl37hy9e/fGx8eHsLAwxo0bh8FgoGnTpunmi4iIYPv27VSoUIF69eqxY8eODM/j5eXFiBEjFNuKFMn+i3ol4BFCCCGEEMKW5OEcngMHDnDkyBFGjhxJQEAAADVr1uTWrVvMnz8ff3//dN+x+NJLL7FhwwYAzp8/n2nAo9PpqFKlSo7LLG9WFEIIIYQQwpYYVTn7ZGDv3r04OjrSuHFjxfYWLVpw9+5dzp49m27e/Hqpu/TwCCGEEEIIYUv+v737Dmvq7N8Afp+ErYAyFAdY1GKd4MJRJ6Cg9ldHq3Wgoq21r1XrqGgduIq7alutWicqrraK1oWCOIuvE/d4tbgFBwgospL8/ohEIwESGYcT7891cSlnhNunFM43zyrCHp7Y2FhUqVIlRy9O9lYksbGxqFOnTqF8rQcPHuDTTz/Fixcv4OTkhLZt26Jv374wNzc36HVY8BARERERGZMiXLQgOTkZFSpUyHHcxsZGc74w1K1bF23btoWLiwvS09Nx4sQJbNq0CRcuXMCCBQsM6i1iwUNERERERHoThNwLqrzOGeLLL7/U+rxp06ZwcnLCkiVLcOzYMbRs2VLv1+IcHiIiIiIiY6Iq4EcebGxsdPbiZB+ztrYulH+CLtkrwF2+fNmg+9jDQ0RERERkTPQd0pa4DXi2LcfhyEhPzQpsb3N1dcWBAwegUCi05vHExsZqzhc1Qxc/YMFDRERERGRM9F20oExX9cdbvL1zX2mtZcuW2LVrFw4dOqS10Wh4eDgcHBxQs2ZNQ9PqLTw8HAAM/hoseIiIiIiIjEkRLlrQpEkTNGrUCAsXLkRqaioqVaqEyMhInDhxAuPHj9f0+syZMwfh4eEIDQ2Fk5OT5v5Dhw4BUK/ABqj347G0tAQAtG7dGgBw/vx5rF+/Hi1atEDFihWRkZGB//73v9i5cyfq16+P5s2bG5SZBQ8REREREelt2rRpWLFiBVavXo2UlBQ4Oztj0qRJWj0+SqUSSqUyx71TpkzR+jwsLEyzGWlUVBQAwN7eHjKZDOvWrUNSUhIEQUDlypUxYMAA9OjRw+AhbUJUVFQRrtRNRAXVtoen2BGIcnpiJXYC46CcKnYCopyEyWInMApRUQdF+9pth9Uq0P1Rvxq2KEBJxx4eIiIiIiJjUoRD2qSIBQ9RSffCVOwExoM//wuPPOcwBXoHfCedSiIVex4LxcHW4n1tjt/SwoKHiIiIiMiYsIdHCzceJSIiIiIio8UeHiIiIiIiY8IhbVpY8BARERERGRMOadPCgoeIiIiIyJiwh0cLCx4iIiIiImPCHh4tXLSAiIiIiIiMFnt4iIiIiIiMCYe0aWHBQ0RERERkTDikTQsLHiIiIiIiY8IeHi0seIiIiIiIjAl7eLRw0QIiIiIiIjJa7OEhIiIiIjImHNKmhQUPEREREZEx4ZA2LSx4iIiIiIiMCXt4tLDgISIiIiIyJuzh0cJFC4iIiIiIyGixh4eIiIiIyJhwSJsWFjxGYNasWQgPD8/1/OLFi1GrVq1cz/fs2RMeHh4YN25cUcQrNCNGjEBSUhJWr14tdhQiIiKikotD2rRwSJsR6Nu3LxYvXpzjw9bWFg4ODqhRo4bYEUlkJiZA0A8yxF42QVqCCa6cMcHQb/T/379UKWDBHBnu3zDBy6cmOBttgi8+1/3DtL4HsH+nHCnxJki8b4K/Nsjh+oH2NVZWwMY1clw9a4LkOBM8f2SCiydNMCFQBisr7WsrVVR/7YN75Ui8bwLVC1P09y/6H+SaNrtkgrSn79hms2W4/z8TvHxigrP/5NFm7sD+v+VIiTNB4j3dbZZt6DcyXDmjzvTvRRME/SCDiY63rtq0ErBvhxzxsSZIiTPBueMmGPYfGWRv/RPMzIDvv5PhwgkTPI83Qdy/Jti9VY5mTcT5ZWliAgRNBGL/JyDtuYArFwQM/Vb/+0uVAhb8JOD+bQEvUwScPSXgix7a18hkwMgRwJ6dAu7GCniRJODyeQEzgwXY2mpf278foMqU5foxdkyB/8lFwsQECAoCYmOBtDTgyhVg6FD97y9VCliwALh/H3j5Ejh7Fvjii/zvO3QIUKmAX3/Vfd7FBVi5Uv26aWnAvXvA1q365xID27JkEJ5nwmHOWVQaeABVm/4FtxobYP/rebFjlVyqAn4YGfbwGIFKlSqhUqVKWsdiYmKQlJSEvn37Qi6Xi5SM9JWWlgYLC4sie/3fFsrRt5eASdOVOHlaBV8fAT/PlcG6NDBznjLf+7dulKNxAwHjgpS4fkOF3j1k2BRiApksCxu3vP7JWMMNOLjHBDHnVejRTwELc2DaJDmO7DeBR7MsPHmivs7UFBAEYP6vSsTeVkGpBFp9LCDoBxnatBLQ7hOF5jWrVxPQp4cMMRdU2L1Phd49iudB/LcFb7TZGRV8vQX8PMeANtvwqs0mv2qz7jJsWmMCmZCFjX/oaLMLr9rMApg2UY4j+0zg0fx1mwHA+DEyTJ8kw6yflNh3QIXGDQT8GCRDpYoCBg973WbebQSEb5fj8DEVBg1V4MUL4NNOAn6ZK0c1V2BE4Ov8yxfJ0ecLATN/UuLAIRXsygLjRslwaK8cH/socPJ08f7m+22RgL59gEmTVTh5CvBtL+Dn+QKsS6swc3b+92/9Q0DjRsC4CSpcvw707iVgU6gMMpkSGzepr7G0BKZMErBxM7BilQpPngANGgATfxDwf50ENGqqQlqa+tpdu4GmLXL+9542WUD7dgK2bS/Ef3wh+u03oG9fYNIk4ORJwNcX+PlnwNoamDkz//u3bgUaNwbGjYO6HXsDmzapi8WNG3Xf8+23QPXqub9m7drAwYPAv/8C33+vfkCvUEGdrSRjW5YM8mfpsN1yA+kflcULn8qw/eOm2JFKNvbwaBGioqKMsI6jGTNmICIiAqGhoahQoQIAICsrCytWrMC+ffuQmpqKDz/8EEOGDMHUqVO1hrQ9e/YMq1evxrlz5xAfHw8LCwu4uroiICAA9erVAwCoVCr07dsXFSpUwNy5c7W+9suXL9G9e3f4+PhgxIgRemeOiIjAtm3b8O+//wJQF3Jdu3ZFp06dALwe0jZ27Fj89ttvuH79Ouzs7PDJJ5+gZ8+ekL3x1nVsbCx+++03XLhwARYWFmjTpg2aNGmC8ePHY8GCBfDw8NAr0969ezF79mzMnTsXkZGROHbsGDIzM1G/fn0MHToUFStW1Lr+9OnTCA0NxbVr16BQKFC9enUMGDAADRs21FyzZs0ahISEYNmyZQgNDcWZM2dgZmaGv/76S2eGtp0+1rsNdalVE7hwwgQTpiox640H9WW/yuHfU0BltywkJuZ+fwdfAbu3mqBXQBY2vfGgHr5Djto1BbjUyILy1ctuXitH21YCqtXNQkqK+piLM/C/8yZYsEiJcZPyLhRmTZdh7Cg5qtbOROwt9TFBUL/LCQAN6ws4ddQEAYOzELL+HX506fnzv1ZN4MJ/X7XZT2+12RcCKtfIp83av2qzAW+12fZXbfaRHm127lWbBakvtLMD7l0zwdqNSnwz/HWmH76X4ccgGep4ZuHKVfWxdSvk+LyLAHuXLKSmvs61N0yOpo0FlKmUBUDdu/PikQk2/qFCv0GvCyan8sDDm6b4+TeFVnGkJb3w30ipVQu4cFbAhEkqzJrz+viyJQL8ewOVP1Dl3e5+wO6/Zejlr8Smza+Ph+8WULsW4FJVXVzLZECZMkBCgvb9n3UD/twsg39/JUI35P51rKyAuHsCYs4BrdoW8FdoVuEPtKhVC7hwAZgwAZg16/XxZcsAf3+gcmXk3Y4dgN27gV691A/m2cLD1Q/aLi7QfP9mq1JF/TX79QO2bQMWLQKGDdO+5swZ9Z9NmwIZGQX7NxaX97YtVVOL4EULKPsXgSBAlpCG6s224unQOng6rJ64ufIQdbC1aF+7be9GBbo/asOpQkpSMnBImxF6/vw5Dh8+jAYNGmiKHQCYN28etmzZgvbt2+PHH39Eq1atEBQUhOfPn2vdn5ycDADo168fZs6cicDAQFSoUAEjR45ETEwMAEAQBHTt2hWnT5/GvXv3tO4PDw/Hixcv0KVLF70zr1q1CsHBwbC3t8e4ceMwffp0+Pr6Ij4+Xuu6hIQEBAcHw8fHB8HBwfD09MTy5cuxf/9+zTVPnz7FiBEjcPfuXYwYMQI//PADUlNT8csvv+id521z586FIAiYOHEivv32W1y9ehUjR47Uarv9+/djzJgxKFWqFMaNG4fJkyfDxsYGgYGBOH36dI7XDAoKQqVKlTBlyhSMHDnynbPlp8snMshkAlav0/6tunqdElZWAvza5V0FdP0/GVJSVPhjq/aD3ep1SlSqKKBJY/X9cjnwSQcBf21Xah7cAeDOXSDqsApd/y//HzePX/VmZGW9PqYS4S2ZfNvM5x3bbL2ONvPTr838fARYWgpYvS7nfweZTECXT15fm5mpfgh6+VI717MkIC399edKpfojKVn7NZNTAIXidS9HcenyKdTtHqJ9fHWISt3u+bx73bWLoG73P3PeX6mSgCZN1J8rlTmLHQA4cVL9p3PlvL/OFz0Aa2sBK1aVzPcLu3RRF3VvT3dcvVpdrPn55X1/165ASgrwxx85769UCZp2fNPvvwP79wNhYbpfs1UroH59YOFC6RQ7ANuyRBEE9Qfph0PatHBImxE6cOAA0tPT0bFjR82xO3fuIDw8HJ9//jm++eYbAECjRo1QtmxZBAcHa93v4uKi9QCuUCjg6emJuLg4bN26VdM70qFDB6xatQphYWEY+saA5rCwMNSvXx8ffPCBXnkfPnyI0NBQ+Pj4YMKECZrjjRrlfHciOTkZs2bNQs2aNQEADRs2RExMDCIjI+H7qi//jz/+QEpKCn7++WdNhiZNmiAwMBBxcXF6ZXpbjRo1EBgYqPn8gw8+wLBhwxAWFgZ/f3+kpaVh0aJFaNasGaZPn665rkmTJvj666+xYsUKrV4eAPD19cWAAQPeKY8h6tQW8OixCm/Vjjh/Uf0TrU4tAXn9dKtTC7hyTQWFQvv46/uB6P8C1aoCVlYCzl/M+RrnL6rQzkuAuTmQnq59Ti5XPzg0bypg9HAZNmxR4u69nK9RnOrUetVmj7SPi9lm6q8JXLik/XXj4oHHT1Sa8wCwdKUSvbrL8cs8GWbMVSL1JfB/HQR0/T8BP0x+XcRlZQG/LVfiy34yRESpNEPaZkyRIykJWL4m/6F7halObQGPHun4Xj3/+nye7V4buHIVOdv9wuvz0dG5f32vtuo/L13OO+eXAwQkJeUsrEqKOnWAR4+QezvWyf/+K1d0tOMb97/Zjl9+CXh6qntDctOqlfrPlBRg1y7Ay0v9/XfwoHpI1rVr+f6zRMG2JMnikDYt7OExQrt374aNjQ1atGihOXb27FkAgI+Pj9a1bdu21TnHZ8eOHfj666/Rvn17+Pj4wMfHB2fOnMHt27c111hZWcHPzw979+7Fy1dvJWdfY0jvzqlTp6BUKvW6x87OTlPsZKtWrZpWT9C5c+fg6uqao+Dy8vLSO9PbvL29tT6vU6cOypcvr2nXS5cuITk5Ge3bt4dCodB8qFQqeHp64tq1a5o2ytYq+7dWEbO30/1udmoqkJ6ugr1dfvcLSNAxZCP7mL29oLlOfTznA2lCovqd+7JltY9/8bmArGRTJMeZYm+YCfbsU6HfV4oc9xc3ezvo/Ddr2sw+v/tzabOE1+ff/DPPNivz6h57AWlpKq0ham++7pv/HU+cUsGrkwJd/0+GBzdM8ey+KVYvlWPCVCXm/6pdxIwcq8T8RUr8FSpH8kNT3Lpsio+bCvDqlIWb/+b97yxs9vb5fK/m2+6673/d7rnfW7EiMCtYwMlTKuzclft1NWoAHzdXz/95uwetpMi7HZF/O+Zyv6Yd37i/YkVg3jwgMBB4+DD318yeZrp6NfDgAdCpE/DNN+oH/iNHACenvDOJhW1JksUeHi3s4TEyN2/exLVr1/DZZ5/BzMxMczx7mJqdnfZvfLlcDhsbG61jW7ZswZIlS/Dpp59iwIABsLW1hVwux6pVq7QKHgDo1q0bwsLCEBERgf/7v/9DWFgYHB0d8fHH+s87SUpKAgA4Ojrme+3bWQHA1NQU6W90GyQnJ2sN5cv29r/dELrutbOz07RrwqvfXlOmTMn1NVJSUmBpaan53D6/35Tv4O3aNftdxbyGhekzZMyQ+w25NjxChUYtsmBtDTTzFDB2lAz2dnJ07akotqFsUmozfa9r4AFs2yjHf0+qMHi4Ai9SAa/W6gUOLCyAH2e/LnomBMrw/XAZpsxQ4sg/KthYA0MHy7D/bxO0/zQLMUW0CFJJaPdsZcsCu/8WIAjAF71Veb7GlwPURWpJGc4mdjsuXQqcOwcsX57362VPsYyOBgYNen384kUgJkY9SX/SpPxzFSW2JRkV9vBoYcFjZHbv3g0Amon+2bILhYSEBK3CQqFQaB7as0VERMDDwyPHvJJUHW8tV6pUCZ6enggLC0OTJk1w7NgxDBgwwKCV4WxfrQP7+PFjlCtXTu/7cmNjY4NEHbNIE3S9zaYnXfcmJCRoVsfL/jcMHz481z2Pyr7VvSHoOxY5axOg2JzzuPwLwKSn5tMqLsCtK6Zal7Txy8LTBMBDx5xOKyvA3Fx3T8Sbnibo7gWye/XPSUhQaa4DsnstVDmuVSpVePZM+zWePQNOn1Vfe/CwCjdjVdi81gSdP1Ei7O+if6Cs4gLcuvxWm3XQo83y+VbKtc1eHcvu0dGrzZJeveZTFSwtZbC0zNmzYGcHnI55/fni+XLEPwK69lJoJkQfPKyesD9lvAyhm5WIvQV8VAOYNlGGwIlK/PTL6yJozz4FLp8ywfxZcnh1LPwetypVgFs3tAcYtPFW4ulTwMM95/Wv2z3v74mnCbrfcX/d7jnPlSkD7N8roFJFwKu9CrGxub++iQnQzx+IOaeCjml5xa5KFeDWLe1jbdpA3Y4eOa9Xt6PuHoc3PX2aTzu+uv+zz9RzWFq0QI7lvM3M1MdevFAPt3r6VH387S3jzp1T91I0aJB3pqLGtqQC2XhB/fGWSPesHCNESBwseIxIRkYGIiIi8NFHH8HV1VXrXPa8m4iICK19eaKioqB4e3Ax1L0mb7p58yYuX76ssxfms88+w5gxYzBr1izI5fIcxVZ+GjduDJlMhu3bt6N27doG3auLu7s7tmzZglu3bmkNaztw4MA7v2ZkZCRat3692srFixcRHx+v+bfWrVsXpUuXxq1bt9C1a9d3/jo6mfTUKmxy8+Ah0KhFltaxa/9T4cJFFXp1l6F8ee1x6HVrqwuui5fzfoi8cAno1V2AXK49Dv31/erPb/4LpKaqUFfHf8K6tQXcuJlz/s7bTpxSZ3H7MO+5GoXlwUOgUUsdbXbpVZuVg9Y8Hr3b7DLQ6/PCbbPsuTt1awuadgKA8uUARwcBFy+/Llg86gnY+Icqx+pPJ0+rIJcLqFlDQOwtFdzrCpDJBJw8o/3vycoCzl1UoXWLonmH8MEDoFFT7XDXrkH9vdpThvLltefx1K2r/vPipXza/SLQ6wvkbPc62fdrX1+mDBARLsD1A8DbV4ULOZ9XtHzSCShfXsD0GcU7tyk3Dx4Ab091vHZNvcJXr17I+f98djvqmDP2puz7c7TjW/fXqaNeYv6//835Gl9/rf7o0gXYvv31nBVdBCHnSmXFjW1JBdKrrvrjLd4irtJmjMPSCoJzeIzI0aNHkZycrLPgqFKlCtq1a4e//voLy5Ytw6lTp/DHH39g2bJlKFWqlNa1zZo1w6lTp7B69WqcOXMG27dvR2BgIJxyGRjcqFEjVKlSBWfPnkWbNm1y9GTkx8nJCX369MH+/fsxZcoUHD58GKdPn8bWrVux+u2lcfTw+eefw9raGuPGjcPevXtx4sQJzJgxA3fu3AFgQM/KG65du4a5c+fixIkT2LVrF4KCguDg4IDOnTsDACwtLTF8+HDs3LkT06ZNw6FDh3Du3DkcOnQIq1atwoIFCwz+mobKzFT3lrz58fw5sH2XEkqlCv37aP/vHuAvIDVVhb378/6puO1vJaytBXzWRbvd+veR4f4DFf57Un2/QgH8vVuFbp1lKF369XXOlYG2rQRs3ZH/b+G2rdVf48bN4vlJ/c5tFpFPm+3Ipc1662izPSp0+zT/NtsbocLLlyoEvLXpaoC/DEqlCmE7X1/74CHQqIGQY5PR7M1E791Xaa4DgKaNtV/TzAxo4C7g3v08/5nvLDMTOH1a++P5c2D73+perf59ta8P6Peq3cN1v162bWEqdbt30z7ev6+A+/dVWg+T2cVOVVegfUcVXi1AmacvBwh4+VKV55LVxSnXdtyufujt31/7+oAA9dyTvXvzft1t29R7zHz2mfbx/v3Vm1xmt+OaNepekLc/sl+jTRvg6FH153v2qHsoOnTQfs369dX7xxw/bti/vbCxLcnoqISCfRgZ9vAYkT179sDCwiLXyfljxoxB2bJlER4ejq1bt6J69eqYOnUqpk2bpnWdv78/0tPTsXv3bmzatAlVqlTByJEjcfToUc2y1G9r27Yt1qxZY9BiBW8aOHAgKleujG3btiE4OBhyuRyVK1dGt27d8r/5LQ4ODli4cCEWL16MBQsWwMLCAi1atMCAAQMwa9YslH7zyVJPY8aMwb59+zB9+nRkZmbCw8MDw4YN05pT1K5dO5QrVw6bNm3C/PnzkZqaijJlyqB69erwy2/t0iJ0+QqwMkSFqRNkUCjU7/K39xbw9UAZJk5Vau0hMWmcDEE/yODdSYHDR9UPxXv3qbAvUoklC+WwsVbgxr9Ar+4ydGgvQ5+BWVrvJk4OVuCkrwl2/inHrPlKzcajT55Ca8jU1wNlaPmxgH2R6hXZSlkBLT8WMOwbGY5FK7F9p3ZBkV04VHVV/9movoDsFcH/Civ84ihHm5151WYDZJg4TUebjZPB+5M32mz/qzZboGebHXrVZj8pNRuPPnkK/PTGAgOJicCPc5SYPkmGhERgX6R649Ep42VYEaLS7MEDAAsWK/HrPDn+/kOOZauUSE1Vb0Y6ergM+w8oNavCHf1HhROnlJgyXgYrK+DwMRVsbYBh38hQ1VWA/5favV9F7fJlYOVqYOpkAQqFeuPR9u0EfP0VMDFIew+eSROAoIkCvNurcPiI+tjecGDffhWWLBJgY6PCjRtAr54COvgJ6NNPqWl3Cwv13jz1PYARo1UwMdFeHvjxY/WGjm+qUAHw8wU2/4EcQzNLmsuXgZUrgalT1UX1yZNA+/bqXoKJE7X3jZk0CQgKAry9gcOH1cf27gX27QOWLAFsbKBux17qB+w+fV73INy+rf7Q5f594NCh158nJam/zk8/qSfbb9yonlw/fbr6NX77rWjaoqDYliWL1aEHkL3MguxFJgDA7EYySu9Vv5n5onVFqCz5WKvBHh4t3HiUCsXgwYMhCAKWLl0qdpRczZs3DwcOHMD27dtzDNnLTfbGo0uXLtUaClicCrrxKKCeezAhUIYBfWVwKg/cug0sWqbEoqXavS6Tx8swZYIcbfyycOjI6x8NpUoBwVNk6NFNBruywNXrwMx5Cmz+M+ePjwYewOwf5WjmKSArCzhwSIXvxyvw7xtzI5o1EfDD9zI08BDgYK8eQvW/m8Cf29SriL09R0X1Ivf/XkKpTP0bwoA3rTRt5v9Gm/2eS5uNl6NNBx1tNvmtNvspjzab/kabHc7ZZtmG/UeGbwfJ8EEV9ZLUq9crETxHqbV3EQB0/VTAyKEyfOQmwNICuHUH2PSnEgsWKbVWerOxAcaMkKHbpzJUcQaevwAuX1VhzgJl3r1/RbDxKPCq3X8QMKC/+iHu1i1g0RIVFi3Wvm7yJAFTggS08Vbi0OHXx0uVAoKnC+jxuXqexNVrwMzZKmze8voaXXOI3rRmrQoDvtT+t/8wFpjxowxtfZQ4eCiXG99FEWw8CrxqxwnAgAFvtOMi9cebJk8GpkxR9yC8+VBdqhQQHAz06PGqHa8CM2cCm3VMJ3ybSqV7s0xAvezyd98Bbm7qZZX37gXGjVM/1JdU72VblsSNRwG4em2H6f0XOs/9G/kpsiob/oZmURJ149FuTQt0f9RW4+oqZMFD7+zFixeIjY1FdHQ0NmzYgOnTp2sthS2mkJAQODg4oEKFCnj58iWio6Oxe/du+Pv7Y+DAgXq/jrEUPPSK8fXSi6eICp73ThEVPEQFUkILHqkx5oLn5cuXWLlyJQ4ePIjk5GS4uLigd+/eem0BkpiYiGXLliE6Ohrp6emoVq0aBg4cmGO/QgA4ffo0Vq1ahZs3b8Lc3BzNmjXD4MGDDZ4+wb4/emf/+9//MHLkSNjY2KB///46ix1dCyK8zZAV3fRlYmKCzZs34/Hjx1AoFKhUqRKGDBmCz14NpFapVFDmM7NT9vYECCIiIiIpKOLujKCgIFy9ehWDBg2Cs7MzIiMjMX36dCiVyhx7Pr4pIyMDo0ePxvPnzzF06FCULVsWYWFhGDt2LObNm6dZZAsAYmJiMHbsWDRt2hQ//vgjEhMT8fvvv2P06NFYunSp1vYr+WHBQ+/Mw8MDUVFReV7Tp08frU1B3+bu7o6FCxcWcjL11+3Tp0+u58PDwzF79uw8X2PBggXw8/MTdf4NERERkcGKcOGB48eP49SpU5g4caJm2e369esjPj4ey5Yty3VTe0C9fUpsbCwWLVqkWZm3fv36+PLLL7Fs2TIsWbJEc+2yZctQuXJlTJ06VfN6FSpUwLBhw7Bnzx7NwlH6YMFDRWrGjBnIzMx9jsWbG3EWp2bNmuU738jZ2bmY0hAREREVoiLs4Tl69CgsLS3RJnspwVf8/Pzw448/4sqVK6hTp06u9zo7O2ttQyKXy9GuXTusWLECjx8/hqOjIx4/fqzpQXqzeKpTpw6cnZ1x9OhRFjxUclStWlXsCDrZ2tpqNgslIiIiMipF2MMTGxuLKlWq5OjFyX7mi42NzbXgiY2NRd3sjah03Hvr1i04Ojoi9tUu0LqeI6tWrYqL+W2C9RZOUiAiIiIiIr0kJyfD2to6x/HsrTqSk5PzvPfNLT1yuzf7T13XWltb5/k1dGEPDxERERGRMSniRQvy2sQ9vw3eC3Lvu2LBQ0RERERkTIpwSJuNjY3OHpbsY7p6f968NykpKd978+otSklJ0dnzkxcOaSMiIiIiMiYqPT8yNwFpXXN8REZG5vrSrq6uuH37do6tR7Ln3bi6uuZ6b9WqVTXX5XVv9p+6rv3333/z/Bq6sOAhIiIiIjImKkG/D3kvwCwsx0f2ctO6tGzZEi9fvsShQ4e0joeHh8PBwQE1a9bM9d4WLVrgzp07uHz5suaYQqHA/v37UbNmTTg4OAAAHB0d8dFHH2H//v1ahdXly5dx9+5dtGzZ0qDmYMFDRERERER6adKkCRo1aoSFCxdi586dOHv2LObNm4cTJ07g66+/1qzeNmfOHHh7eyMuLk5zb4cOHfDBBx9g6tSpiIiIwOnTpzF16lTcvXsXX3/9tdbXGTx4MO7cuYOpU6fi9OnTiIiIwNSpU+Hq6mrwHomcw0NEREREZEyKeNGCadOmYcWKFVi9ejVSUlLg7OyMSZMmwcvLS3ONUqmEUqnUus/MzAw//fQTli1bhl9//RVpaWmoXr06Zs+eDQ8PD61rPTw8MGvWLKxevRrjx4+HhYUFmjZtim+++QZmZmYG5RWioqKKuEmIqCDadvpY7AjGo+jmcL5/0nXvok0GyuJACyqBVFPFTmAUog62Fu1rt/UzbMjX26L2HimkJCUDe3iIiIiIiIwJuzO0sOAhIiIiIjImRbgstRSxL52IiIiIiIwWCx4iKhxZm8ROYBzYjoVHuVHsBEaEbVk42I6FZuMFsROUbPruw5Pbh5FhwUNEhUOxWewExiGL7VhoVCweCw8f1AsH27HQsODJm7778OT2YWQ4h4eIiIiIyJgYYS9NQbDgISIiIiIyJkbYS1MQHNJGRERERERGiz08RERERETGhEPatAhRUVFsEiIqsMjISHh7e4sdQ/LYjoWHbVl42JaFg+1YeNiWZAgWPEREREREZLQ4h4eIiIiIiIwWCx4iIiIiIjJaLHiIiIiIiMhoseAhIiIiIiKjxYKHiIiIiIiMFgseIiIiIiIyWix4iMgg6enpGDp0KE6fPi12FMlTKBS4e/cunj9/LnYUSUpJSUFQUBCio6NzvSY6OhpBQUFISkoqxmTSlZmZiZMnTyI+Pl7sKJKXnp6O7t27459//hE7iqSxHakwsOAhIoOYm5sjNjYWcrlc7ChGISAgAJcuXRI7hiTt2rULN2/ehKenZ67XeHp6IjY2FmFhYcUXTMLkcjnGjx+Pe/fuiR1F8szNzZGeng4LCwuxo0ga25EKAwseIjJYrVq1cOXKFbFjSJ5cLoednR2USqXYUSTpwIED+OSTT/IsvuVyOTp16sR3h/Ukk8ng6OiI1NRUsaMYhQYNGrA3vBCwHamgWPAQkcGGDBmCnTt3Ijw8HC9fvhQ7jqR5eXlh3759YseQpHv37sHNzS3f6z788EP2WBigY8eOCAsLg0KhEDuK5PXp0wdRUVEICQlBbGwskpKSkJycrPVB+WM7UkEJUVFRKrFDEJG0dOzYEVlZWZoHInNzcwiCoDkvCAJ27twpVjxJ2b9/P5YvX47KlSujZcuWsLOz02pLAGjVqpVI6Uo2X19fzJkzB+7u7nled+7cOQQGBiI8PLyYkknbpk2bsHXrVpibm6N58+awt7fXOi8IArp37y5SOmnx8vLS/P3t/6+zRUZGFlccyWI7UkGZiB2AiKSnVatWuf7SIcPMnDkTAPDkyRPExMTkOC8IAn+R58Le3h63b9/Ot+C5desW7OzsiimV9P3++++av//xxx85zrPg0V+/fv34s7IQsB2poNjDQ0QkIl1Fzts8PDyKPIcUzZ49G9evX8eyZctgYqL7/busrCwMHjwYbm5uGDt2bDEnlKa4uLh8r3FyciqGJEREhYMFDxERSdLNmzfxzTffoFGjRhg9ejQcHBy0zj958gTz5s3DmTNnsHTpUlStWlWkpETq5ZWTk5NhZ2fHVS4LgO1I74IFDxG9s9jYWNy+fRvp6ek5zvn6+oqQiN43O3fuxMKFCyGTyeDm5qbpeYiLi8P169ehVCoxcuRIdOrUSeSk0nPnzh3ExMQgOTkZHTt2hJ2dHZ48eQJra2uYm5uLHU8yzp49ixUrVuDq1asAgCVLlsDNzQ0LFy5EgwYNOEdPT2xHKgjO4SEig6WlpWHChAk4e/YsBEGASqV+3+TNMdYsePR37949/P3337h9+zYyMjJynJ8/f74IqaThk08+gaurK0JDQ3H27FlcvnwZgHohjcaNG6NPnz6oVauWyCmlRaFQ4KeffkJ4eDhUKhUEQYCnpyfs7Owwf/58VK9eHQMHDhQ7piScOXMGgYGBcHV1xRdffIFNmzZpztna2iI8PJwP6npgO1JBseAhIoOtW7cOcXFxWLhwIUaMGIFp06bB0tISf//9N/79918EBQWJHVEyYmNjMWTIEDg6OuL+/fuoWrUqkpKS8OTJE5QrVw4VK1YUO2KJ5e3tjUWLFqF27dqYMWMGlEolkpKSAKgfgmQy7rzwLtavX4/IyEgMHjwYnp6eWsWNp6cnwsPDWfDoafXq1WjSpAmCg4OhUCi0HtSrVauGvXv3iphOOtiOVFD8bUBEBjt27Bh69eqF2rVrAwDKlSuHhg0bYsqUKfjwww+xY8cOkRNKx4oVK9C4cWOsXr0aKpUKY8aMwZYtWxAcHIyMjAw+WOYhu2cxm0wmQ9myZVG2bFkWOwUQHh6Ovn37okePHnB2dtY6V6FCBTx8+FCkZNJz48YN/N///Z/Oc2XKlEFiYmIxJ5ImtiMVFH8jEJHB4uLi4OLiArlcDkEQtObw+Pj44OjRoyKmk5br16/D19dXMxww+yG+WbNm6NGjB5YvXy5mPHoPPXnyRPNmxtvMzMyQmppazImkSy6XIysrS+e5xMREWFlZFXMiaWI7UkGx4CEig5UuXRppaWkA1O+uvbmLvUKh0Jyj/D1//hw2NjaQyWQwMTFBSkqK5lyNGjXwv//9T8R0JR/35ih8ZcqUwYMHD3Seu3v3LhwdHYs5kXTVqFED+/fv13nu8OHDuRaWpI3tSAXFOTxEZDBXV1fcvXsXnp6e8PDwQGhoKCpXrgwTExOsXbsW1apVEzuiZDg4OGjmnVSsWBHnz59Ho0aNAKiXXba0tBQzXom3ZMkSlC5dWq9rg4ODiziNcWjSpAlCQ0M1CxUA6sLy+fPn2Lp1K5o3by5yQuno3bs3AgMDMWnSJLRv3x6CIODKlSvYs2cPDh06hAULFogdURLYjlRQXJaaiAwWFRWF+/fvw9/fHw8fPsTw4cORkJAAQN37M3PmTK6MpafZs2fD1tYW33zzDdavX481a9bA19cXJiYmCA8Ph4+PD77//nuxY5ZIXl5esLOzg6mpab7XCoKADRs2FEMq6UtISMB//vMfvHjxAh4eHoiOjkajRo0QGxsLExMTLF26FDY2NmLHlIz9+/dj0aJFWr23pUuXxrBhw9CuXTsRk0kL25EKggUPERXYy5cvNUtU165dmw9DBrh//z6ePn2KevXqQaFQYPHixYiMjASgnsczbNgwlCpVSuSUJZOXlxcWL16MmjVrih3F6CQkJGDNmjU4fvw4EhMTYWtri6ZNm2LgwIGaXh/SX3p6Oi5evKhpyzp16rD39h2wHeldseAhIiJJYsFDRET64BweIiIi0unJkydITk6GjY0NHBwcxI4jSS9evEBYWBhiYmKQlJQEW1tbeHh4oHPnznrPPyO2IxUMCx4i0ouXl5dBK2JlD8uinMLDww263tfXt4iSEOl2+PBhrFixAvfv39ccq1ixIr766iu0bt1axGTS8vDhQ4wcORKPHj1C+fLlYWdnh3v37uH06dP4+++/MX/+fG4urAe2IxUUh7QRkV7WrFljUMHTv3//IkwjbV5eXnpfKwgCi8dcxMTEwM3NjXtwFLIDBw7gxx9/hIuLC9q2bYuyZcsiISEBUVFRuHfvHiZMmGDQ9/D7bMKECbhy5QqmT5+utXTyxYsXERQUhJo1a3L1QD2wHamgWPAQERWzuLg4g653cnIqoiTGITMzEzKZDHK5HACQlZWFvXv34ubNmyhbtiz8/PxQrlw5kVNKR0BAAJycnDBjxgzIZK+361Mqlfjhhx8QHx+PNWvWiBdQQjp06IChQ4eiU6dOOc7t2rULixYtwp49e0RIJi1sRyooDmkjIipmLGAKR1paGmbNmoWjR49CEAR4eXlh1KhRCAwMxIULFzTX/fXXX1i6dCkqVKggYlrpePDgAQYPHqxV7ACATCZD586dMWXKFHGCSZCZmVmuxXa5cuVgZmZWzImkie1IBcWCh4j0cu7cOYOud3d3L6IkRGqbN2/GkSNH4OPjg1KlSmHfvn1ITk7G3bt3MXHiRFSrVg3/+9//sGjRIoSGhnI/Iz05OTkhPT1d57m0tDT2lhmgefPmOHToEBo3bpzj3KFDh9C0aVMRUkkP25EKigUPEell5MiRes3hUalUnHeSj9mzZ+t9rSAICAwMLMI00hUVFQV/f38MGDAAANCgQQMEBQVh2LBhmjkmVapUwbNnzxAWFiZiUmnp3r071q5di/r168PW1lZzPDExEevXr0ePHj1ETCctPj4+mDt3LqZMmQJvb2/Y2dkhISEBERERuHbtGsaMGYPr169rrndzcxMxbcnFdqSCYsFDRHqZP3++2BGMRvYmrfowZKGI9018fLxWT6KHhwcAoHr16lrXVa9eHY8ePSrOaJIWGxuL1NRU9OzZEw0aNNA8XJ45cwa2tra4desWfvnlFwDq789hw4aJnLjkGjNmDADg0aNHOHLkiOa4SqWePp39ZgbfKMob25EKigUPEekl+2GSCm7Tpk1iRzAK6enpWrusZ//d3Nxc6zozMzMoFIpizSZlb/aGRUdHa5179OiR1nkWPHlj72zhYDtSQbHgIaICuXv3LpKTk2Fra4vKlSuLHYeICujAgQNiRzAafn5+Bl1/7tw5uLm5aRXyxHakgmPBQ0Tv5ODBg1i6dCkeP36sOebo6Ij//Oc/3JjwHZw+fRpnzpzRFI8NGjRAgwYNxI5V4m3ZsgVly5bVfC4IAjZv3pxj7gkVDZVKhTlz5iAgIADly5cXO46kKRQKjBo1CkuWLOEclAJgO5IuLHiIyGDHjx/H9OnT8cEHH6BLly6wt7fHkydPEBERgWnTpmHGjBlo0qSJ2DElITMzE5MnT8Z///tfqFQqyOVyKBQKbNy4EU2bNsXUqVNhYsIf1bk5dOhQjmNRUVE5jnEuVNFQKpXYt28funbtyoKnEGTPSaGCYTvS2/hblIgMtn79ejRq1AgzZ87U2qujZ8+eGDt2LNatW8eCR09r167FyZMnMWjQIPj5+aFMmTJ49uwZwsPDsXLlSqxduxYDBw4UO2aJxKFXJQMfLomopJPlfwkRkbabN2+ic+fOOTYmFAQBnTt3xs2bN0VKJj0HDhxAnz590LNnT5QpUwYAUKZMGXzxxRfo3bs3IiIixA1ohFQqFUJCQpCQkCB2FCIiKgYseIjIYDKZDJmZmTrPZWVl5SiEKHePHz9G3bp1dZ6rW7cunjx5UsyJjJ9SqcTatWvZtkRE7wk+lRCRwWrUqIFNmzbl2I09IyMDW7ZsQc2aNUVKJj22traIjY3VeS42NlZr8j0VHg7DIiJ6f3AODxEZbMCAARg9ejR69+6N1q1bazYmPHLkCJKSkrhJqQGaN2+O1atXo1y5cmjVqpXm+NGjR7FmzRr4+PiImI6IiEj6WPAQkcHq1q2LOXPmYPny5di+fbtmd+uaNWti4sSJqFOnjtgRJeOrr77CxYsXMXXqVFhYWMDOzg6JiYl4+fIlXF1d8dVXX4kdkShPXAGPiEo6FjxE9E48PDywePFipKWlISUlBdbW1rCwsBA7luRYW1tjyZIl2Lt3L2JiYpCcnIwPP/wQDRo0QPv27WFmZiZ2RKI8cXhg4ZDL5QgMDESFChXEjiJpbEfSRYiKiuJPKiIiem8oFAq0a9cOS5cu5caEVKTOnTuX6zmZTIbSpUvDxcUFcrm8GFNJD9uRCoo9PESkl5CQEL2vFQQB/fr1K8I0RFRUZs+eneu57IfLGjVqoGXLljA1NS3GZNIzcuTIfIf8WVpaonv37ujfv38xpZIetiMVFAseItLL2wWPIAg5hrK8+QuJBU/uevXqZdC8hw0bNhRhGiJtMTExePHiBZ4/fw65XA4bGxskJydDoVCgdOnSUKlU+OOPP+Ds7IwFCxbAzs5O7MglVnBwMH799Vc4OzvDy8sLZcuWRUJCAg4cOIC7d+9iwIABOH/+PNauXQtra2t069ZN7MglEtuRCooFDxHp5c1d7e/du4exY8eiY8eO8Pb21qzSFhERgT179uT5DjEB7u7uWgXP2bNnkZCQgNq1a2va8tKlS7Czs0P9+vVFTGqc5HI5NmzYAAcHB7GjlEhTp05FUFAQRowYgdatW0Mul0OhUODQoUP4/fffMXnyZCgUCgQFBWHFihUIDAwUO3KJdfLkSdSrVw/jxo3TOu7n54eZM2fiwoUL+P777wEAu3bt4oN6LtiOVFAseIjIYIsWLUL79u3Rp08fzTEnJyf4+/tDoVDg119/ZdGThzd/ae/btw8XL17EunXrUL58ec3xuLg4jBkzBu7u7mJElKS4uDhERUUhPj4+xx5RgiBoPZg7OTkVdzzJ+O2339CjRw94eXlpjsnlcnh5eSEhIQG//fYbfv31V/Tq1QtbtmwRMWnJFxUVhR9++EHnOW9vb8yYMQOjR49Gs2bNsH///mJOJx1sRyooFjxEZLDz58+je/fuOs/VqVMHmzdvLuZE0rVhwwYEBARoFTuA+oG8X79+WL9+Pfz8/ERKJx3R0dGanoeyZcvmmFvCpZP1d+3aNfTt21fnOVdXV6xcuRIAUL16dSQlJRVnNMlJS0vLtY0SExM1hbmVlRUn3OeB7UgFxYKHiAxmamqK69evo2HDhjnOXbt2jROZDfDgwQOUKlVK5zlra2vExcUVcyJpWrlyJerUqYNJkyahbNmyYseRNCsrK8TExOj8//vs2bOwsrICAKSnp8PS0rK440lKnTp1sGrVKtSoUQMuLi6a43fu3MHq1as1e5Y9ePAAjo6OYsUs8diOVFAseIjIYC1btkRISAgsLCzg4+MDa2trpKSkICIiAmvXroWPj4/YESXDyckJu3fvRtOmTXOc27VrV46eH9Lt/v37+Prrr1nsFAJvb29s3LgRKpUKbdq0QdmyZZGYmIioqChs2bIFn332GQDg+vXrqFKlishpS7Zvv/0W3333HQYMGABXV1dNW8bGxsLa2hpDhw4FADx9+hS+vr4ipy252I5UUNyHh4gMlpqaiokTJyImJgaCIGgmNatUKtSrVw8zZszQvAtMedu7dy/mzJmDGjVqwMvLS7NowYEDB3D9+nV8//336NChg9gxS7yAgAAMGDAArVu3FjuK5GVmZmLWrFmIiorSGgqoUqng5eWFcePGwcTEBKdPn4aVlRVq1qwpYtqSLyEhAVu2bMH58+eRnJwMGxsbuLu74/PPP4e9vb3Y8SSD7UgFwYKHiN7ZiRMnEBMTo/nl4+HhgcaNG3O+hIH27t2LlStX4unTp5pj9vb2GDBgADp27ChiMunYv38/wsLC8NNPP8HCwkLsOEbh9u3bOHfunOb/73r16uGDDz4QOxYRkcFY8BBRkVKpVJgzZ47Oifn0mkqlwt27d5GUlARbW1s4OzuzcDTAL7/8gv/+979IT0+Hh4cHbGxstM4LgoBhw4aJlI6IiMTEgoeIipRCoUD79u2xZMkSuLm5iR1H0tiWuXtzCWVdBEFAZGRkMaUxDomJiTqX+AbA5dINsH//fkRGRiIuLg4ZGRla5wRBQGhoqEjJpIXtSAXBRQuIqMipVHxfpbCwLXV7c2NcKpinT59ixowZiImJAfD6e04QBKhUKhaPBti4cSOWL1+OKlWqoFq1ajAzMxM7kiSxHamgWPAQERGRxs8//4wbN27g66+/RtWqVbnMfAHs3LkTXbp0wfDhw8WOImlsRyooFjxERESkce7cOXzzzTdcHbAQJCQkoEWLFmLHkDy2IxUUCx4iIpKk3r17Y9q0aahevTp69eqV5yIPHOOvP0EQUK5cObFjGAU3Nzc8ePAADRo0EDuKpLEdqaBY8BARkSS5u7ujVKlSmr9zVbvC0bp1a0RHR6Nhw4ZiR5G8IUOGIDg4GB9++CFq1KghdhzJYjtSQbHgIaIixwdRKgpjx47V/H3cuHEiJpG+69eva/7etm1bzJs3D0qlEs2bN8+xxDcArhKYhy+//FLr8+TkZAwZMgR2dnY623LlypXFFU1S2I5UmFjwEFGR48piVJIolUr4+/sjODgYrq6uYscpEb755hutNyZUKhXCwsKwfft2reu4Slv+rK2ttdpS18M55Y/tSIWJBQ8RFSm5XM4lgwuJTCaDr68vbG1txY4iaSqVCnFxccjMzBQ7SokRGBgodgSjsXDhQrEjGAW2IxUmFjxE9E4uXLiAiIgIxMfH59gEDgDmz58vQippe/bsmc5NHsuXLw9APTTwzWFcRIXFz89P7AhEREWGBQ8RGWzPnj2YO3curK2t4ezszH06CiA1NRWLFy/GgQMHdBaOADh8iIpVVlYWMjMzYWlpmePcy5cvYWpqChMTPj7oY8+ePYiPj0dAQECOc2vWrEGFChXg6+tb/MEkhu1IBcWfWERksE2bNqFNmzYYN24cd7wuoEWLFiEyMhIdO3bkJo9UIsydOxdZWVmYNGlSjnM//fQTzM3NMWbMGBGSSc/WrVtzfRC3tbXN8zy9xnakgmLBQ0QGi4+Px/Dhw1nsFILjx49j0KBB+Pzzz8WOQgRAvfHooEGDdJ5r3rw5li9fXsyJpOv+/fu5LoxRpUoV3L9/v5gTSRPbkQpKJnYAIpIeFxcXJCQkiB3DKGRkZKBq1apixyDSSEhIgL29vc5zdnZ2/H/fQC9evMj1uEKhKOY00sV2pIJgwUNEBvvqq6+wceNGPH78WOwoktekSRNcuHBB7BhEGqVLl871HfP79+/DysqqmBNJV9WqVXNdpTIyMpLLouuJ7UgFxSFtRGSw7du348WLF+jXrx+qVaumc5nk4OBgEZJJT9++fTFlyhRYWlrmuskj958oXIIgwN3dnQ/uuahfvz42bNiAli1ban3vJScnY8OGDahfv76I6aSlS5cumDFjBmbOnInOnTvD0dERjx8/xo4dO3DkyBFumKsntiMVlBAVFcUdAYnIID179tTaEO5tgiBgw4YNxZhIury8vAAgz/bkKm35Gz9+PLp06QJPT0+xo0jenTt38J///AcmJiZo06aN5uHy4MGDUCgU+O233+Di4iJ2TMlYtWoVNmzYoLUBsyAI6NOnDwYMGCBiMmlhO1JBsOAhIhLRmjVr8ix2AKB///7FlEa6+vTpg7i4OFSsWBGdO3dGhw4dUKpUKbFjSdaNGzfw22+/4fz581AqlZDJZHB3d8eQIUNQrVo1seNJTlxcHE6dOoVnz56hTJkyaNSoEZycnMSOJTlsR3pXLHiIiMgoHD9+HGFhYTh58iTMzc3h4+ODLl26cFGIAkhPT0dKSgpsbGxyXZUxPj4eDg4OkMvlxZzOuCiVSnz//fcYNWoUKleuLHYcyWI7ki6cw0NEREahadOmaNq0Ke7fv4+wsDCEh4dj165dqFu3Lrp27YoWLVrwodxA5ubmMDc3z/W8QqFA7969sWTJEri5uRVjMuOjUqkQExOD1NRUsaNIGtuRdGHBQ0R68fb2xqJFi1CzZk14eXnlOwyL805yFx4ejqZNm8LW1hbh4eH5Xs8N9QxTqVIlfPvtt+jXrx8mT56MmJgYXLhwAfb29ujZsye6du2a7/cv6e/NORVERCURCx4i0ku/fv3g6Oio+TsfGN/d7NmzsXjxYtja2mL27Nl5XisIAgseA2Wv3rRr1y4kJSXB09MTbdu2xbFjx7B48WLcvXsX3333ndgxiYiomLDgISK9vDlxPiAgQLwgRmDDhg2ajR25ml3hOXPmDMLCwhAdHQ0zMzP4+vqiW7dumnH8vr6++PPPPxESEsKCh4joPcKCh4iKlEKhQPv27TnG/w1vripk6ApD4eHhaN68OaytrQs7lqT1798f9+7dg5OTEwYPHpzrKm21atXKdcd2IiIyTix4iKjIcYx/4VAoFJgzZw6WLFnCguctDg4OGDx4MJo1a5bncMsPP/yQvWpERO8ZFjxERBLC4lG3n376Sa/rTE1NuW8HEdF7RiZ2ACIiIiJjk5mZiZMnTyI+Pl6v6wVBQPny5WFqalrEyYwb25F0YQ8PERFJUq9evfReLVAQBISGhhZxIulLT0/HnDlz0KVLF9StWzff62UyGfr37w8HB4diSCctcrkc48ePx6xZs1C+fPl8r5fJZNi4cWMxJJOeX375BV26dIGLi0u+17IdSRcWPEREJEnu7u5cHr2QmZub459//sGnn36q1/WCIGit4EivyWQyODo6cgPMQrBv3z5s374d9evXR5cuXfDxxx/z/30yCAseIiKSpHHjxokdwShVq1YNsbGxcHd3FzuK5HXs2BFhYWFo3rw55HK52HEk648//kB4eDi2b9+OoKAglCtXDp9++ik6deoEW1tbseORBLDgISIiIo2vv/4aM2bMwAcffAAPDw+x40iaiYkJ7t69i4CAADRv3lyz/1Y2QRDQvXt3kdJJh6WlJbp06YIuXbpo9ttatWoVQkJC0LZtW3Tt2hU1atQQOyaVYEJUVBSX/CGiIqNSqTBnzhwEBAToNY6dcqdQKNCuXTssXbqUexrp8OLFC4SFhSEmJgZJSUmwtbWFh4cHOnfujNKlS4sdTzIGDhyIp0+f4vnz5yhdujTs7e1zDB9auXKlSOmkxcvLK8/zgiAgMjKymNIYl8ePH2PmzJk4d+4cAMDNzQ19+/ZF8+bNRU5GJRELHiJ6Z5cuXcLZs2eRnJwMGxsbeHh4oE6dOmLHMmoxMTGoUaMGLC0txY5Sojx8+BAjR47Eo0ePUL58edjZ2SEhIQHx8fEoV64c5s+fj4oVK4odUxJGjBiR7/yIBQsWFFMaaYuLi8v3Gi6Tbpj09HREREQgLCwMN2/eRJUqVdCmTRv8888/uHHjBvr3749+/fqJHZNKGBY8RGSw9PR0TJs2DcePH9faF0YQBDRp0gSTJ0+Gubm5iAml5c6dOwgJCUFMTAySk5OxePFiuLm5ISQkBPXq1UP9+vXFjljiTZgwAVeuXMH06dNRu3ZtzfGLFy8iKCgINWvWRHBwsIgJiagg7t+/j7CwMISHh+PFixdo0qQJPvvsMzRs2FBzzfLly7F7925s27ZNxKRUEnEODxEZbNmyZThx4gQGDhwIb29vzbvpERERCAkJwbJlyzB8+HCxY0rCjRs3MHz4cFhZWcHDwwMHDx7UnHv58iV27NjBgkcPZ86cwdChQ7WKHQCoU6cOvvzySyxatEikZERUUGPHjsWpU6dgaWkJPz8/dO3aFZUqVcpxXfPmzbkkNenEgoeIDBYVFYW+ffuiT58+mmNOTk7w9/eHQqHAtm3bWPDo6ffff0fVqlUxb948mJqaIioqSnPuo48+wuHDh0VMJx1mZmYoV66cznPlypWDmZlZMSeSruw5EXnhCm76yW+vKO4PpZ8HDx7g22+/RYcOHfIczuvq6or58+cXYzKSChY8RGSwtLS0HO+kZ6tTpw42bdpUzImk6+LFixg/fjwsLCygUCi0zpUtWxYJCQkiJZOW5s2b49ChQ2jcuHGOc4cOHULTpk1FSCVNI0eOzHcODyfa60fXXlFJSUm4dOkSrKysWDjqad26dXpdl91TTvQ2FjxEZLBatWrh2rVrWmOns129ehU1a9YUIZU0qVQqmJqa6jyXkpKS6znS5uPjg7lz52LKlCk5hlleu3YNY8aMwfXr1zXXc5W73Ol6hzwpKQnHjh3DpUuX8N1334mQSppy2ysqKSkJY8aMYSFOVExY8BCRwYYNG4YffvgBlpaW8PHxgbW1NVJSUhAREYGdO3dixowZYkeUjGrVquHIkSNo0qRJjnMnT57kg7mexowZAwB49OgRjhw5ojmevahGYGCg5nMuBZy33N4hb926NebPn48TJ07A09OzeEMZGVtbW3zxxRcICQlB69atxY4jCefOncPWrVtx+/ZtZGRkaJ3j0EDKDwseIjLYkCFDkJWVhUWLFmHRokWQy+Wa4VhyuRxDhw7VXCsIAnbu3ClW1BKvW7duCA4OhqWlJdq1awdA/dB+9uxZ7NmzB1OmTBE3oERkFzRUtFq0aIFZs2Zp/T9O78bW1hYPHz4UO4YkXLhwAaNHj4aHhwfu3LkDT09PpKam4tKlS6hYsSK3Q6B8seAhIoO1atUq3zH+pB8vLy88ePAAISEh2Lp1KwBg8uTJkMvlmt3ZKX9+fn5iR3gvPH/+HJmZmWLHkLysrCzs3LmTe/DoafXq1fDz88PIkSPRrl07DBw4EG5ubrh58ybGjh2Lli1bih2RSjgWPERksNzGpdO78ff3h6+vL06cOIHExETY2tqicePGfBh6R0+ePNFshuvg4CB2HMmJj4/PcSwzMxM3b97E8uXLUatWLRFSSdOoUaNyHMvIyMC9e/eQkpLCn6V6unXrFr744gvNG21KpRKAekhw3759sXbtWr45RHliwUNEVAI4OjqiU6dOYseQtMOHD2PFihW4f/++5ljFihXx1VdfcZ6EAXJbSlmlUsHZ2ZlLzhtAqVTmaMtSpUqhdevWaNeuHYdi6SktLQ2WlpaQyWQwNTVFUlKS5pyLiwtu374tYjqSAhY8RPTOYmNjcfv2baSnp+c45+vrK0Ii6YmOjkZcXBy6du2a49y2bdtQoUIFruSkhwMHDuDHH3+Ei4sL+vXrp1nSOyoqCtOmTcOECRPg5eUldkxJ0DUfyszMDE5OTvjoo48gk8lESCVNCxcuFDuCUShXrhwSExMBAFWqVMHx48c1C72cO3cONjY2YsYjCWDBQ0QGS0tLw4QJE3D27FkIgqBZCevNdzJZ8Ohn/fr1+Pjjj3WeS0tLQ2hoKAsePaxduxaenp6YMWOG1gN5v3798MMPP2Dt2rUsePTE+VBU0nh4eCAmJgatW7fGJ598goULF+L27dswMzPDyZMn0aNHD7EjUgnHgoeIDLZu3TrExcVh4cKFGDFiBKZNmwZLS0v8/fff+PfffxEUFCR2RMm4c+cOAgICdJ778MMPsXHjxuINJFEPHjzA4MGDc/Q+yGQydO7cmavdvYPsVbCSk5Nha2uLWrVqwcrKSuxYknP//n2EhITgzJkzmrZs0KAB+vXrh0qVKokdTxIGDBiA5ORkAMCnn36KtLQ0REREQBAE9O3bF/7+/iInpJKOBQ8RGezYsWPo1asXateuDUA93MDNzQ0NGzbE9OnTsWPHDp2TdSmnzMxMZGVl5XpO13BBysnJySnXtkpLS0O5cuWKOZG0bd68GSEhIUhPT9f04FpYWCAgIIDvphvgzp07+Pbbb5GRkYH69evDwcEBT548wcGDB3H8+HH8+uuvcHFxETtmiWdrawtbW1vN5z169OD3IRmEBQ8RGSwuLg4uLi6Qy+UQBEHrQTN7x3sWPPpxdnZGdHQ0mjVrluNcdHQ0KleuLEIq6enevTvWrl2L+vXraz0YJSYmYv369Xw4MkB4eDiWLVsGT09P+Pn5wd7eHk+fPtUcL1OmDNq3by92TElYsWIFbGxssHDhQjg6OmqOP378GKNGjcKKFSswbdo0ERMSvR9Y8BCRwUqXLo20tDQAQJkyZXDv3j3UrVsXAKBQKDTnKH8dOnTA4sWLUbZsWXTu3Bl2dnZISEjAjh07sGvXLgwZMkTsiJIQGxuL1NRU9OzZEw0aNNC045kzZ2Bra4tbt27hl19+AaCeazZs2DCRE5dcf/75J7y9vTFhwgSt423atEFwcDD+/PNPFjx6OnfuHIYOHapV7ADqVRn79euHX3/9VaRkJd/s2bP1vlYQBG4+THliwUNEBnN1dcXdu3fh6ekJDw8PhIaGonLlyjAxMcHatWtRrVo1sSNKRteuXXH16lWsW7cO69evh0wmg1KphEqlQrt27fDZZ5+JHVESwsLCNH+Pjo7WOvfo0SOt8yx48nbnzh0MGjRI57l27dph0qRJxZxIutLS0rR6HN9ka2vLIat5yF4UJ9vz58/x4sULyOVy2NjYIDk5GQqFAqVKlYK1tbWISUkKWPAQkcE6duyo2evkq6++wvDhwzFixAgA6t6fmTNniphOWgRBwPjx4/HJJ5/gxIkTePbsGcqUKYMmTZpoes0ofwcOHBA7gtEwNzfXTBB/W3JyMszNzYs5kXQ5OzsjIiICnp6eOc5FRkZy/k4eNm3apPn71atXERQUhBEjRqBNmzaQy+VQKBSIiorCsmXLWIRTvljwEJHB2rZtq/l7hQoVsHbtWs27cbVr1+aeCO+gXr16qFevntgxiFC3bl2EhITAw8MDDg4OmuMJCQlYu3Ytv08N0K1bN8ybNw8vXrxA+/btNfOhIiIi8M8//+D7778XO6IkLFmyBD169IC3t7fmmFwuh4+PDxITE7F48WIsWrRIxIRU0rHgIaICs7S0RPPmzcWOQUSF4KuvvsKwYcPg7++vNR/q7NmzkMvlnGRvgI4dO2oWzjh+/DgAQKVSwdzcHF9++SU6dOggckJpuH79Ovr166fzXNWqVbFq1apiTkRSw4KHiAwWHR2NuLg4dO3aNce5bdu2oUKFCtwsMw+9e/fGtGnTUL16dfTq1UtrnPrbBEFAaGhoMaaTJi8vrzzbEVAPIaL8ubq6YsmSJVizZg3Onj2L5ORk2NjY4OOPP0b//v3h7OwsdkRJ6dOnDzp37ozLly8jKSlJs6dR6dKlxY4mGVZWVjhz5gwaNmyY49zp06e5PxTliwUPERls/fr1+Pjjj3WeS0tLQ2hoKAuePLi7u6NUqVKav+f3oE7569evX452fPbsGU6dOgWlUslVxQzk7OzMeRGFqHTp0jrn8ZB+2rVrh02bNkGhUMDb21vT6xgREYE///wT3bt3FzsilXAseIjIYHfu3EFAQIDOcx9++CE2btxYvIEkZuzYsZq/jxs3TsQkxiO378fMzEwEBgaiTJkyxZqHKJtKpcLVq1cRHx+vc1U2X19fEVJJy6BBg/Ds2TNs2bIFf/zxh+a4SqWCj49PrqsKEmVjwUNEBsvMzERWVlau57jUqn7S09MxevRoDBgwQOdQDSo4U1NTdO3aFb///js6d+4sdhzJuHDhAiIiIhAfH4+MjIwc5+fPny9CKum5e/cuJkyYgPv370OlUuU4LwgCCx49yOVyjBs3Dr1790ZMTIxmmKWHhwdXuiO9sOAhIoM5OzsjOjoazZo1y3EuOjoalStXFiGV9JibmyM2NhZyuVzsKEbN3NwcT58+FTuGZOzZswdz586FtbU1nJ2dYWpqKnYkyfr555+RkZGBoKAgVK1alW1pgCtXruCjjz7SGqrq4uLCAofeCQseIjJYhw4dsHjxYpQtWxadO3fWjKfesWMHdu3ahSFDhogdUTJq1aqFK1euwMPDQ+woRunZs2fYvHkzJ9obYNOmTWjTpg3GjRsHMzMzseNI2tWrVzF69Gi0bt1a7CiS8+2336JcuXLw8/ODn58fnJycxI5EEsaCh4gM1rVrV1y9ehXr1q3D+vXrIZPJoFQqoVKp0K5dO3z22WdiR5SMIUOGYOLEibCzs0OrVq1gaWkpdiRJ0rXaXWZmJhITEyGTyfDjjz+KlEx64uPjMXz4cBY7hcDS0lKzQAkZLj09HWvXrsW6devQsGFDdOzYES1atICJCR9fyTBCVFRUzkGlRER6OH/+PE6cOIFnz56hTJkyaNKkCerWrSt2LEnp2LEjsrKyoFAoAKiHX7354C4IAnbu3ClWPMmYNWtWjoLHzMwMTk5OaNu2Ld8dNsDXX3+N7t27o127dmJHkbyVK1ciPj4e48ePFzuK5Hh5eWHx4sVIT0/H7t27ceTIEWRkZMDGxgbt2rVDx44d8cEHH4gdkySCBQ8RGSw+Ph729vY632VTKBR48uQJypcvL0Iy6Zk9e3a+17y5qhtRUTtx4gSWLl2K2bNnw9HRUew4knP48GHN37OysrBixQq4urqiWbNmsLGxyXF9q1atijOeZGQXPDVr1gQAvHjxApGRkdi9ezeuX78OQRBQs2ZNdOzYEW3btmXvOOWJBQ8RGczb2xuLFi3S/CJ607Vr1zBkyBBu8piP9PR0HD16FPHx8bC1tcXHH3/MpZMLWUZGBuLi4lCpUiUuDJGPCRMmaH1+48YNJCcno1q1arC1tc1xfXBwcHFFk5zsTXBVKpXmz9wIgsCflbl4u+B507///otdu3YhIiICKSkpsLKyYk845YmDIInIYHn9AlcqlcWYRJqePHmC7777DnFxcZqHoux31GvVqiV2PEnaunUrnj9/jn79+gFQF95jx45FSkoKnJycsGDBApQrV07klCXXzZs3tYYEymQylClTBk+fPs2xwh03ys0bl+wuelWrVsWwYcPwzTff4MiRI9izZ4/YkaiEY8FDRO9E10NPRkYGTpw4ofMdYXpt5cqVePLkCfz9/VGrVi3cu3cPoaGhWLBgAZYvXy52PEnatWsXOnXqpPn8999/h42NDfr27Yu//voL69atw+jRo0VMWLJt2rRJ7AhGgysuFh9TU1N4eXnBy8tL7ChUwrHgISK9hISEYO3atQDUxc63336b67UdO3YsrliSdPr0afTp00fTG9GkSRNUrFgREydOREJCAuzs7EROKD2PHj3S7M+RmpqK8+fPY9KkSWjVqhWsra2xevVqkRMah4yMDCQmJnKO3jtSKBQ4fvw46tatq3M+D73m6+vLYb5UaFjwEJFePvroI3Tu3BkqlQrbt29Hq1atcjyYm5qawtXVFT4+PiKllIaEhATUq1dP65iHhwdUKhUSExNZ8LyDzMxMzSIaly5dglKpRMOGDQEATk5OSEhIEDOe0YiOjsa0adM47+QdvXz5EkFBQViwYEGOnwGkjYu1UGFiwUNEemnSpAmaNGkCAEhLS0O/fv1QoUIFkVNJk1KphLm5udax7D1PspenJsOUK1cO58+fh4eHB44dO4bq1atr9j959uwZ90KhYvPLL7/kei4rKwsqlQp//vknDh48CEEQMGzYsGJMR/R+YsFDRAbjO28Fd/fuXa2Vw7IXe7hz506Oa93c3Iotl1S1a9cOISEhOHr0KG7evIn//Oc/mnPXrl1D5cqVRUxX8oWEhOh13e3bt4s4ifSFhYXluTqbIAg4evSo5u8seIiKHgseInond+7cQUhICGJiYpCcnIzFixfDzc0NISEhqFevHurXry92xBItt/13Zs6cqfl79gpuHD6UP39/f8jlcly6dAktW7ZEt27dNOdu3brFvU7yERISku8Sytm4Slve6tatiwcPHuC7775DixYttM49f/4cn376KRYsWAB3d3eREhK9f1jwEJHBbty4geHDh8PKygoeHh44ePCg5tzLly+xY8cOFjx5CAwMFDuC0REEAb1799Z5TteeMeHh4WjevDmsra2LOpok2NraokWLFvjqq6/yvO6ff/7BvHnziimVNP3888/Ytm0bZs6cicaNG2P48OGcl0ckMhY8RGSw33//HVWrVsW8efNgamqKqKgozbmPPvpIa6dxysnPz0/sCO81hUKBOXPmYMmSJSx4XqlevTru3buX75LyVlZWxZRI2rp27YpmzZrhp59+QkBAAAYPHqy1bDoRFS+Z2AGISHouXryInj17wsLCIse5smXLckUsKvH0Gbr1PqlWrRpu3ryZ73WWlpbcwFVPTk5OmDt3LgYPHoylS5di1KhRuHfvntixiN5LLHiIyGAqlQqmpqY6z6WkpOR6johKpv79++P333/P9zpPT09s3LixGBIZj06dOmHVqlWwsLDAsGHDOAeKSAQc0kZEBqtWrRqOHDmiWab6TSdPnuSqYkQSY2lpCUtLS7FjGC1HR0fMmDEDhw4dwq1bt+Dk5CR2JKL3CgseIjJYt27dEBwcDEtLS7Rr1w6Aeqf7s2fPYs+ePZgyZYq4AYmISqDWrVujdevWYscgeu+w4CEig3l5eeHBgwcICQnB1q1bAQCTJ0+GXC5HQEAAmjdvLnJCIiLxxMTEIDQ0FI8ePYKrqyv8/f1RvXp1rWsuX76MYcOGcdl5omLAgoeI3om/vz98fX1x4sQJJCYmwtbWFo0bN+ZQDSJ6r12/fh1jxoyBjY0NqlSpgtOnT+Off/7Bt99+i86dO4sdj+i9xIKHiAy2a9cudOrUCY6OjjqXWp07dy7GjBkjQjIiInGtXbsWNWrUwNy5c2FpaYkXL15g4cKF+OWXX5CamopevXqJHZHovcNV2ojIYAsXLsSpU6d0nvvll1+wf//+Yk5EpD+5XI758+fD2dlZ7ChkhK5du4YePXpoFoEoVaoUJkyYgD59+mDFihVYt26dyAmJ3j/s4SEig/Xo0QNTpkzBr7/+CldXV83x5cuXY/v27Zg4caKI6eh9FB4enus5mUyG0qVL48MPP4SDgwMAwMPDo5iS0fvm+fPnKFOmTI7jAwcOhFwux+rVq6FQKODp6Vn84YjeUyx4iMhggwYNQlxcHMaNG4fffvsN9vb2WL9+PTZt2oTvv/8ebdu2FTsivWdmz56t2d/kzU1F3zwmCALat2+P77//HnK5XJScZPzKlSuHW7duoV69ejnO9e/fHwAQEhKCq1evFnc0oveWEBUVxe2michgmZmZGD16NFJTU+Hl5YUVK1bg22+/xWeffSZ2NHoPXbt2DdOmTUOjRo3g5eWFsmXLIiEhAQcOHMCpU6cwYsQIXL9+HWvXrkWfPn00D55EhW3OnDmIj4/HTz/9lOs1a9euxZo1ayAIAldpIyoGnMNDRO/E1NQUwcHByMjIwMqVKzFw4EAWOySav/76Cy1atMDIkSPh7u4OFxcXeHh4YNSoUWjRogX27NkDf39/dOvWDREREWLHJSPWrl07WFtbIykpKddr+vXrh2+++UZnLxARFT4OaSMivfzyyy86j1eqVAnPnz9HQkKC5hpBEDBs2LDijEfvuejo6Fw3vG3SpAkmT54MAKhfv75m7yiiolC/fn3Ur18/3+t69OiBHj16FEMiImLBQ0R6CQsL0/s8Cx4qbkqlEvfv30fDhg1znLt//77m7yYmJjAzMyvOaEREJDIWPESklwMHDogdgShXjRo1wqpVq1CxYkU0atRIc/zEiRNYtWqV5tidO3dQvnx5sWISEZEIuGgBERkkIyMDISEhaNWqFWrUqCF2HCIAwOPHjzFy5Eg8fPgQlpaWsLOzQ0JCAl6+fImKFSti/vz5cHR0xLZt22BhYYEOHTqIHZmIiIoJCx4iMpivry/mzJkDd3d3saMQaaSlpWHv3r04f/48kpOTYWNjA3d3d/j6+sLCwkLseEREJBIOaSMig1WpUgUPHz5kwUMlioWFBbp06YIuXbqIHYWIiEoQLktNRAbr27cv1q9frzUZnIiIiKgkYg8PERls7969SE9PR0BAAKpWrQp7e3vNjvbZgoODRUpH76OsrCxs3LgRkZGRiI+PR0ZGRo5ruMEjEdH7iQUPERns5s2bMDExgYODA5KTk5GcnKx1/u3ih6ioLV++HH/++Sc8PT3x8ccfc+lpIiLS4KIFREQkeV988QU6duyI/v37ix2FiIhKGM7hISIiyUtJSUG9evXEjkFERCUQh7QRUYE8e/YM6enpOY5zc0cqTvXq1cONGzdQv359saMQEVEJw4KHiN7JunXrsHXr1hzzd7JxgjgVp2HDhmHixIkoX748mjVrBlNTU7EjERFRCcGCh4gMtnv3bmzYsAG9e/fG6tWr4e/vD5VKhf3798PMzAy9evUSOyK9ZwYNGoSsrCxMnToVAHJsNCoIAnbu3ClGNCIiEhkLHiIyWFhYGPr06YNevXph9erVaNGiBdzc3ODv74/vvvsOSUlJYkek90yrVq24OiAREenEgoeIDPbgwQPUqlULMpl63ZOsrCwAgLm5OXr06IFVq1ahZ8+eYkak98y4cePEjkBERCUUV2kjIoPJ5XIA6mFCVlZWePz4seacra0tnjx5IlY0IiIiIi3s4SEig1WqVAmPHj0CAHz00UfYuXMnPv74YwiCgL///htOTk4iJ6T3wblz5+Dm5gZLS0ucO3cu3+vd3d2LIRUREZU03HiUiAwWEhKC+Ph4BAYG4syZMwgMDISpqSnkcjlevnyJMWPGwM/PT+yYZOS8vLywePFi1KxZE15eXrnO4VGpVBAEgSsHEhG9p1jwEFGBXblyBQcOHIBMJkPTpk25FwoVi5iYGNSoUQOWlpaIiYnJ93oPD48iz0RERCUPCx4iIiIiIjJanMNDRHoZNWqUQdfPnz+/iJIQ5TRq1CiMGDECLi4uOc7dvXsXCxYs4PckEdF7igUPEeklJiYGVlZWKFeunNhRiHKIiYnBixcvdJ5LTU3Va1EDIiIyTix4iEgvFSpUwMOHD1GqVCl06NABbdu2haWlpdixiPKVkJAAc3NzsWMQEZFIOIeHiPQWExOD3bt348iRI5DJZGjTpg06dOiAOnXqiB2N3kNHjx7FsWPHAADh4eFo2rQpbG1tta7JyMhATEwMKleujJ9//lmMmEREJDIWPERksBcvXiAyMhJ79uzBtWvX4OzsjA4dOqB9+/aws7MTOx69J0JDQxEaGgoASE9Ph5mZWY6lqU1NTVG1alUMHToU1apVEyMmERGJjAUPERVIbGwsduzYgb///hvNmzfHtGnTxI5E76E39+QhIiJ6E+fwENE7u337NsLDw3Ho0CGoVCo4OzuLHYneUwcOHBA7AhERlVAseIjIIC9fvtQMZ7ty5QoqVqyIbt26wc/PDw4ODmLHIyIiItLCgoeI9HLu3Dns3r0bhw8fBgC0atUKgwYN4u71VGLs378ff/75J+7cuYOMjIwc5yMjI0VIRUREYmPBQ0R6GTlyJKysrODj4wNvb29YWVkBAK5fv67zejc3t+KMR++5Y8eOYfbs2fDz88P//vc/dOjQARkZGfjnn39gb28Pb29vsSMSEZFIWPAQkd5SU1Oxe/du7N69O9drVCoVBEHgu+lUrDZu3Iju3bvjq6++wu7du9G5c2e4ubkhISEBw4cPh6Ojo9gRiYhIJCx4iEgvgYGBYkcgytXdu3cREBCgWZZaoVAAAOzs7ODv74/NmzejY8eOYkYkIiKRsOAhIr34+fmJHYEoVwqFAiYmJpDJZLCwsEBCQoLmXPny5fHw4UMR0xERkZhkYgcgIiIqqAoVKuDp06cAgGrVqmktU33o0CHY29uLFY2IiETGHh4iIpK8Bg0a4PTp0/D29sZnn32GadOm4erVqzA1NcXdu3cxaNAgsSMSEZFIhKioKJXYIYiIiAoiIyMDmZmZKFWqFADg8OHDiIiIgCAIaNasGYdkEhG9x1jwEBERERGR0eIcHiIiIiIiMlqcw0NERJI0e/Zsva8VBIFLqxMRvadY8BARkSSdPXtWs+9OfvS9joiIjA/n8BARERERkdHiHB4iIiIiIjJaLHiIiIiIiMhocQ4PERFJnpeXV77zdCIjI4spDRERlSQseIiISPL69euXo+B59uwZTp06BaVSifbt24uUjIiIxMaCh4iIJC8gIEDn8czMTAQGBqJMmTLFmoeIiEoOzuEhIiKjZWpqiq5du+KPP/4QOwoREYmEBQ8RERk1c3NzPH36VOwYREQkEhY8RERktJ49e4bNmzfD2dlZ7ChERCQSzuEhIiLJ69WrV45FCzIzM5GYmAiZTIYff/xRpGRERCQ2FjxERCR57u7uOQoeMzMzODk5oW3btnBychIpGRERiU2IiopSiR2CiIiIiIioKHAODxERERERGS0WPEREJHmLFy/OdZ5OcHAwli5dWsyJiIiopGDBQ0REkvfPP/+gUaNGOs81atQIx44dK+ZERERUUrDgISIiyXvy5EmuCxOUL18ejx8/LuZERERUUrDgISIiybOwsMi1qHn06BHMzMyKOREREZUULHiIiEjyateujS1btiArK0vreFZWFv7880/Url1bpGRERCQ2LktNRESSd/nyZYwYMQJOTk7o0KEDHBwc8OTJE+zZswdxcXH4+eefUbNmTbFjEhGRCFjwEBGRUThx4gR+/vlnPHz4UHOsYsWK+O6779C4cWMRkxERkZhY8BARkaRlZmYiJiYGLi4uKF++PO7du4dnz56hTJkyqFy5stjxiIhIZJzDQ0REkiaXyzF+/Hjcu3cPAFC5cmXUqVOHxQ4REQFgwUNERBInk8ng6OiI1NRUsaMQEVEJxIKHiIgkr2PHjggLC4NCoRA7ChERlTAmYgcgIiIqKBMTE9y9excBAQFo3rw57O3ttc4LgoDu3buLlI6IiMTERQuIiEjyvLy88jwvCAIiIyOLKQ0REZUk7OEhIiLJ27Bhg9gRiIiohGLBQ0REkufk5CR2BCIiKqG4aAERERERERkt9vAQEZEkjRo1CiNGjICLiwtGjRqV7/Xz588vhlRERFTSsOAhIiJJUqler7mjVCohCIKIaYiIqKTiKm1ERERERGS0OIeHiIgkKSUlBUFBQYiOjs71mujoaAQFBSEpKakYkxERUUnCgoeIiCRp165duHnzJjw9PXO9xtPTE7GxsQgLCyu+YEREVKKw4CEiIkk6cOAAPvnkE8jl8lyvkcvl6NSpE/75559iTEZERCUJCx4iIpKke/fuwc3NLd/rPvzwQ9y7d68YEhERUUnEgoeIiCRJoVDAxCT/xUZNTEyQlZVVDImIiKgkYsFDRESSZG9vj9u3b+d73a1bt2BnZ1cMiYiIqCRiwUNERJLk7u6O7du359l7k5WVhR07dsDDw6P4ghERUYnCgoeIiCTp888/x507dzBp0iQ8efIkx/knT55g4sSJuHv3Lrp37y5CQiIiKgm48SgREUnWzp07sXDhQshkMri5ucHJyQkAEBcXh+vXr0OpVGLkyJHo1KmTyEmJiEgsLHiIiEjSLl26hNDQUJw9exbp6ekAAHNzczRo0AB9+vRBrVq1RE5IRERiYsFDRERGQalUIikpCQBga2sLmYyjtomICMh/PU8iIiIJkMlkKFu2rNgxiIiohOHbX0REREREZLRY8BARERERkdFiwUNEREREREaLBQ8RERERERktFjxERERERGS0WPAQEREREZHRYsFDRERERERGiwUPEREREREZrf8HYKStHOQDIKQ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z4AAAGHCAYAAABxkYdMAAAAOXRFWHRTb2Z0d2FyZQBNYXRwbG90bGliIHZlcnNpb24zLjQuMywgaHR0cHM6Ly9tYXRwbG90bGliLm9yZy/MnkTPAAAACXBIWXMAAAxOAAAMTgF/d4wjAAA3JUlEQVR4nO3de1yUZf7/8TcMjILISVEOiaImSGUpSafNlsowc3ct11zztOZuZmtmabasbmaZQbqEhoancrO0r+uh/a3fNezArraZHb4ew0OgBqmAyWEEhRGY3x/mbBOaoCMzc/t6Ph48Yq77nvv+3PclxHuu675vr5ycHJsAAAAAwMC8XV0AAAAAAFxuBB8AAAAAhkfwAQAAAGB4BB8AAAAAhkfwAQAAAGB4BB8AAAAAhkfwAQAAAGB4Pq4uAACuVEn/TrrgOu1btNc7N7/TqO3V2eq0/Jvl6hncU9cHX39RNT32f4+pa0BXPdXtqYt6v6v9+9i/9V3Ndxp01SCnbnfTsU16/dDrOnLqiE7bTiv79myZvc1O3cdZz+c+r8raSr3c4+XLsn0AuFIRfADAReb3nO/w+s9f/VldWnXRbzv91t7m6+Xb6O3V2er012/+KpOX6aKDj6f797F/a9+JfU4NPjV1NZq1d5YSQhL05NVPytfbt0n90lRjYsaozlZ32bYPAFcqgg8AuEh8YLzDa18vXwX5BjVoh2sV1xSrpr5GSWFJlzVQ1tTVqIWphaL8oi7bPgDgSkbwAQAP8V7Re1r17Sp9e/JbtfJppVva3KJHYh5RsDlY1nqrkjcnS5JeP/S6Xj/0uiTp9zG/10PRD2lb2Tb97du/6evKr3Wi9oTCW4YrKSxJD0U/JF/vpo9elFpL9cahN/Tp8U9VcbpCIeYQ9Qzuqadjn5bJyyRJ2nJ8i9785k0dqDogs7dZCcEJGtt5rCL8IuzbeeCTB/Trq36th6IfsredPZY/d/+z7mx3p6Qz07/2ndinqd2n6tW8V3Ww6qDCW4br4U4Pq09YH/s6OcdyJP13GmEHvw56M/HN8x7HsZpjWnRgkT4r/Uyn6k6pU6tOGhY9THeE3SFJWnRgkVYWrpQkvbj3Rb2490X9IuIX550KeLbOZ2Kf0YIDC3Sg8oDatmirh6If0oCIAfb1/t+R/6dXvn5Fr97wqlYWrtT28u26JvAavdzj5XNOdWvM+d53Yp+WHVqmXRW7dNp2WnGt4/RIzCO6JuiaxnQpABgewQcAPMC6w+s0L2+e7ml/jx7t/KiKqou09OBS7T2xV1m9suTr5auM6zM0ccdE/SLiF+oX3k+S1K5FO0nSkeojujboWv0i8hfyM/mp8GSh3i54W8U1xZoSO6VJtVScrtBj//eYrPVWDe84XJ38O6nUWqqPv/tY9bZ6mbxM+uS7TzTtq2m6KfQmPRf/nCprK7X04FI9vv1xLUlYomBzcJPPgaXWotS9qRrSYYjatWin9UfX6/k9z2t5wHJF+EVoTMwYWU5bVHCqQM/FPydJP3kdzsnak5q4faKq66v1SOdH1NbcVhuKN+i53Of0p7g/qW/7vhoYOVCdW3XWi3tf1MOdHlZCSIJCfEMuWOfMvTM1LHqYIlpGaGPxRv1l/18U4BOgn4f93GHdmXtm6p729+iBqAfOu73GnO9cS66e3PGk4lvH6+nYp2X2Nuvdw+/qqZ1P6bWer6lzQOdGn2cAMCqCDwC4udr6Wi07tEw3hd6klLgUe3uUX5Qm75ys94vf130R96l7YHdJUliLsAbT5e6LuM/+vc1m03VB1ymiZYT+uPuPGt9lvPx9/BtdzzuF7+g763damrBUHVt1tLff3f5u+/dLDi1Rp1ad9OK1L8rb68wNRGNbx2r056O15vAajYkZ07STIKmytlKp16baRzCuC7pOg7YM0ubvNuvBDg8qyi9Kgb6B8q32bdR0wfVH1+tI9REt6LnAfu5uanOTHt/2uBYfXKy7292tdi3bqUtdF0lnzndjtltZW6lnYp/Rz9r+TJKUGJqokuoSLT24tEHw6du+rx6Oefgnt9eY870gf4Gu8rtKc66fYx8B6h3SW6M+H6XlBcs1PX76BesGAKPjdtYA4OYOVh2Updaiu9rd5dB+dvRhe/n2C26jsrZSWflZGrZ1mJI3J+vuTXfr6V1Pq85WpyPVR5pUzxdlX+i6wOsc/gj/Ictpiw5WHdSdYXfaQ48kRftHK7Z1bKPqPZfWPq0dpm21NLVUpF+kSmpKLmp7Oyp2KMovyh56zurbvq+O1Rxr8nk5y9fLV7e2udWhLaldkr499a0qTlc4tN/W5rYLbu9C57uqtkq5llwlhZ2Z3ldnq1OdrU5eXl7qGdxTuyp2XdRxAIDRMOIDAG7OUmuRJIWaQxssCzWHynLacsFtvLjnRX1d+bVGdhypaP9o+Zn8dPjUYb2w5wVZ661NqqfidIU6+Xc67/ITtSckSSHmhlPCQs2hKjxV2KT9ndXap3WDNl8v3ybXf5bltEWhvuc+p9KZ47yYGw0Em4MdAt8Pt3ms5piCfIMatP+UC53v8tPlssmmpYeWaumhpQ2WX8470AGAJyH4AICbC/QJlHTmAvcfK7WWKqZVzE++/2TtSW0t3app3afZbxZwvu01RpBvkL6r+e68y88GlDJr2TnrPXs80plrcE7Xn3ZY58ejIpdLoG+gvjn5TYP2s+flhwGlKcqt5aq31TuEn7PbDGsR5rCul5fXBbd3ofN99nw+eNWDDv0LAHDEVDcAcHMxrWIU6BOonJIch/b/K/s/lZ0u0w3BN0iSfLx85CUv1dTXOKxXU18jm2wNLvT/36P/e1H13Bhyo3ZZdumbqoahQToTKDq36qycYzmy2Wz29m9Pfqt9J/bZ65Wk9i3b60DVAYf3bzm+5aLqkiRf78aPAF0fdL0OnzqsfSf2ObR/WPKhwlqEKbJl5EXVcNp2Wp8c/8ShLackR1f5XXVRYepC57u1b2t1b91dB6oOqFtAN8W2jm3wBQBgxAcA3J6Pt49+2+m3mpc3T2l705TULknF1cVaemipYlrFqG/7vpIkby9vdfDvoP989x/1DO6pAJ8AhbUIU6g5VFcHXK3X8l/T6frT8jP56f3i93Ww6uBF1fObDr9RTkmOntzxpEZ0HKFO/p1UdrpMH3/3sVLiUuTr7asxncZo2lfTNO2raRoQMUCVtZV649AbCjGHaFDUfx8ueme7OzXv63l665u31D2wu/ae2Kv3i9+/6HPVyb+TNhZv1P8e/V91adVFLUwtzjsiNiBigP5+5O+atnuaHo55WKG+ocouztbOip36U9yfGjUacy4BPgGalzdPx63H7Xd122XZpT93//NFba8x53t81/F6asdT+uOuPyo5PFmh5lBVnK7QvhP7ZPY2OzwUFwCuVAQfAPAA90fdLz+Tn1Z9u0oflnwofx9/3dLmFo2NGeswkvPk1U8qMy9TKbtSdNp22v4cn+fin9Pcr+dqzv458vHy0W1tb9PU7lP1h21/aHItQb5Bmt9zvpYeWqrl3yxXZW2lQswh6hXSyz6969a2t+rFa1/Um9+8qelfTT/zHJ+QM8/x+eGtrAdEDNDxmuP6x9F/6O2Ct3V98PV6/prnNerzURd1nn4Z+UvtO7FPr+W/pqq6qp98jo+/j78ybsjQwgML9Vr+a6quq1bHVh01PX56g7uvNUWgT6Cejn1aC/IX6FDVIbVp0UZPXv3kRU9Da8z5jg+M14KeC/TmN29qXt48naw9qWBzsGIDYjUwauBFHwsAGIlXTk6O7cKrOddbb72lTZs2qbCwUP7+/kpMTNTYsWMVHBxsXycpKanB+xYvXqyuXbvaX69YsUJr165VZWWlEhISNGnSJIWGXvhCUQAALoezDzB9+6a3XV0KAOBHXDLis3v3bg0ePFixsbGqqqrSvHnz9Pzzzys9Pd1hvenTp6tHjx7210FB/50bvWHDBi1fvlwpKSmKjIxUZmamZsyYoblz5zbbcQAAAADwDC4JPqmpqQ6vx48fr/Hjx6uyslIBAQH29tatW593BGfdunUaNGiQ+vTpI0maMmWKhg0bpry8PIdRIQAAAABwi2t8KioqZDab5efn59Cempqq2tpadejQQUOHDtUtt9wiSbJarcrPz9fYsWPt60ZGRio8PFy5ubkEHwCASzwb/6yrSwAAnIfLg4/VatWbb76p5ORkmUwme/uYMWPUq1cvmUwmffzxx5o6dapmz56thIQEWSwW1dfXKyTE8eF4wcHBKi8vd2irr6/X8ePH5efnd9F36AEAAADgPDabTadOnVKbNm3k7d08T9hxafCpq6vTrFmzJEnjxo1zWDZ8+HD797GxsSouLtbq1auVkJDg8FyICzl+/LgefPBB5xQMAAAAwGlWrVqlsLCwC6/oBC4LPvX19UpLS1NBQYEyMjIaTHP7sW7dumn9+vWSztzkwNvbW2Vljk8FLy8vd7gznCT7dgsLCxUYGCi4tz/96U/2MAz3RT95BvrJc9BXnoF+8gz0k2ewWCzq0KHDBTOAM7kk+NhsNs2ePVu5ubmaN29eowJJfn6+wsPDJUlms1ldunTR9u3blZCQIEk6evSoioqKFB8f7/C+s9PbAgMDCT4ewGw2008egH7yDPST56CvPAP95BnoJ8/SnJeiuCT4pKena8uWLXrppZckSaWlpZLOjOSYTCZt2bJF5eXl6t69u0wmkzZv3qyNGzc6pPeBAwcqMzNT3bp1U0REhBYsWKAePXpwYwMAAAAADbgk+JydsvbYY485tK9cuVLh4eEymUxavXq1jhw5Im9vb0VHR2vGjBm66aab7Ov2799fZWVlysjIsD/AdPLkyc16HHC+5ORkV5eARqCfPAP95DnoK89AP3kG+gnn45WTk9P4OwV4oKqqKg0YMEAVFRUMewIAAABuwGKxKCgoSOvXr1erVq2aZZ/Nc+84AAAAAHAhgg8AAAAAwyP4AAAAADA8gg8AAAAAwyP4AAAAADA8gg8AAAAAwyP4AAAAADA8gg8AAAAAwyP4AAAAADA8gg8AAAAAwyP4AAAAADA8gg8AAAAAwyP4AAAAADA8gg8AAAAAwyP4AAAAADA8gg8AAAAAwyP4AAAAADA8gg8AAAAAwyP4AAAAADA8gg8AAAAAwyP4AAAAADA8gg8AAAAAwyP4AAAAADA8gg8AAAAAwyP4AAAAADA8gg8AAAAAw/NxdQHNpbq62tUl2JnNZrVs2dLVZQAAAABXjCsm+MTFx6nseJmry5AkhYaF6nDBYcIPAAAA0EyumOBTdrxMelJSCxcXUiOVvlIqq9VK8AEAAACayRUTfCSdCT1kDQAAAOCKw80NAAAAABgewQcAAACA4RF8AAAAABgewQcAAACA4RF8AAAAABgewQcAAACA4RF8AAAAABgewQcAAACA4RF8AAAAABgewQcAAACA4RF8AAAAABgewQcAAACA4RF8AAAAABgewQcAAACA4RF8AAAAABgewQcAAACA4RF8AAAAABgewQcAAACA4RF8AAAAABgewQcAAACA4RF8AAAAABgewQcAAACA4RF8AAAAABiejyt2+tZbb2nTpk0qLCyUv7+/EhMTNXbsWAUHB9vXKSwsVHp6unJzcxUSEqKRI0eqf//+DttZsWKF1q5dq8rKSiUkJGjSpEkKDQ1t5qMBAAAA4O5cMuKze/duDR48WAsXLtTMmTN16NAhPf/88/bltbW1SklJUVBQkLKysjRixAilp6fryy+/tK+zYcMGLV++XBMmTFBmZqaqqqo0Y8YMVxwOAAAAADfnkhGf1NRUh9fjx4/X+PHjVVlZqYCAAG3dulUlJSVatGiR/P39FRMTox07dmjdunVKSEiQJK1bt06DBg1Snz59JElTpkzRsGHDlJeXp65duzb7MQEAAABwX25xjU9FRYXMZrP8/PwkSXv37lVcXJz8/f3t6/Tq1Ut79uyRJFmtVuXn56tnz5725ZGRkQoPD1dubm7zFg8AAADA7bk8+FitVr355ptKTk6WyWSSJJWVlTlc7yNJwcHBKi8vlyRZLBbV19crJCTkvOsAAAAAwFkumep2Vl1dnWbNmiVJGjduXKPfZ7PZLm6HH0oySer6/RcAAACAZpGdna3s7GxJZwY/mpvLgk99fb3S0tJUUFCgjIwM+zQ3SQoJCVFBQYHD+uXl5fZRoKCgIHl7e6usrOy865zTXZJaOukAAAAAADRacnKykpOTJZ2ZwTV//vxm3b9LprrZbDbNnj1bubm5mjNnjgIDAx2Wx8XFad++fTp16pS9bdu2berevbskyWw2q0uXLtq+fbt9+dGjR1VUVKT4+PhmOQYAAAAAnsMlwSc9PV1btmzR1KlTJUmlpaUqLS1VXV2dJCkxMVFt27ZVWlqaDh48qH/+85/66KOPdP/999u3MXDgQK1Zs0abN29WXl6eZs+erR49enBHNwAAAAANuGSq2/r16yVJjz32mEP7ypUrFR4eLl9fX7300ktKT0/X2LFjFRoaqokTJ9pvZS1J/fv3V1lZmTIyMuwPMJ08eXKzHgcAAAAAz+CVk5NzkXcK8AxVVVUaMGDAmRd/lOuv8amWlHrmFt4/nuIHAAAAXAksFouCgoK0fv16tWrVqln26fLbWQMAAADA5Ub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ufjip1u2rRJ7777rvbv36+qqip98MEHMplM9uVJSUkN3rN48WJ17drV/nrFihVau3atKisrlZCQoEmTJik0NLRZ6gcAAADgWVwSfGpqatSrVy8lJCRoyZIl51xn+vTp6tGjh/11UFCQ/fsNGzZo+fLlSklJUWRkpDIzMzVjxgzNnTv3stcOAAAAwPO4JPj07dtXkrR9+/bzrtO6devzjuCsW7dOgwYNUp8+fSRJU6ZM0bBhw5SXl+cwKgQAAAAAkhtf45Oamqr7779fEyZM0JYtW+ztVqtV+fn56tmzp70tMjJS4eHhys3NdUWpAAAAANycS0Z8LmTMmDHq1auXTCaTPv74Y02dOlWzZ89WQkKCLBaL6uvrFRIS4vCe4OBglZeXu6ZgAAAAAG7NLYPP8OHD7d/HxsaquLhYq1evVkJCgmw228Vv+ENJJkldv/8CAAAA0Cyys7OVnZ0t6cwsrubmlsHnx7p166b169dLOnOTA29vb5WVlTmsU15eruDg4J/e0F2SWl6eGgEAAACcX3JyspKTkyVJFotF8+fPb9b9u+01Pj+Un5+v8PBwSZLZbFaXLl0cboxw9OhRFRUVKT4+3kUVAgAAAHBnLhnxsVgsKikp0eHDhyVJeXl5MplMioqK0vbt21VeXq7u3bvLZDJp8+bN2rhxo2bNmmV//8CBA5WZmalu3bopIiJCCxYsUI8ePbijGwAAAIBzcknw+eSTT5SWlmZ//eijj0qSXnnlFZlMJq1evVpHjhyRt7e3oqOjNWPGDN1000329fv376+ysjJlZGTYH2A6efLkZj8OAAAAAJ7BJcGnX79+6tev33mXJyYmXnAbw4YN07Bhw5xZFgAAAACD8ohrfAAAAADgUhB8AAAAABgewQcAAACA4RF8AAAAABgewQcAAACA4RF8AAAAABgewQcAAACA4RF8AAAAABgewQcAAACA4TUp+GRnZ8tqtTZoP336tLKzs51WFAAAAAA4U5OCz8svv6yqqqoG7SdPntTLL7/stKIAAAAAwJmaFHxsNpu8vLwatOXm5qp169ZOLQwAAAAAnMWnMSvdeeed8vLykpeXlwYNGnTOdX7zm984tTAAAAAAcJZGBZ/Zs2dLkp5++mlNnz5dAQEB/92Aj4/at2+v8PDwy1MhAAAAAFyiRgWfhIQESdKKFSvUrl07eXtzMzgAAAAAnqNRwees8PBwVVRUaM+ePSovL1d9fb3D8v79+zu1OAAAAABwhiYFn48++kgvv/yyvLy8FBQU5HCjAy8vL4IPAAAAALfUpOCzePFiDR06VMOHD5fJZLpcNQEAAACAUzXpYh2LxaK+ffsSegAAAAB4lCYFn7vuuktbtmy5XLUAAAAAwGXRpKlurVq10rJly/TFF1+oc+fODUZ+Hn74YacWBwAAAADO0KTgs3fvXnXt2lXV1dXKzc11WPbDGx0AAAAAgDtpUvB55ZVXLlcdAAAAAHDZ8CRSAAAAAIbXpBGfCRMm/OSUtrlz515yQQAAAADgbE0KPgkJCQ6va2trdeDAAe3cuVO/+tWvnFoYAAAAADhLk4LPqFGjztm+Zs0aHTx40CkFAQAAAICzOeUan5tvvlk5OTnO2BQAAAAAON0lB5+6ujplZ2crODjYCeUAAAAAgPM1aarbgw8+6HBzA5vNJovFIi8vLz3zzDNOLw4AAAAAnKFJwefhhx92eO3t7a3g4GDFxsYqKCjIqYUBAAAAgLM0Kfj069fvctUBAAAAAJdNk4KPJBUXF+vdd99VYWGhJCk6Olq/+tWv1L59e6cXBwAAAADO0KSbG3z22WcaMWKEdu7cqYiICEVERGjHjh0aOXKkPv/888tVIwAAAABckiaN+CxcuFBDhw7V6NGjHdpff/11ZWVlqXfv3k4tDgAAAACcoUkjPoWFherbt2+D9nvuucc+9Q0AAAAA3E2Tgk+7du3OOaXt888/V7t27ZxWFAAAAAA4U5Omuo0YMUKzZ8/Wrl27FB8fL0nKzc3Vpk2beI4PAAAAALfVpOCTnJysq666SmvXrtXGjRtls9kUHR2tuXPn6pprrrlcNQIAAADAJWlS8NmyZYt8fHz05z//2aH9s88+09atW3XTTTc5tTgAAAAAcIYmXeOzcOFC2Wy2hhvx9tbChQudVhQAAAAAOFOTgs/Ro0fVoUOHBu1XXXWVjhw54rSiAAAAAMCZmhR8QkJClJ+f36D966+/VuvWrZ1WFAAAAAA4U5Ou8bnnnns0d+5c2Ww2XX/99ZKk7du369VXX9W99957WQoEAAAAgEvVpOAzatQo1dfXa+bMmaqtrZUk+fr6avDgwRo1atRlKRAAAAAALlWTgo/JZNLvfvc7jRw5UocPH5bNZtNVV10ls9l8ueoDAAAAgEvWpOBzltlsVkxMjLNrAQAAAIDLokk3NwAAAAAAT0TwAQAAAGB4BB8AAAAAhkfwAQAAAGB4BB8AAAAAhkfwAQAAAGB4F3U760u1adMmvfvuu9q/f7+qqqr0wQcfyGQy2ZcXFhYqPT1dubm5CgkJ0ciRI9W/f3+HbaxYsUJr165VZWWlEhISNGnSJIWGhjb3oQAAAADwAC4Z8ampqVGvXr00dOjQBstqa2uVkpKioKAgZWVlacSIEUpPT9eXX35pX2fDhg1avny5JkyYoMzMTFVVVWnGjBnNeQgAAAAAPIhLRnz69u0rSdq+fXuDZVu3blVJSYkWLVokf39/xcTEaMeOHVq3bp0SEhIkSevWrdOgQYPUp08fSdKUKVM0bNgw5eXlqWvXrs12HAAAAAA8g9td47N3717FxcXJ39/f3tarVy/t2bNHkmS1WpWfn6+ePXval0dGRio8PFy5ubnNXi8AAAAA9+d2waesrEzBwcEObcHBwSovL5ckWSwW1dfXKyQk5LzrAAAAAMAPuWSq26Ww2WwX/+YPJZkkdf3+CwAAAECzyM7OVnZ2tqQzs7iam9sFn5CQEBUUFDi0lZeX20eBgoKC5O3trbKysvOuc153SWrpvFoBAAAANE5ycrKSk5MlnZnFNX/+/Gbdv9tNdYuLi9O+fft06tQpe9u2bdvUvXt3SZLZbFaXLl0cboxw9OhRFRUVKT4+vrnLBQAAAOABXBJ8LBaL8vLydPjwYUlSXl6e8vLydOrUKSUmJqpt27ZKS0vTwYMH9c9//lMfffSR7r//fvv7Bw4cqDVr1mjz5s3Ky8vT7Nmz1aNHD+7oBgAAAOCcXDLV7ZNPPlFaWpr99aOPPipJeuWVV3TDDTfopZdeUnp6usaOHavQ0FBNnDjRfitrSerfv7/KysqUkZFhf4Dp5MmTm/04AAAAAHgGr5ycnEu4W4D7q6qq0oABA868+KNcf41PtaRUqaKiQoGBgS4uBgAAAGh+FotFQUFBWr9+vVq1atUs+3S7a3wAAAAAwNkIPgAAAAAMj+ADAAAAwPAIPgAAAAAMj+ADAAAAwPAIPgAAAAAMj+ADAAAAwPAIPgAAAAAMj+ADAAAAwPAIPgAAAAAMj+ADAAAAwPAIPgAAAAAMj+ADAAAAwPAIPgAAAAAMj+ADAAAAwPAIPgAAAAAMj+ADAAAAwPAIPgAAAAAMj+ADAAAAwPAIPgAAAAAMj+ADAAAAwPAIPgAAAAAMj+ADAAAAwPAIPgAAAAAMj+ADAAAAwPAIPgAAAAAMj+ADAAAAwPAIPgAAAAAMz8fVBcC1qqurZbVaXV2GJMlsNqtly5auLgMAAAAGRPC5glVXVysqOkqlx0pdXYokKTQsVIcLDhN+AAAA4HQEnyuY1Wo9E3qelNTCxcXUSKWvlMpqtRJ8AAAA4HQEH5wJPWQNAAAAGBg3NwAAAABgeAQfAAAAAIZH8AEAAABgeAQfAAAAAIZH8AEAAABgeAQfAAAAAIZH8AEAAABgeAQfAAAAAIZH8AEAAABgeAQfAAAAAIZH8AEAAABgeAQfAAAAAIZH8AEAAABgeAQfAAAAAIZH8AEAAABgeAQfAAAAAIZH8AEAAABgeAQfAAAAAIZH8AEAAABgeAQfAAAAAIbn4+oCrlQWi8XVJbhFDQAAAEBzcMvgs2zZMv31r391aLvttts0c+ZMSVJhYaHS09OVm5urkJAQjRw5Uv3793dFqU1XK8kkdejQwdWVAAAAAFcMtww+khQXF6cXX3zR/tpsNkuSamtrlZKSoq5duyorK0u5ublKT09X+/btlZCQ4KpyG6/u+68nJbVwcS0WSQtcXAMAAADQDNw2+Pj4+Cg0NLRB+9atW1VSUqJFixbJ399fMTEx2rFjh9atW+cZweesFpJauriGGhfvHwAAAGgmbntzg/z8fD3wwAMaMWKEMjIydOLECUnS3r17FRcXJ39/f/u6vXr10p49e1xVKgAAAAA355YjPvHx8UpJSVFUVJSKioq0ePFiTZs2TRkZGSorK1NwcLDD+sHBwSovL3dJrQAAAADcn1sGn8TERPv3nTt3VseOHTV8+HDt37//0jb8oSSTpK7ffwEAAABoFtnZ2crOzpYkWa3WZt+/WwafH4uKilJAQICOHj2qkJAQFRQUOCwvLy9vMAp0TnfJ9dfVAAAAAFeg5ORkJScnSzrzWJX58+c36/7d9hqfHyouLlZlZaXCw8MVFxenffv26dSpU/bl27ZtU/fu3V1YIQAAAAB35pYjPllZWbrtttsUFhamo0ePKisrS9dcc426deumuro6tW3bVmlpaRo1apT27Nmjjz76SKmpqa4uGwAAAICbcsvgU1xcrOeee04Wi0Vt2rRR7969NWbMGHl7e8vb21svvfSS0tPTNXbsWIWGhmrixImedStrAAAAAM3KLYPP9OnTf3J5dHS0MjIymqcYAAAAAB7PI67xAQAAAIBLQfABAAAAYHgEHwAAAACGR/ABAAAAYHgEHwAAAACGR/ABAAAAYHgEHwAAAACGR/ABAAAAYHgEHwAAAACGR/ABAAAAYHgEHwAAAACGR/ABAAAAYHgEHwAAAACG5+PqAoAfslgsri5BZrNZLVu2dHUZAAAAcCKCD9xDrSST1KFDB1dXotCwUB0uOEz4AQAAMBCCD9xD3fdfT0pq4cI6aqTSV0pltVoJPgAAAAZC8IF7aSGJvAEAAAAn4+YGAAAAAAyP4AMAAADA8Ag+AAAAAAyP4AMAAADA8Ag+AAAAAAyP4AMAAADA8Ag+AAAAAAyP4AMAAADA8Ag+AAAAAAyP4AMAAADA8Ag+AAAAAAyP4AMAAADA8Ag+AAAAAAyP4AMAAADA8Ag+AAAAAAyP4AMAAADA8Ag+AAAAAAyP4AMAAADA8Ag+AAAAAAyP4AMAAADA8Ag+AAAAAAyP4AMAAADA8Ag+AAAAAAyP4AMAAADA8Ag+AAAAAAzPx9UFAACMpbq6Wlar1dVlSJLMZrNatmzp6jJwHvxbAdCcCD4AAKeprq5WVHSUSo+VuroUSVJoWKgOFxzmD1o3xL8VAM2N4AMAcBqr1XrmD9knJbVwcTE1Uukrpfruu+8UGBjo0lIYTWjIHf+tWK1W+gkwMIIPAMD5Wkhy9d+PtZJMUocOHVxcCKMJP8kd/q3gnJiKCKMh+AAAjKnu+y9XjygwmgAPxFREGBHBBwBgbG4yomCxWFxdgiQ+OUfjMBURRkTwAc6BP1AAOI0bTbmT+OQcTeQmHxwAzkDwAX7Izf5ACWkbor1f7XWLP1AIYcBFcpcpdxKfnF+AO3zoxe9a4PIh+AA/5E5/oFRJZQvK1L59excXcgafEgOXiE/O3ZcbfejF71rg8iH4AOfiDn+g1Mh9QhifErs9d7n7kjt8Yg40mbt86MXv2p/kLr9fGJXzXAQfwN25QwiDW3O3uy/B/bnDH5DuUEMD/L51T240IicxKufJPDr4rFixQmvXrlVlZaUSEhI0adIkhYaGurosAGhWbnX3JYukBS6uAefnZn9AAo3iLiNyEqNyHs5jg8+GDRu0fPlypaSkKDIyUpmZmZoxY4bmzp3r6tJwKQ5Iind1EbiQ7OxsJScnu7oMl3O76WU//rQ6T1LXZi6mppn3ZxTN1Vfu9AekJ4ZkV/xM4b8aOyLXDP3kDiOWTLlrOo8NPuvWrdOgQYPUp08fSdKUKVM0bNgw5eXlqWtXfit5rIMi+HgAgo+HTC/jjzTP0dx95Q5TujwxJPMz5RkuZz+50agpU+6aziODj9VqVX5+vsaOHWtvi4yMVHh4uHJzcwk+gMG5w0iLxWJhehmAy8IdRhPcoQa35C6jpky5uygeGXwsFovq6+sVEhLi0B4cHKzy8nKHNpvN9oM3yvWfMJ34/r/U4uhsLVZJFW5QhzudE3eo5fv9Hz58WBaLRSdOnNC3337rmlJqatT7pt4qO17mkv034Oq+kc783EgN/6244ufJnf7dukstjamjufrKXc6J5Jm1XO5+OinJ2z1GE+w8qX/Oupz9dLYWV5+T7/fvyQH1bO0Of6tfZl45OTnNtzcnOXbsmB588EEtXbpUnTt3trePGzdOt9xyi0aOHNlgXQAAAADuZdWqVQoLC2uWfXnkiE9QUJC8vb1VVub4iW95ebmCg4Md2tq0aaNVq1bJz89PXl5ezVglAAAAgHOx2Ww6deqU2rRp02z79MjgYzab1aVLF23fvl0JCQmSpKNHj6qoqEjx8Y5Xxnt7ezdbigQAAADQOAEBAc26P48MPpI0cOBAZWZmqlu3boqIiNCCBQvUo0cPbmwAAAAAoAGPDT79+/dXWVmZMjIy7A8wnTx5sqvLAgAAAOCGPPLmBgAAAADQFB474tNYK1as0Nq1a+2jQpMmTVJoaKiryzKMTZs26d1339X+/ftVVVWlDz74QCaTyb68sLBQ6enpys3NVUhIiEaOHKn+/fs7bONCfeSMbVzp3nrrLW3atEmFhYXy9/dXYmKixo4d63AzEPrK9VasWKH33ntPJSUlatGiha699lo9+uij9lvb0kfuadq0afrPf/6jOXPm2K87pa/cw7Jly/TXv/7Voe22227TzJkzJdFP7mb//v3KyspSbm6ufH19lZCQoOeee04SfeUOfvOb36i4uLhB+7PPPqukpCSP6CPvizhuj7FhwwYtX75cEyZMUGZmpqqqqjRjxgxXl2UoNTU16tWrl4YOHdpgWW1trVJSUhQUFKSsrCyNGDFC6enp+vLLL+3rXKiPnLENSLt379bgwYO1cOFCzZw5U4cOHdLzzz9vX05fuYfIyEg98cQTeuONN/SXv/xF3t7eSklJkUQfuasNGzaopsbxgR70lXuJi4vTmjVr7F9//OMfJdFP7uabb77RU089peuuu06vvfaaMjMzdeedd0qir9xFVlaWw8/S+PHj1aJFCyUmJnpMHxl6xGfdunUaNGiQ+vTpI0maMmWKhg0bpry8PG6C4CR9+/aVJG3fvr3Bsq1bt6qkpESLFi2Sv7+/YmJitGPHDq1bt87+qeiF+sgZ24CUmprq8Hr8+PEaP368KisrFRAQQF+5iZ///OcOr0ePHq0xY8aotLRUe/bsoY/cTFFRkZYtW6bMzEyH58Xx8+RefHx8zvlpMP3kXpYuXarbb79do0ePtrd17NhREn3lLn78yJgtW7boZz/7mVq1aqX//Oc/HtFHhh3xsVqtys/PV8+ePe1tkZGRCg8PV25urgsru3Ls3btXcXFx8vf3t7f16tVLe/bskdS4PnLGNtBQRUWFzGaz/Pz8JNFX7qimpkbvvfeeOnTooODgYPrIzdTX1ys1NVW//e1vGzwygb5yL/n5+XrggQc0YsQIZWRk6MSJE5LoJ3dSV1enzz//XOHh4Zo4caIeeOABTZ48Wfn5+ZLoK3dUUlKibdu2qV+/fpI8p48MG3wsFovq6+sVEhLi0B4cHKzy8nLXFHWFKSsra/DpwA/Pf2P6yBnbgCOr1ao333xTycnJ9uux6Cv3sWXLFt17772699579emnnyotLc3+wGb6yH2sXr1afn5+uvfeexsso6/cR3x8vFJSUjRnzhyNGzdOO3bs0LRp02Sz2egnN1JRUaHq6mr9z//8j+68806lpqYqLCxMkyZNUmVlJX3lhjZu3Kg2bdqoV69ekjzn955hp7rZbNyszt05o4/o56apq6vTrFmzJEnjxo1r9Pvoq+Zzww03aMmSJSotLdWqVav0wgsvaN68eRd8H33UfL755hutWrVKWVlZF/V++qr5JCYm2r/v3LmzOnbsqOHDh2v//v0XfC/91Hzq6+slSXfccYd++ctfSpImTZqkwYMH65NPPrng++mr5rdx40b17dtX3t6NG0Nxlz4ybPAJCgqyf0r6Q+Xl5Q3SJC6PkJAQFRQUOLT98Pw3po+csQ2cUV9fr7S0NBUUFCgjI8M+zU2ir9yJn5+foqKiFBUVpbi4OP3yl7/U1q1b6SM3smfPHpWWlmrIkCEO7VOmTFFSUpIiIiLoKzcVFRWlgIAAHT16lJ8pN3L2PJ29g6V05tqsiIgIlZSU0FduZvfu3SosLLRPc5M85+8Iw051M5vN6tKli8NF90ePHlVRUZHi4+NdV9gVJC4uTvv27dOpU6fsbdu2bVP37t0lNa6PnLENnPmUZPbs2crNzdWcOXMUGBjosJy+cl82m00mk4k+ciM/+9nPtHTpUi1ZssT+JUlPPfWUxo4dS1+5seLiYlVWVio8PJx+ciO+vr66+uqrdfjwYXtbXV2dioqK1L59e/rKzWRnZ+uaa65xCKqe0keGDT6SNHDgQK1Zs0abN29WXl6eZs+erR49enBnDieyWCzKy8uz/7LKy8tTXl6eTp06pcTERLVt21ZpaWk6ePCg/vnPf+qjjz7S/fffb3//hfrIGduAlJ6eri1btmjq1KmSpNLSUpWWlqqurk6Sc84zfXXpFi5cqK+++kpFRUXas2ePXnjhBQUFBenaa6+lj9xIQECAYmJiHL4kKTw8XGFhYfSVG8nKytKuXbtUVFSkbdu26dlnn9U111yjbt260U9u5te//rU++OADvf/++yosLFRmZqYk6dZbb6Wv3IjVatW//vUv3XPPPQ7tntJHXjk5OYae1Pj22287PORo8uTJPIjKid577z2lpaU1aH/llVd0ww03qKCgwP4gqtDQUI0YMUL33Xefw7oX6iNnbONKl5SUdM72lStXKjw8XJJzzjN9dWleeOEF7dy5UxUVFQoKClKPHj00evRoXXXVVZLoI3eWlJTk8ABT+so9zJgxQzt37pTFYlGbNm3Uu3dvjRkzxj4thn5yL6tXr9bf/vY3nThxQrGxsZowYYL9gwX6yj189NFHSktL05o1axQQEOCwzBP6yPDBBwAAAAAMPdUNAAAAACSCDwAAAIArAMEHAAAAgOERfAAAAAAYHsEHAAAAgOERfAAAAAAYHsEHAAAAgOERfAAAAAAYHsEHAHBORUVFSkpK0uHDh522zX379mnkyJGqq6tz2jadZeLEiVq6dKn9dVJSkr788kun7mPXrl0aPXq06uvrnbpdAMCF+bi6AADA5Tdx4kTt2LFDktSyZUt16tRJo0ePVmJi4nnfExYWpjVr1igoKMhpdSxdulRDhgyRyWSSJKWmpqqurk5Tp0696G0mJSXZv/fz81NERIR69+6tIUOGKCQk5JJrdqbrrrtOgYGB+vDDD9W3b19XlwMAVxRGfADgCvHrX/9aa9as0eLFi3X11Vdr2rRp5x3NsVqtMplMCg0NtYeUS3X48GHt3LlTP//5z52yvR+aPn26/dhGjRqlHTt26He/+52Kioqcvq/GqK+vP++o1t13362///3vzVwRAIARHwC4QrRs2VKhoaEKDQ3VE088offff19ffvmloqKiNHHiRMXGxqqqqko5OTm65557NGTIEA0dOlRvvfWWoqKiJElffPGFli5dqvz8fAUEBOj222/Xk08+KUkqLy9XZmamPv30U5lMJvXu3VuPP/64fcRo06ZNuvbaa9WqVavz1jhx4kTFxcWpqqpKH374oQIDA/XII4/ozjvv/Mlja926tUJDQyVJUVFRuvnmmzV27FgtXLhQ06dPlySVlpZq7ty5+uyzz+Tj46Pbb79djz/+uPz8/C547s6+d9euXaqurtbVV1+txx9/XF27dpV0Zlrg0KFD9dxzz+mdd95RXl6eMjMzFRsb22BbN998s9LT03Xs2DGFhYVdcN8AAOdgxAcArkAmk0kmk0m1tbX2tn/84x+KjIzUokWL9OCDDzZ4z6FDh5SSkqKEhAQtXrxYqamp6tixo3352YAxb948ZWRkqLKyUrNmzbIv3717t66++uoL1rZ+/XpFR0dr8eLF6tevn9LS0lRWVtak4zObzbrvvvv06aef2kdeXnrpJZWUlCgjI0OzZs3Szp07NX/+/EZtz2q1qkePHpozZ44WLlyojh07aurUqbJarQ7rvf7663r44Ye1bNkye1j8sbCwMIWGhuqrr75q0jEBAC4NwQcArjC1tbVasWKFTp06pR49etjbY2Nj9dBDDykqKkoREREN3rdy5UrdeOON+t3vfqeOHTuqW7dueuCBByRJO3bsUGFhoVJSUtS5c2fFxMRo8uTJ+uyzz3Ts2DFJZ0ZF2rRpc8H6rr32Wg0ePFhRUVEaMWKEvL29tXfv3iYfZ3R0tKqrq1VRUaGCggJ98cUXeuaZZxQbG6vrrrtOEyZM0HvvvafKysoLbis8PFyDBg1S586d1aFDBz3xxBOyWCzas2ePw3pDhw5V7969FRUVpYCAgPNur02bNiouLm7yMQEALh5T3QDgCvHOO+9o9erVOn36tFq1aqWJEyfap2pJcvj+XA4ePKi77rrrnMsOHDigiooKDRgwoMGyI0eOKCwsTKdPn5avr+8F64yJibF/bzKZFBQU1OQRnx/y8vJSQUGB/P391alTJ3t7fHy86urqdOTIEXXr1u0nt1FbW6s33nhDH3/8sY4fP666ujrV1NSopKTEYb3GjGhJZ0akampqmnwsAICLR/ABgCvEfffdp8GDB8vPz89+PcwPtWzZ8qK3XV1draioKL300ksNlrVt21aSFBgY2KjRFR+fhv9rstlsTa6poKBAfn5+CgwMPOdyLy+vRm9r5cqV2rhxo8aPH6/o6GiZzWaNGzeuwQ0MGnsOT5w44dS75QEALozgAwBXiNatW5/3upPGiImJ0fbt2zVkyJAGy7p06aLi4mL5+/uf9xbSXbp0UUFBwUXvvymsVqvWr1+vW265RSaTSdHR0Tp58qQOHTpkH/X56quvZDKZFBkZecHt5ebm6o477tAdd9whSSopKdGJEycuurajR4+qS5cuF/V+AMDF4RofAECjDB06VF988YWWLFmigoIC5eXlad26dZKkG2+8UZ07d9azzz6rnTt36siRI/riiy80Z84c+/sTEhK0e/fuy1LbiRMnVFpaqiNHjmjTpk164oknVFVVpUceeUTSmet9brzxRr388svat2+fdu3apVdffVX9+vX7yWtxzoqMjNRnn32m/fv3a//+/UpNTZXZbL6oWvft26cWLVqc845vAIDLhxEfAECjdOrUSS+++KKWLFmiVatWKSAgwP5MHm9vb6WlpSkrK0vPPvusTp06pfbt2+vWW2+1v/+WW25Renq6vv7660ZfC9NYM2bMkHRmqllkZKQSExM1ZMgQBQcH29dJSUlRRkaGJk6cKJPJpD59+ugPf/hDo7Y/YsQIffvtt5owYYJCQkL0+9//XoWFhRdV67/+9S/dddddjbreCQDgPF45OTlNnzgNAMBFePvtt/Xtt9/qmWeecXUpLnHy5EkNHz5cmZmZjZpiBwBwHqa6AQCazaBBgxQVFdXgpgBXiuLiYo0bN47QAwAuwIgPAAAAAMNjxAcAAACA4RF8AAAAABgewQcAAACA4RF8AAAAABgewQcAAACA4RF8AAAAABgewQcAAACA4f1/DKerLpwN60EAAAAASUVORK5CYII="/>
          <p:cNvSpPr>
            <a:spLocks noChangeAspect="1" noChangeArrowheads="1"/>
          </p:cNvSpPr>
          <p:nvPr/>
        </p:nvSpPr>
        <p:spPr bwMode="auto">
          <a:xfrm>
            <a:off x="403156" y="3911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155575" y="4471562"/>
            <a:ext cx="1167307" cy="400110"/>
          </a:xfrm>
          <a:prstGeom prst="rect">
            <a:avLst/>
          </a:prstGeom>
        </p:spPr>
        <p:txBody>
          <a:bodyPr wrap="none">
            <a:spAutoFit/>
          </a:bodyPr>
          <a:lstStyle/>
          <a:p>
            <a:r>
              <a:rPr lang="en-US" sz="2000" b="1" u="sng" dirty="0" smtClean="0">
                <a:solidFill>
                  <a:srgbClr val="FFFF00"/>
                </a:solidFill>
              </a:rPr>
              <a:t>Insights</a:t>
            </a:r>
            <a:endParaRPr lang="en-US" sz="2000" b="1" u="sng" dirty="0">
              <a:solidFill>
                <a:srgbClr val="FFFF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171" y="1385808"/>
            <a:ext cx="6045202" cy="2905998"/>
          </a:xfrm>
          <a:prstGeom prst="rect">
            <a:avLst/>
          </a:prstGeom>
        </p:spPr>
      </p:pic>
      <p:pic>
        <p:nvPicPr>
          <p:cNvPr id="13" name="Picture 12"/>
          <p:cNvPicPr>
            <a:picLocks noChangeAspect="1"/>
          </p:cNvPicPr>
          <p:nvPr/>
        </p:nvPicPr>
        <p:blipFill>
          <a:blip r:embed="rId4"/>
          <a:stretch>
            <a:fillRect/>
          </a:stretch>
        </p:blipFill>
        <p:spPr>
          <a:xfrm>
            <a:off x="522169" y="1385808"/>
            <a:ext cx="2461558" cy="2905998"/>
          </a:xfrm>
          <a:prstGeom prst="rect">
            <a:avLst/>
          </a:prstGeom>
        </p:spPr>
      </p:pic>
      <p:pic>
        <p:nvPicPr>
          <p:cNvPr id="14" name="Picture 2" descr="Innomatics Research labs - Crunchbase Company Profile &amp; Fun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708" y="5013613"/>
            <a:ext cx="2344665" cy="12988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p:cNvSpPr>
            <a:spLocks noGrp="1"/>
          </p:cNvSpPr>
          <p:nvPr>
            <p:ph type="title"/>
          </p:nvPr>
        </p:nvSpPr>
        <p:spPr>
          <a:xfrm>
            <a:off x="1444048" y="691570"/>
            <a:ext cx="5345660" cy="495162"/>
          </a:xfrm>
        </p:spPr>
        <p:txBody>
          <a:bodyPr/>
          <a:lstStyle/>
          <a:p>
            <a:r>
              <a:rPr lang="en-US" sz="2400" dirty="0" smtClean="0"/>
              <a:t>Total Circulating </a:t>
            </a:r>
            <a:r>
              <a:rPr lang="en-US" sz="2400" dirty="0" smtClean="0"/>
              <a:t>supply of bitcoin till 2022.</a:t>
            </a:r>
            <a:endParaRPr lang="en-US" sz="2400" dirty="0"/>
          </a:p>
        </p:txBody>
      </p:sp>
      <p:sp>
        <p:nvSpPr>
          <p:cNvPr id="17" name="Google Shape;915;p53"/>
          <p:cNvSpPr/>
          <p:nvPr/>
        </p:nvSpPr>
        <p:spPr>
          <a:xfrm>
            <a:off x="789709" y="706581"/>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p:cNvSpPr/>
          <p:nvPr/>
        </p:nvSpPr>
        <p:spPr>
          <a:xfrm>
            <a:off x="1377612" y="4422922"/>
            <a:ext cx="7359542" cy="738664"/>
          </a:xfrm>
          <a:prstGeom prst="rect">
            <a:avLst/>
          </a:prstGeom>
        </p:spPr>
        <p:txBody>
          <a:bodyPr wrap="square">
            <a:spAutoFit/>
          </a:bodyPr>
          <a:lstStyle/>
          <a:p>
            <a:r>
              <a:rPr lang="en-US" dirty="0">
                <a:solidFill>
                  <a:schemeClr val="accent3"/>
                </a:solidFill>
              </a:rPr>
              <a:t>As of June 2022, approximately </a:t>
            </a:r>
            <a:r>
              <a:rPr lang="en-US" u="sng" dirty="0">
                <a:solidFill>
                  <a:srgbClr val="FFC000"/>
                </a:solidFill>
              </a:rPr>
              <a:t>19.07</a:t>
            </a:r>
            <a:r>
              <a:rPr lang="en-US" dirty="0">
                <a:solidFill>
                  <a:schemeClr val="accent3"/>
                </a:solidFill>
              </a:rPr>
              <a:t> </a:t>
            </a:r>
            <a:r>
              <a:rPr lang="en-US" dirty="0">
                <a:solidFill>
                  <a:srgbClr val="FFC000"/>
                </a:solidFill>
              </a:rPr>
              <a:t>million</a:t>
            </a:r>
            <a:r>
              <a:rPr lang="en-US" dirty="0">
                <a:solidFill>
                  <a:schemeClr val="accent3"/>
                </a:solidFill>
              </a:rPr>
              <a:t> Bitcoins are in </a:t>
            </a:r>
            <a:r>
              <a:rPr lang="en-US" dirty="0" smtClean="0">
                <a:solidFill>
                  <a:schemeClr val="accent3"/>
                </a:solidFill>
              </a:rPr>
              <a:t>circulation.</a:t>
            </a:r>
          </a:p>
          <a:p>
            <a:r>
              <a:rPr lang="en-US" dirty="0" smtClean="0">
                <a:solidFill>
                  <a:schemeClr val="accent3"/>
                </a:solidFill>
              </a:rPr>
              <a:t>In 2013 price was less so circulating supply was more but now price is high so circulating </a:t>
            </a:r>
          </a:p>
          <a:p>
            <a:r>
              <a:rPr lang="en-US" dirty="0" smtClean="0">
                <a:solidFill>
                  <a:schemeClr val="accent3"/>
                </a:solidFill>
              </a:rPr>
              <a:t>Supply is less.</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24180714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4" name="Title 3"/>
          <p:cNvSpPr>
            <a:spLocks noGrp="1"/>
          </p:cNvSpPr>
          <p:nvPr>
            <p:ph type="title"/>
          </p:nvPr>
        </p:nvSpPr>
        <p:spPr>
          <a:xfrm>
            <a:off x="765175" y="7937"/>
            <a:ext cx="7704000" cy="1557627"/>
          </a:xfrm>
        </p:spPr>
        <p:txBody>
          <a:bodyPr/>
          <a:lstStyle/>
          <a:p>
            <a:r>
              <a:rPr lang="en-US" b="1" dirty="0" smtClean="0"/>
              <a:t>			</a:t>
            </a:r>
            <a:endParaRPr lang="en-US" dirty="0"/>
          </a:p>
        </p:txBody>
      </p:sp>
      <p:sp>
        <p:nvSpPr>
          <p:cNvPr id="6" name="AutoShape 2"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444048" y="2671473"/>
            <a:ext cx="143423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2sAAAHkCAYAAACgzLe0AAAAOXRFWHRTb2Z0d2FyZQBNYXRwbG90bGliIHZlcnNpb24zLjQuMywgaHR0cHM6Ly9tYXRwbG90bGliLm9yZy/MnkTPAAAACXBIWXMAAA9hAAAPYQGoP6dpAAC9RklEQVR4nOzdeXxTVfo/8E+SJmnaJmm60I0WSssqQguIoMC4gSwzosJXZVNRsXWEQUYUYRZlhnHEgR/OCKNFp6igKDpYXEAGFREUBApFoJS10FLonqZrkmb5/RFzaZq0TduEpPB5v17zUu4999yTgK/pw/Oc54h27txpBREREREREfkVsa8XQERERERERM4YrBEREREREfkhBmtERERERER+iMEaERERERGRH2KwRkRERERE5IcYrBEREREREfkhBmtERERERER+iMEaERERERGRH2KwRkRERERE5IcYrBERASjWF+P2XbfjlbxXfL2UTnsm5xncvut2Xy+jy8jWZmPe4Xn4zQ+/we27bscfj/3RK+95Je8V3L7rdhTri70yf0fcvut2PJPzjMfmO6w9jNt33Y5dZbs8Nif5xh+O/QEzfpqBRkujr5dCdF0L8PUCiIg6qnlAIoYYIQEhSApJwq9jfo07ut3ho5V13jM5z+CI7ghWDV6FlNAUl2NeyXsF20u2Y1HfRRgfPd5j735o30MAgA9HfOixOf1Vsb4Yfzj2BwQHBGN81HgEBwQjISih1WdyqnKw4MgCp+tysRzRgdG4JfwWPBT/EFRSlVvvn/bTNNwddTde6PdChz+HP7BYLVhzdg16h/TGmIgxwnWTxYS9lXuxt2IvTlSfQKmhFGarGTGBMRgdMRoPxT+EoIAgl3OWGcqQeT4TByoPoLqxGmGyMIyKGIVHejwCpVTpMNZkMSHrUhbO1p7F6drTuFB/ASarCQv7LMSkmEku5z9SdQRfXv4Sp2tPo9JYiQZzA8Ll4egV3Av3x92PoZqh7foOjuqO4ofyH5Cjy0GJvgR1pjqEy8MxJHQIpidMR5wizuVzBrMBHxR+gJ2lO1GsL0ZwQDAGhw7G7B6z0SO4h8NYXaMOe8r3YF/FPpyrO4dyYzmkIikSgxMxPno8JkRPgFjk+HfxF+svYnf5bhzQHsDFhovQGrVQBijRX9UfU+OmIlWT6rSm2T1n48nsJ7G5aDMejH+wXd8DEXkOgzUi6vIe6fEIAMBkNaGwvhB7yvfgcNVhnKo5hfSkdLfmiJBF4N2b3kWwJNibS70qFvdbDIPF4OtldAnZ2mwYLAYs7LUQd0Xd1a5no+RRQpBshRW6Rh0OVB7AxsKN2FO+BxlDM6CQKITxcxLnYHrCdETIIjz6GTrj3ZvehVws98hc35Z+i7N1Z/HigBchEomE65f0l/Dn439GoDgQqaGpGBE+Ag3mBhyoPID1BevxXdl3+FfKvxAqC3WYr6ihCPMOz4O2UYtbw29FQlAC8mry8N+i/2J/5X68nvo61FK1MF5v0WPN2TUAAI1UgzBZGEoNpa2u+XDVYRyuOoz+qv5I1aRCIVagxFCCHyt+xI8VP2JWwiw8lviY29/Bi8dfhK5RhwGqAbiz252QiCQ4Xn0cW4u34tvSb/GPQf/AQPVAh2eMFiMW/rwQx6qPoa+yL6Z0n4JSQyl2le3CTxU/YeXglRigGiCM31W2C6tOr0KYLAypoamIkkehsrESu8t2Y8WpFfip8icsHbDU4fcg83wmdpbtRI+gHrg57GaoAlQobCjED+U/4MeKH/F00tOY2n2qw7qSQ5IxPGw4NhRswD2x9zj8WSaiq4fBGhF1eY/2fNTh19nabDz383P4+OLHuDfuXkQHRrc5R4A4oM2MSlcRFRjl6yV0GeWGcgBAhLz9AVR0YLTTn71GSyOePvw0Tteexq6yXQ4Zz3B5OMIR3qn1epon/8xnXcqCMkCJW8JvcbiukCgwL3keJkRPcPiBv9HSiD8f/zP2Ve7Duxfexfze8x2ee+30a9A2ajEveR7uj7tfuL7mzBp8UvQJ/pP/H/y+z++F63KxHK8MfAXJIckIl4fjnfPv4N0L77a65ukJ051+DwFbRi8tOw3vF7yPybGTES537/dtavepGBs1FpHySIfrGy5swH/O/wcrT63EupvWOdz7+OLHOFZ9DL+K+BX+PODPQlbs9sjb8afjf8KrJ19F5rBM4Xp3RXf89Ya/YmT4SEhEEmGeOYlz8NShp7C7fDe+L/8ev4r8lXDvprCb8GD8g+ir7Ovw7pyqHDz383PIOJeB2yNvd/qcd0fdjZ8qf8K3pd+2mJ0kIu9isEZE15yhmqFICErAhfoLOFlzEtGB0cIPbqsGr0KJvgSfXvoUF+ouQC1V48MRH7ZajqY36/Fp0af4ruw7FDYUwmq1oltgNwzVDMXMhJkIk4U5jP1v0X+xs3QnihqKAMBWUtX9ftzZ7c6r8vntJZQ7f7VTuGa1WrGteBu+vPwlivRFqDfVQyVVoUdQD0yKmYQ7ut3hVN7XtMy0+fdysPIgPrr4EU7WnITerEe3wG4YHTEaMxJmICQgxOV6to/ejg0XNuDbsm9Roi/Bnd3uxADVAKw6vQqP9ngUj/R8xOmzVBor8cC+B5AQlIDMYZluff5vS79FVlEWztWdQ6O1EbGBsbiz2514IP4ByMQyAM6ljE3/vbXS07ZIxVKkhKbgdO1pVDVWOdyzl61uvHmjw59JANhesh3bS7YLY5uXth6oPIBPiz7FiZoTqDPVIVQWit4hvZ1K9SxWCz679Bm+KvkKF+ouALAFZBOiJ+Ce2HucyuNu33U7BqsH47WU14RrTf9b0TXq8GHhh8ivy4dMLMNQzVD8Num3TsFIQX0Bjlcfx/jo8cJ3bBcpj3QItpp+VzMSZmBf5T7kVOU43CtqKMJB7UHEBMbg3th7He7N7jkbX1z+Av8r+R+eSnpKCAClYiluDr/Z6T2tab7Wpmu+QXUD9lTswWX9ZbeDtekJ011en5YwDRsKNuB8/XnoGnVCRtBqteLzS58DANJ6pTn8/oyKGIVB6kH4WfczcqpyMEQzBACEfzYXJgvDb2J+g/+c/w9yqnIcgrUJ0RNcPpMSmoKU0BQc1B60BYxNngGAWyNuhVwsx9bLWxmsEfkIgzUiuiZZYXV5/aPCj5CtzcYt4bcgNTQVtabaVuepaazBgiMLcLburPBDr1QkRVFDEbZd3oYxEWOEYK3WVIvfH/k9TteeRp+QPpgQPQEWWHCg8gCWnViG83Xn8Xji4x7/rO5Ym78WHxZ+iJjAGNwWeRuCJcGoNFYiryYPu8p24Y5udyA6MBqP9HgEn1z8BAAcyqKSQ5KFf88qysK/zvwLgZJA3BZ5G0KloThcdRgfFn6IHyt+xOqU1U77iQBbidjJmpO4OexmjAofBY1Mg7FRY7H23FpsLd6KmT1mOmQKAGDr5a0wW834Tcxv3PqcGecy8GHhhwiVhuLOqDuhECuwr3If/nP+PzigPYAVg1ZAKpYKnzWnKgdHdEdwd9TdQgbWnUxsS0wWE45UHQEA9FP2a3VsSmgKak21+G/Rf5EUnIRREaOEe02/73Xn1+G9C+9BIVFgVPgoRMojUWGswLHqY9hRssMhWFt2Yhl2lu1ElDwKk2ImQQQRdpfvxj/P/BM/637Gnwf82e3PknUpCz+W/4hbIm7BYPVgnKg5ge/KvsPZ2rN4e9jbDoHOQe1BAMBA1cCWpnNJKpYCsGW2m7IHb8M0w5wCzKCAIAxUD8RB7UHkVue2e1+ZO7RGLU7UnIBUJEV8UHyn5xNBJPzZbvpn/JL+EkoMJYhXxCNGEeP03PCw4U7BWmuE71Pk/o939rHN/9sDbMFs75DeyK3ORa2p1ukvYojI+xisEdE157D2MC7WX4QIIpdlP2tS16C3srdbc7125jWcrTuLe2Luwfze8x1+cKw31cMCi/Dr1WdW43TtaTzV6yk8EP+AcN1oMeKPx/6I9wvex5iIMW6/GwC+Kv7KKetgd6b2jNvzfHn5S0TIIvCfYf9x2nuia9QBuFLW91XxVwCcy0sBW0OMNWfXIEgShDeGvOHwg+z/O/X/8Pnlz5FxLgML+y50erbUUIp1N61z2GcEAGOjxiLrUhb2V+7HyPCRwnWL1YIvi79EoDgQY6PGtvkZj+qO4sPCDxElj8IbQ96ARqYBAMzpNQd/OPYH/FT5Ez4q/Agze8wUPus759/BEd0RjI8e3+5sWrG+GO+cfweA7S8HqhurcUB7AKX6UsxKmNXmfCmhKYgOjMZ/i/6L5JBkl9/3gcoDeO/Ce4gNjMVrKa85ZLSsVivKjeXCr78u+Ro7y3air7IvVg1eJfw+P5b4GObnzMfOsp0YWTLSre/S/u43h7yJXiG9hGt/PfFXfFv6LfaU73Fo4HNMdwwA0Cekj1tz2229vBUAMFwz3OF6YX0hAFvJnyvdFd1xUHsQFxsueiRYO1lzEnsr9sJsNaPMUIYfK35Evbke85PnO/157Yjvyr5DvbkeA5QDHAKegvoCAK1/TgAobChs8x1mq1nIzt4UdpNb6yrWFyNbm41AcSAGqwe7HNNP2Q/Hqo/hqO6ow3+fRHR1MFgjoi7P/gOzyWrCxfqL2FOxBxZYMDVuqlOWZFLMJLeDJa1Ri+9Kv0O4LBxPJT3l8m/47XSNOuwo2YF+yn4OgRpg+9vpJ3s9iQPZB/BN6TftCtaalsZ1hggiBIgDXP7teXt+GN1RsgMmqwkPxT3klHF4IvEJfF36NXaU7sDvev/OqcRsds/ZLt81OXYysi5l4YvLXzj8MHig8gCK9cWYED3Brb/RtweZs3rMEgI1wJYx+G3Sb3Gg8oCQwfOEEkOJyz1RwzXDcXNY+8rxWvJp0acAgPSkdKfSQ5FI5HBtW/E2ALa9S00DcoVEgScTn8RzR5/DtuJtbgdrU+KmOARqAPDr6F/j29JvcbLmpEOwZm/k0fR7b8sP5T/g88ufI0IWgYfiH3K4V2u2ZbyDA1w3/LFfbysz7q6TNScdfi+DJcFY1HeR299Vay43XMbrZ16HGGI8lfSUw706U53tfS19Ton7n3PtubXIr8vHzWE3Y3jY8DbHGy1G/O3E39BobcTsnrNdZsMBCJUDZYayNuckIs9jsEZEXZ79hywRRAgJCMGNqhsxMWaiyx+0+qv6uz1vXk0eLLBgkHoQAiWBrY49WXNSyLLZg8emTFYTgCt/k+4ud1r3u+POqDvxadGnmH1gNm6LvA2DQwdjgGpAu8uaTteeBgCXa1JJVegd0hs/635GQX2BQykfAPRXuv7uewb3xGD1YOyr2IcyQ5kQgHx+2baXx90SyNbWlhCUgEh5JC7rL3usnKv5Xi9dow7Hdcfx+tnX8cyRZ/CXG/7S6UxEbk0uRBA5ZZ5cOVN7BmKIXWZIUjWpEEOMUzWn3H53H6VzlqxbYDcAQI2pxuF6dWM1AEAZ4PoH/uaO6o5i2YllCJQEYukNS1sMFFpitdrKnEUQtTHSPffE3oN7Yu+B0WLE5YbL+OzyZ3g572Uc1R11aGLyVfFXTufk2fd9uVJprMSio4tQ1ViFecnznDpBtsVezt3W5/zk4ifYdHET4hXxWNxvcZvzmq1m/O3E34TGJs2D5absvzf2DDwRXV0M1oioy2vaSKMtYdKwtgf9wv632e50CrT/IJNXk4e8mrwWxzWYG9x+vyc9nfQ0YgNjsa14Gz4o/AAfFH4AiUiCEWEj8Nuk3yJWEevWPPZMQNOmKk2Fy2yNGFxlAlp6BrD9sHxEdwRbL2/FIz0fQbmhHHsr9iI5JNntALuttYXJwlBiKPHa3hu1VI1bIm6BXCLHwp8X4o2zb3Q6WKs11UIZoIRc0nZ7/VpTLZRSpdP+L8CWXVRL1U5NT1rj6juyZ2YtVovDdXsW1WgxtrnWo7qjWHR0EcQiMV658RWHtvTCuyW2d9t/T5urN9cDaDkj1VEysQw9gntgXvI8mCwmfHb5MwzVDBUab3xV/BWO6I44PecqWKs0VuL3R36PwoZCPJ30tMsmK/b1d+ZzfnLxE6w5uwY9gnrg/w3+f21mys1WM/564q9Cx8g/9f+TQ5v/5gxm2zEgnjrigYjah8EaEV1XWvuhpDn7D6v29u7ujJ0aNxVPJz/dscV5kUQkwdTuUzG1+1RojVoc1R3Ft2XfYlfZLlyov4DMYZlCc4LW2H9orDRWIjE40el+hbECgOsf9Fv77u2NWr4s/hIze8zEl5e/hAUWt7Nqzdfm6vDhSmNli2vzJHsGsbChsNOBYUhACKobq2EwG9oMgkICQlDTWAOTxeQUsJmtZugadQiSuD58urM0Mg1QB1SbqlvNkuVU5WDJsSUQQ4xXB73qMlADIJTYtrRX62LDRQAt7/XyhJvCbsJnlz9z6KzYNJPamnJDOX5/5Pe42HAR85Pn4964e12Osx+dYP88zdmvxytcNzn5qPAjvHnuTSQGJ2LloJVtlqGaLCb85cRfsLt8N+7sdicW91vssjS6qWqTLWva/Bw8Iro6xG0PISK6PvVX9ocYYhzVHYXerG91bD9lP9vY6qNXaXUdp5FpMCZyDF4a8BJSQ1NxseEi8uvyhfsSkcShcUpTvUNs++3sHQ+bqjXV4mztWcjEsnaf3xUgDsCk6EkoM5Rhb8VebC3eCoVEgbu6uX9QtX1trhqyFDUUocxQhpjAGK8Ha01LBO3lei0R//J/w80zVXYDlANghRUHtAfafG9ySDIssLjM/BypOgILLC5LGz2hV7Btb1trZb7Z2mwsProYAaIArBi0osVADbiSqTqoPej03dSb6nFMdwxysbzVOTrL/pc0bQUzzZXqS/HMkWdwseEiFvRe0GKgBgCxgbGIkkehsKEQlxsuO93fX7kfAJAamup07/2C9/HmuTeRHJKMVYNXtRmoNVoa8WLui9hdvhvjosZhSb8lbn02++9pcnByGyOJyBsYrBERtSBUForbu92OcmM51p5b6/SDd4O5QSj308g0uDPqTpysOYn3LrwHs9XsNF9RQ5HLH8i8zWgxIlub7bR+k8UkBBZNm4GopCpUGatgtBid5hobNRYBogBsLtosnCNnl5mfiTpzHcZ2G9vi+VWt+U3sbyCGGK+dfg2lhlLc1e0uhyYubbGfJbWhYAOqjFXCdbPVjDfOvgELLJgYPbHd62qvjy9+DMAWwLS1F0spVUIEkdCgo7n74u4DALxx9g1UGCqc7jdt+mD//G/nv+3wlwt6sx5v5b/lMMbT7MFVbnWuy/sHKg9gybElkIllWDloJfqpWj/WIE4Rh2GaYSjWFyPrUpbDvXXn10Fv0WNc1DinzqbtlVOV4zJQLmoowvsF7wMARoSNcHu+Yn0xnjnyDC43XMZzfZ/Db2JbzwyLRCJhTMa5DIe17Cnfg591P6NHUA8MDnXch/jehffwdv7b6BPSBysHrWyz9NFoMeJPx/+EHyt+xMToiVjUd5FTw6SWnKg+AbVU7TKTTkTexzJIIqJWzE+ej/y6fHx66VMcqjqEYZphCBAFoFhfjAPaA/jbwL8JP6jOT56PovoirDu/DjtKdmCgeiDCpGEoN5ajoL4AeTV5+FP/P7k8T8mbjBYjFv68ENGB0eiv7I+owCghgLtQfwEjw0aiZ3BPYfyQ0CHIq8nDop8X4Ub1jZCKpUgKTsItEbcgOjAaTyc9jX+e+SeezH5SOGftiO4IjlcfR0JQAp7s9WSH1hkpj8TI8JH4oeIHAO43FrEbqB6Ih+IfwoeFH+Kxg49hTOQYBIoDsV+7H/l1+bhRdSMejH+wQ2tzpWnrfsBWLnZcdxynak9BLpZjfvL8NudQSBTor+yPn3U/428n/obuiu4Qi8S4JfwWJIUk4aawmzArYRbWF6zHwwcexq0Rt6KbvBsqjZU4pjuGAaoBwmHld0XdhR8qfsB3Zd9h9sHZGBVuO7fth4ofcFl/GbdF3uaR7oaupIamIiQgBAe0B5zOEiyoL8Afj/8RRosRI8JG4IeKH4Tf46aaH13wTO9nMO/wPLx+5nUc0h5Cj6AeOFFzAoerDiNeEe/yzMIPCj4QMkH2oy22FW/DUZ0t432j+kaHw53/eOyPCAkIQX9Vf3STd4PZasalhkvYr90Ps9WM++Luw7CwYW5/DwuOLECxvhh9QvqgRF/istnQ+OjxDl1q/6/7/2FvxV7sKt+F3x7+LYaEDkGJoQS7ynYhUByI5/s+7xBYfVX8FdadXwcxxBikHoTNRZud3hEdGO1wqPqqU6vwU+VPUEvViJBH4L0L7zk946pRSkF9AUoMJfh1zK/bVUJORJ7jF8HaK6+8gu3bW+5otmbNGgwYYCt1OHXqFDIyMpCbmwuJRIIhQ4YgPT0dsbHOm+M3b96MrKwsFBcXIzw8HOPHj8eMGTMQEOD4sbVaLTIyMrB3714YDAYkJSXhsccew9Chzme3ZGdnIzMzE2fPnoVcLsfIkSORlpYGjcb9dsVE1HUopUqsTl2N/178L3aW7cQXl7+AWCRGN3k3TIiegB5BPYSxwQHBeC3lNXxx+Qt8U/oNdpfthtFihEamQZwiDk8nPe2VA3zbEigOxJOJTyKnKgfHq49jT/keBAUEITYwFgt6L3DKtszsMRO1plr8WPEjftb9DAssuDvqbtwScQsA4N64exGniMOmi5vwffn3MJgNiJRH4sHuD2Jmj5mdKjOcED0BP1T8gH7Kfu064sAurVcaeof0xqdFn+J/Jf+DyWJCrCIWj/d8HA/EP+DWvjx3NW/dLxVJESGPwMToiXgw/kG3S0GX9F+CNWfWYH/lfnxj+gZWWBEpj0RSSBIA2zlpA1QDsLloM/ZV7IPerEeoLBR9Q/piXNQ4h7n+1P9PGKwejG3F24RumglBCfhd8u8wOXayhz65s0BJIMZHjccnRZ/gQt0F9Ai+8t9FpbFSyNJ+X/49vi//3uUczYO1OEUc3hzyJtadX4f92v34qfInhMvCcX/c/XikxyNQSVVOc+yv3O9UBnq8+jiOVx8Xft00WHu056M4qD2IE9UnsLdxLyxWCzQyDUaFj8LEmIlutcBvyt4p8lTtKZyqdd15036+np092/hB4Qf4pvQbfHLxEwQFBGFU+Cg82vNRh79IafoOCyz4pOgTl+8YrB7sEKxd1tsy+rpGnctArenamtpebPvZzJt/doiodaKdO3e2XlB/FRQVFUGnc24Ju2TJEkilUnz44YeQSCQoKCjAU089heTkZEybNg1GoxHr1q1DbW0t3nrrLYSGhgrPbtiwAZmZmZg2bRpuuukm5OXlITMzE+PGjcPChVcOazUajUhPT0dtbS3mzJkDjUaDrKws7Nu3DytWrEBKSoowNicnBwsXLsSIESNw7733QqvVYu3atVAqlXjzzTchk7W/7IeIiK7IzM/E+oL1eK7Pc5gY4/2SRfKcYn0xHt7/MH4T+xvMS57n6+VQJxktRsz4aQYSghKwcvBKXy+H6LrlF5m1uLg4xMU5du7KycmBTqfDrFmzIJHYNsBmZmZCKpXi5ZdfRnCwretXnz59MGvWLHz00UdIS0sDAOh0Oqxfvx6TJk3CnDlzAAApKSkwmUzIzMzE1KlT0bNnTwDA1q1bkZ+fj9WrV+OGG24AAKSmpuLxxx9HRkYG3njjDWFNGRkZ6N69O5YuXSqsKSYmBvPmzcO2bdsweTL/5omIqKPqTHX4/PLnUAWocGe3O329HGqn6MBo3B93Pz699Ckein/I6RBv6lo+u/QZKo2V+PuNf/f1Uoiua37bYGTr1q0QiUSYMMFWnmM2m7Fv3z6MGTNGCNQAIDo6GikpKdizZ49wbf/+/TAajcKzdhMmTIDVanUYu2fPHsTHxwuBGgBIJBKMHTsWeXl5KCuzbd4uKytDXl4exo0bJwRqADBw4EDEx8c7zElERO77sfxHrDu/DguOLEBVYxVm9Zjl1rli5H9m9ZiF6fHTnQ6Opq5HKpbiub7POR1uT0RXl19k1pqrra3F999/jyFDhiAmxrYRv6ioCAaDAb169XIan5SUhOzsbBiNRshkMpw/fx4AkJjo2LkoPDwcarUa+flXWlTn5+fjxhtvdJrT/p7z588jMjJSeMbV+3v16oVjx4517MMSEV3nvi//HttLtiNMFoZZCbNcHh5MXUNwQDAe6fmIr5dBHsB9akT+wS+DtW+//RYGgwETJ17Zr1BdbTuUUaVy3lCsVCphtVpRU1OD8PBw6HQ6SKVSKBTOLX1VKpUwl31eV3Par9nHtvX+pnMSEZH7Xuj3gtDRkIiIiK7wyzLIrVu3QqVSYdSoUe16rmlb2dZazDa/156xREREREREV4PfZdbOnj2LkydPYsqUKQ7dFZtnupqqqamBSCRCSIitXbRarYbRaIRer0dgYKDD2OrqavTufaUdtEqlctmJ0v4epVLp1vtdZdyaqqqqwsGDBxEdHc2ukURERERE1zGj0Yji4mIMGzbMoaN9c34XrG3duhUAMGnSJIfrcXFxkMvlDvvN7M6dO4e4uDghCLLvVTt37pxwPhsAVFZWQqfTOexl69Wrl8s57dfsY+3/zM/Px4gRI5ze33x/XHMHDx7E3/72t1bHEBERERHR9eMPf/gD7rrrrhbv+1WwZjQa8fXXX6Nfv35OwY9EIsHIkSOxe/dupKWlISgoCABQUlKCnJwcTJ06VRg7fPhwyGQybN++3SFY++qrryASiRzKK0eNGoXXXnsNubm5wliz2YwdO3agf//+iIiIAABERkaiX79+2LFjBx544AGhI2Rubi4KCwsd3u9KdLTtAMwNGzagf//+Hf2K/NqCBQuwatUqXy/jmsLv1PP4nXoHv1fP43fqefxOvYPfq+fxO/U8f/tOT5w4gZkzZwoxQkv8Kljbs2cPqqurhbPRmps9ezbS09OxePFiTJ8+XTgUW61W44EHHhDGqVQqzJo1C5mZmVAqlRg2bBhOnjyJd955BxMnThTOWANs7fyzsrKwdOlS4VDsLVu2oLCwECtWrHB4f1paGhYuXIilS5di8uTJ0Gq1eOutt5CYmIjx48e3+tnsWb/+/ftjyJAhHfyG/Jtarb5mP5uv8Dv1PH6n3sHv1fP4nXoev1Pv4PfqefxOPc9fv9O2tkf5VbC2bds2BAYG4o477nB5PyEhAatWrcLatWvx0ksvQSKRIDU1Fenp6U61njNnzoRCocCWLVuwadMmhIWFYfr06Zg5c6bDOJlMhpUrVyIjIwOvv/469Ho9kpOTsXz5cqSkpDiMTUlJwSuvvIJ169ZhyZIlCAwMxIgRI5Cens59aERERERE5FF+Faz94x//aHNM3759sXLlSrfmmzJlCqZMmdLmuLCwMCxevNitOYcNG4Zhw4a5NZaIiIiIiKij/LJ1PxERERER0fWOwRp5zLRp03y9hGsOv1PP43fqHfxePY/fqefxO/UOfq+ex+/U87rqdyrauXOn1deLuB6cOnUKaWlpyM7O9svNjUREREREdHUcOnQIQ4cORUZGBvr06dPiOGbWiIiIiIiI/BCDNSIiIiIiIj/EYI2IiIiIiMgPMVgjIiIiIiLyQwzWiIiIiIiI/BCDNSIiIiIiIj/EYI2IiIiIiMgPMVgjIiIiIiLyQwzWiIiIiIiI/BCDNSIiIiIiIj/EYI2IiIiIiMgPMVgjIiIiIiLyQwzWiIiIiIiI/BCDNSIiIiIiIj/EYI2IiIiIiMgPMVgjIiIiIiLyQwzWiIiIiIioS6lvrEe+Nt/Xy/A6BmtERERERNSlrNq7Cne8d4evl+F1DNaIiIiIiKhLOV52HOX15b5ehtcxWCMiIiIioi7lrPYs6ox1sFqtvl6KVzFYIyIiIiKiLuVs5VlYYYXepPf1UryKwRoREREREXUZVfoqVDRUAADqGut8vBrvYrBGRERERERdxtnKs8K/1xkZrBEREREREfmFs9omwRoza0RERERERP7hTOUZ4d/rG+t9uBLvY7BGRERERERdxtnKswgNDAXAMkgiIiIiIiK/cVZ7FoOiBgFgGSQREREREZHfOKs9i0HdfgnWmFkjIiIiIiLyvYbGBlysvogbo24EwMwaERERERGRX8ivygcA9IvoB6lYyswaERERERGRP7CfsZakSUKwLJiZNSIiIiIiIn9wpvIMFAEKxChjECwNZmaNiIiIiIjIH5zVnkUvTS+IRWIEy4J5zhoREREREZE/OKs9i6SwJACwZdZYBklEREREROR7ZyvPIlmTDADcs0ZEREREROQPTBYT8qvyHTNr3LNGRERERETkW4W6QpgsJiRpfgnWmFkjIiIiIiLyvbNaW9v+5LBfyiCZWSMiIiIiIvK9s5VnIRFJkKBOAAAESYOYWSMiIiIiIrrazBYzbvnPLfg2/1sAtjPWeoT2gFQiBcDMGhERERERkU/UGmux9+Je/GnnnwAApytPC/vVAPCcNSIiIiIiIl+wlzj+WPgjXv3hVXxx6gvcmXincP96OGctwNcLaOro0aN4//33cfz4cRiNRkRGRmLcuHF4+OGHhTGnTp1CRkYGcnNzIZFIMGTIEKSnpyM2NtZpvs2bNyMrKwvFxcUIDw/H+PHjMWPGDAQEOH5srVaLjIwM7N27FwaDAUlJSXjssccwdOhQpzmzs7ORmZmJs2fPQi6XY+TIkUhLS4NGo/H8F0JEREREdJ2ylzhKxVIs+noRRiWMwrO3PCvcD5axDPKq+frrr/HMM88gODgYixcvxiuvvIJp06bBarUKYwoKCrBgwQKYTCa8+OKLeP7551FYWIj58+ejqqrKYb4NGzZg9erVGD16NF599VVMnjwZ77//Pl577TWHcUajEc8++ywOHTqEuXPnYtmyZdBoNFi0aBFycnIcxubk5GDRokXQaDRYtmwZ5s6di+zsbDz77LMwGo1e+maIiIiIiK4/9qzZ70f+Hslhyfjg/g8QIL6SdAmWBsNgNsBsMftqiV7nF5m1srIyrFy5Er/+9a+xYMEC4XpqaqrDuMzMTEilUrz88ssIDg4GAPTp0wezZs3CRx99hLS0NACATqfD+vXrMWnSJMyZMwcAkJKSApPJhMzMTEydOhU9e/YEAGzduhX5+flYvXo1brjhBuG9jz/+ODIyMvDGG28I78/IyED37t2xdOlSSCQSAEBMTAzmzZuHbdu2YfLkyd75goiIiIiIrjP2rNkjgx/B3+/8O0QikcP9YJktHqhrrINKrrrq67sa/CKztnXrVuj1ekybNq3FMWazGfv27cOYMWOEQA0AoqOjkZKSgj179gjX9u/fD6PRiAkTJjjMMWHCBFitVoexe/bsQXx8vBCoAYBEIsHYsWORl5eHsrIyALaAMi8vD+PGjRMCNQAYOHAg4uPjHeYkIiIiIqLOsWfWgmXBToEaYMusAbimSyH9Ilg7cuQIVCoVCgoK8MQTT+DOO+/Efffdh//3//4f6upsX35RUREMBgN69erl9HxSUhKKioqEUsTz588DABITEx3GhYeHQ61WIz8/X7iWn5/vck77Nftc9mdaGtt0TiIiIiIif3Sx+qKvl+A2exBmD8qaC5IG2cZdw01G/CJYKy8vh16vx9KlS3H77bdj5cqVePDBB/G///0PL7zwAqxWK6qrqwEAKpVzilOpVMJqtaKmpgaArQxSKpVCoVA4jVWpVMJcAFBdXe1yTvs1+9i23t90TiIiIiIif5NblouEVQk4WnLU10txS9PMmitCGeQ1nFnziz1rVqsVRqMRjzzyCKZPnw7AtscsICAAa9aswaFDhyCXy9ucp2l61FWqtKV77RlLRERERNQV/Vj4I6yworC6EDdG3ejr5bSpzlgHsUgMucR1HGDPuF3LZ635RbBmz1bddNNNDtdvvvlmrFmzBqdOncKtt94KAC4zWDU1NRCJRAgJCQEAqNVqGI1G6PV6BAYGOoytrq5G7969Hd6t0+mc5rS/R6lUOqyxpfe7yri5smDBAqjVaodr06ZNa3W/HhERERFRZ2VfygYAVNRX+Hgl7qlrrEOw1PV+NcCxwYg/27hxIzZu3OhwzVX84YpfBGu9evVCbm6u03V7236xWIy4uDjI5XKXe8POnTuHuLg4yGQyAFf2qp07dw4DBgwQxlVWVkKn0znsZWtpv5n9mn2s/Z/5+fkYMWKE0/ub749ryapVqzBkyBC3xhIRERERecqh4kMAgMqGSh+vxD11xroWSyCBrtNgxFVi5tChQy7PdG7OL/asjRkzBgDw008/OVy3/3rAgAGQSCQYOXIkdu/ejfr6K6nOkpIS5OTkYPTo0cK14cOHQyaTYfv27Q7zffXVVxCJRBg1apRwbdSoUSgoKHAIFs1mM3bs2IH+/fsjIiICABAZGYl+/fphx44dMJuvnOWQm5uLwsJCh/cTEREREfmTRnMjjhQfAQBUNHStzFpLukpmrTP8IrN200034ZZbbsF7770Hq9WKAQMG4OTJk3j33XcxcuRI3HijraZ29uzZSE9Px+LFizF9+nQYjUasW7cOarUaDzzwgDCfSqXCrFmzkJmZCaVSiWHDhuHkyZN45513MHHiROGMNcDWzj8rKwtLly7FnDlzoNFosGXLFhQWFmLFihUO60xLS8PChQuxdOlSTJ48GVqtFm+99RYSExMxfvz4q/JdERERERG15snPn4RULMWaSWuEa7lluTCYDRCLxNdMZk0RoIAIIr/PrHWGXwRrAPDnP/8Z7777Lr744gu8++67iIiIwNSpU/HII48IYxISErBq1SqsXbsWL730EiQSCVJTU5Geno7Q0FCH+WbOnAmFQoEtW7Zg06ZNCAsLw/Tp0zFz5kyHcTKZDCtXrkRGRgZef/116PV6JCcnY/ny5UhJSXEYm5KSgldeeQXr1q3DkiVLEBgYiBEjRiA9PV0owSQiIiIi8qXTladRXl/ucO3Q5UMQQYQhMUO6TrDWRmZNJBIhSBrEzNrVIJfL8eSTT+LJJ59sdVzfvn2xcuVKt+acMmUKpkyZ0ua4sLAwLF682K05hw0bhmHDhrk1loiIiIjoamtobMDJ8pMwWUwIENt+3M++nI2+EX3RQ92ja5VBtpJZA2ylkNdyZs0v9qwREREREZFnNJga0GhpxDntOeHa4eLDSI1ORZgirOtk1oytZ9YA28HYtcbaq7Siq4/BGhERERHRNaShsQEAcKLshHCtQFeA5LBkhCvCu06w5kZmrWdoT5zRnrlKK7r6GKwREREREV1DGky/BGvltmDNYrXgcs1lxCpjEaYI6zrnrLmRWUuNTsXhy4ev0oquPgZrRERERETXEHtmLbfMdjRVaV0pzFazEKzpDDqYLCaHZ5bvWY4FXy246mttTVsNRgBbsHZWexY6vXuHTHc1DNaIiIiIiK4hzTNrl2ouAQBilbEIDwoHAGgbtA7PfJr3KX4qcjzz2NfqjHUIkga1OmZIzBAAQE5xzlVY0dXHYI2IiIiI6BphtVrR0NiA5LBk5JXnwWq1OgRrYYowAHDYt2axWnCs9BgMZoNP1twSd/as9Y3oi8CAQBwuvjZLIRmsERERERFdI4xmI6ywYmjMUNQaa3Gx+iIu1VyCWCRGt+BuLoO1fG0+6hrrYDQbfbVsl9zZsxYgDsDgqME4dPnQVVrV1cVgjYiIiIioi3r1h1eR9nma8Gt7CaS9PDC3LBeXai4hKjgKAeIAhCtsZZBNz1r7ueRnAPCrYM1itaDB1NBmZg34pckIM2tERERERORPjpQccQhU7M1F+kf0R5A0CEdLj+JSzSXEKmMBwGVm7WjpUQD+FazVN9YDQJuZNQBIjUnFibITwme/ljBYIyIiIiLqohoaGxyCLHtmLVgWjBu73YifS37GpZpLiFPFAQDkAXIES4MdgjV7Zs1g8p89a3XGOgBwK7M2sNtAmK1mnNWe9fayrjoGa0REREREXZTepHcI1uwZKUWAAoOjBuNIyREU1RQhNiRWGNP8rLWfS36GWCT2q8xaXeMvwZobmTWlTGl75pcA71rCYI2IiIiIqItqHqzZSwEVUgUGRQ3CibITuFB1QSiDBGzBmj2zVmesw5nKMxgQOcC/grV2ZNYUUgWAK1nFawmDNSIiIiKiLqrB5LoMUhGgwODowWi0NEKr1zoEa+FB4UKDkdyyXKF7pF8Fa+3IrNnPYuOeNSIiIiIi8hutZdZu7HajcL2lzFppXSkAIDE0EQazAVar9Wosu03tyqwF2DJr9hLQawmDNSIiIiKiLsopWGuSWVMHqtEztCcAx2AtXBEuBGv28aGBoQAAk8V0FVbdtvZk1lgGSUREREREfqe1zBoADI4aDMAxWAsNDIVWrwVwJRulUWgA+E/7fqF1vxuZNblEDhFELIMkIiIiIiL/0VLrfntp4OCowZBJZAgPChfGBEuDhWCovrEeYpFYyGD5S7BmL4O070drjUgkgkKquCYzawG+XgAREREREXWM3qRHo6URVqsVIpEtuyQVSyERSwAAc4fPxc3db4ZYdCVHEyQNEoK1hsYGBEmDIA+QAwAMZv84a62usQ6KAIXDulujCFBwzxoREREREfkPvUkP4MpeswZTg1ACCQCRwZGY2HuiwzNNg7X6xnooAhSQSWQA/Cuz5k4JpJ1CqmAZJBERERER+QeL1SJkwuxBVkNjg1AC2ZIgaRBMFhMazY1oMP2SWZPIHebxtbrGOreai9gFSYOuyTJIBmtERERERF2QwXSlZFEI1ppl1lyx7wOrb6xHfWM9gqRBXT+zxjJIIiIiIiLyF/YSSKD9mTXgSrCmkF4pg2waAPpSezNrLIMkIiIiIiK/0bTsrz2ZNXvGqr6xXiiD9LvMWmP7M2ssgyQiIiIiIr/gMrNmcj+zVtdYJzQYsXeD9Jtgzdj+PWssgyQiIiIiIr/QYhlkO/as2Vv3d/nM2jV6zhqDNSIiIiKiLqilzFpbB0m31mDEb85Za2dmTRHAPWtEREREROQnmgYnnWow4o/nrHWgdT/LIImIiIiIyC+0uGetPWWQ/nrOWgda97MMkoiIiIiI/II3Wvf7TbDG1v0AGKwREREREXVJTTNJjZZG4VpbwVqAOAAyiQx1xjphz5pUIgXgR+estTOzFiQNYmaNiIiIiIj8Q0e7QQJX9njZu0GKRWIEiAP8IrNmtVrbn1kLUHDPGhERERER+YeOnrMGXAnW7A1GAEAukftFsGYwG2CxWtrsatkUyyCJiIiIiMhvdDazVmushcFsEIIimUTmF8FanbEOANrdYKTR0giTxeStZfkEgzUiIiIioi7IXsIIdCyzVtFQAQBCcCeTyPzinLW6xl+CtXa27gdwzWXXGKwREREREXVBepMeSpkSgC1YM1lMMFlMbmXWgqXBKK8vB4BrI7P2y2e+1pqMMFgjIiIiIuqC9CY9FFIFpGIpjGajkFVqb2bNHqzJA/xjz1pHMmv2z8zMGhERERER+Zy95NGeEbNnldzds2bPrNkDna6cWWt6dty1hMEaEREREVEXpDfpERgQeCVYa2dmzW/LIDuSWWMZJBERERER+YvmwZo9q+RuZk3boHUYL5PI/OJQ7I52gwRYBklERERERH5A2LMmkTqWQbqZWbPCKvw78Ms5a5aunVljGSQREREREflcg6nBdRmkm90g7XxRBvnEZ0/g3Zx3Xd6rM9ZBKpZCKpG6PZ/Qup9lkERERERE5GtNyyAbzY3tzqzZ+aLByGcnP8Pei3td3qtrrGtXCSTAMkgiIiIiIvIjLTYYcXPPmt3V3rPWaG5EWX0Zaow1Lu/XGevaVQIJsMEIERERERH5kYbGFlr3tyOzJhVLESAOAHD1zlkrqSsBANQYWgjWOpBZCxAHQCqWXnN71gJ8vQAAyMnJwYIFC1zeW7NmDQYMGCD8+tSpU8jIyEBubi4kEgmGDBmC9PR0xMbGOj27efNmZGVlobi4GOHh4Rg/fjxmzJiBgADHj63VapGRkYG9e/fCYDAgKSkJjz32GIYOHeo0Z3Z2NjIzM3H27FnI5XKMHDkSaWlp0Gg0nfwWiIiIiIjc55BZs1zpBulOoGMP1ppm2K5WGeTlmssAgFpjrcv7HcmsAbbs2rVWBukXwZrdE088gdTUVIdriYmJwr8XFBRgwYIFSE5Oxosvvgij0Yh169Zh/vz5eOuttxAaGiqM3bBhAzIzMzFt2jTcdNNNyMvLQ2ZmJsrKyrBw4UJhnNFoxLPPPova2lrMnTsXGo0GWVlZWLRoEVasWIGUlBRhbE5ODhYtWoQRI0Zg2bJl0Gq1WLt2LZ599lm8+eabkMlkXvtuiIiIiIiaal4GWWusRWBAoJApa409oHMI1sRXKVirtQVrLZZBdiCzBtgyis3LIA8UHUCjpRG3xN/S/oX6Ab8K1rp37+6QRWsuMzMTUqkUL7/8MoKDbb+Bffr0waxZs/DRRx8hLS0NAKDT6bB+/XpMmjQJc+bMAQCkpKTAZDIhMzMTU6dORc+ePQEAW7duRX5+PlavXo0bbrgBAJCamorHH38cGRkZeOONN4T3Z2RkoHv37li6dCkkEgkAICYmBvPmzcO2bdswefJkj38nRERERESuNJgcyyBrjbUIkYW49aw9SGu6v00mkcFg9v6eNXtmrdUyyA5k1oKkQU5lkH/5/i+oM9bh20e+bf9C/UCX2bNmNpuxb98+jBkzRgjUACA6OhopKSnYs2ePcG3//v0wGo2YMGGCwxwTJkyA1Wp1GLtnzx7Ex8cLgRoASCQSjB07Fnl5eSgrKwMAlJWVIS8vD+PGjRMCNQAYOHAg4uPjHeYkIiIiIvI2V5m19gZrPimDbCuzZuxgZs1FGWRlQyVK60rbv0g/4VfB2j//+U/ceeedmDRpEp577jkcPXpUuFdUVASDwYBevXo5PZeUlISioiIYjbY/XOfPnwfgWEIJAOHh4VCr1cjPzxeu5efnu5zTfs0+l/2ZlsY2nZOIiIiIyNs8Eaw1bUZytRqMtJVZq2+s79ieNRdlkJUNlSirL2v/Iv2EXwRrwcHBmDJlCn7/+99j1apVmDt3LsrKyvDMM89g//79AIDq6moAgEqlcnpeqVTCarWipsb2G67T6SCVSqFQOHfCUalUwlz2eV3Nab9mH9vW+5vOSURERETkbXqTHgrplTLIGkNNl8isXaq9BMDWYMRqtTrd72gZpEKqQH1jPb489SVKam0dJysbKlFRXwGL1dK5RfuIXwRrvXv3xty5czFq1CgMGjQIEyZMwOrVqxEeHo6MjAy35xGJRC7/vbVx7R1LRERERORrZosZRrMRgQGBkIqltsxaY+fLIK/GOWuXay4jWBoMK6yoa6xzut/RMsggaRBOVpzEbzb+Bu/kvAOr1YrKhkqYrWZoG7SeWPpV51cNRpoKCQnByJEj8dlnn8FgMDhlupqqqamBSCRCSIjtD6darYbRaIRer0dgYKDD2OrqavTu3Vv4tUqlgk6nc5rT/h6lUimMa+39rjJurixYsABqtdrh2rRp0zBt2jS3niciIiIisjcC6WgZpD1z1bzByNXas9YnvA8OFx92ueYOZ9YCFPhf0f8A2M5yqzXWwmQxAQDK6ssQHhTe+cV3wMaNG7Fx40aHa67iD1f8NlgDIKRFRSIR4uLiIJfLXe4NO3fuHOLi4oTW+fa9aufOnXPoLllZWQmdTuewl62l/Wb2a/ax9n/m5+djxIgRTu9vvj+uJatWrcKQIUPcGktERERE5IrepAcAoRtko7kRtcZaJKgT3HreVWZNLvH+njWzxYyS2hKMThiNw8WHUWOoQXRItMOYzjQYsSurL0NlQ+WVX9eVoV9Ev44vvBNcJWYOHTrk8kzn5vyiDNKVmpoa7N27F8nJyZDJZJBIJBg5ciR2796N+vorLTlLSkqQk5OD0aNHC9eGDx8OmUyG7du3O8z51VdfQSQSYdSoUcK1UaNGoaCgALm5ucI1s9mMHTt2oH///oiIiAAAREZGol+/ftixYwfMZrMwNjc3F4WFhQ7vJyIiIiLyJnvXQ6fMmrTjDUa8nVmzWq0ory+H2WpG3/C+AFx3hOxw6/4A22dKDE1EaV0ptPorpY9dtcmIX2TW/vrXvyIqKgp9+/aFWq3GxYsXsWnTJmi1WrzwwgvCuNmzZyM9PR2LFy/G9OnThUOx1Wo1HnjgAWGcSqXCrFmzkJmZCaVSiWHDhuHkyZN45513MHHiROGMNcDWzj8rKwtLly7FnDlzoNFosGXLFhQWFmLFihUO60xLS8PChQuxdOlSTJ48GVqtFm+99RYSExMxfvx4r39PRERERETAlcxa02Ct0dLodhmkVCJFgDjAec+a2QCr1erxvg3aBi36ru6LZ0c+CwDoE94HgHNHSJPFBKPZ2KHMWs/QnhjZfSQGRw3GvqJ9Dpm1rtq+3y+CtaSkJOzcuROfffYZGhoaoFKpcOONN2LJkiXo1+9KujIhIQGrVq3C2rVr8dJLL0EikSA1NRXp6ekIDQ11mHPmzJlQKBTYsmULNm3ahLCwMEyfPh0zZ850GCeTybBy5UpkZGTg9ddfh16vR3JyMpYvX46UlBSHsSkpKXjllVewbt06LFmyBIGBgRgxYgTS09OFEkwiIiIiIm/rbLAG2LJrzYM1wBYwSSVSj673ZMVJlNWX4U87/wSgSbDWLLNWZ7Q1HOlIZu2PY/6IJaOX4C+7/oKyuitlkIEBgSirY2atw6ZPn47p06e7NbZv375YuXKlW2OnTJmCKVOmtDkuLCwMixcvdmvOYcOGYdiwYW6NJSIiIiLyBmHPWpPW/XWNde0K1rqruiNOGSf8Wh4gBwAYzUaPB2v5Wls/CHsL/aSwJADOmTV7d8iOZNZEIhEkIgkigyNRWleKivoKiEVi9NL0YhkkERERERFdHfbDn+2ZNYPZgFpjLZRypdtz7Ht8n1M3SMAWrAWj/cFSa85XnUdoYCgeS3kMm/M2IzQwFEDLmbWmGb/26hbcDY2WRpyvOg9NoAbdgrt12WDNbxuMEBERERGRa/bMmlwih0wiQ7WhGharpV2ZNaVciQDxldyNPVizHwvgSeerziMxNBH/GPcPHE47DLFIjBBZCGqNtQ7jhMxaB8og7boFdwMA5FXkQaP4JVjromWQDNaIiIiIiLoY++HV9sya/Tyx9gRrzTXNrHnaed159AztCbFILGTVlDKlcxmkseNlkHaRQZEAgJPlJxGmCENkUCQza0REREREdHU0bzBi15lgTS65smfN085X2YK1ppRypXMZpAcza2cqz1wJ1phZIyIiIiKiq8FeqigPkEMqvtIMxB8zaxarxXWw5iKzZv91e/beNRemCIMIIjRaGm3BWrAts2a1Wjs8p68wWCMiIiIi6mKa71mz80SwZi+x9JTi2mIYzUYkhiY6XHeVWas2VAMAVHJVh98nEUsQERQBAAgLtGXWTBYTqvRVHZ7TVxisERERERF1MQaTAQHiAEjEEo8Ha57OrJ2vOg8ArjNrzYI1nUGHIGmQQ+OTjogMtu1bs2fWAHTJfWsM1oiIiIiIuhi9SY/AgEAA8NyetQDv7FmzB2s9Qns4XFfKncsgdXod1HJ1p99p37emUWiEhiNdcd8agzUiIiIioi7GYDYIDUG6QmYtTBHmVNoYIg1BjbEGtcZaFNcWA7Bl1tSBngvWmFkjIiIiIqKrylVmTSqWOgRu7eWtc9bytflO+9UAW2at1liLF75+AZM/nAzAtmetM/vV7OzZtDBFGMIUYQAAbYO20/NebZ0rBiUiIiIioqvOYDIIZYv2IKszWbWm83g6s3ZBd8GpBBK40g3ym/xvoNPrAPySWfNgGWSYIgwB4gAEBgQ67Y/rCphZIyIiIiLqYvQmvVMZZGeDNW+ds1ZcW4yYkBin60q5EmX1Zcgrz0NlQyWsVqttz5oHyiCbZtYAW3dJe6fJzsopzsFTXzzl8a6ZrjBYIyIiIiLqYgxmg1MZZGfOJms6j6eDtZK6EkQFRzldV8qUMFlMAGyfp8HUYCuDlHW+DDJBnQCJSCJk2Fyd6dZRX5/7Gm9mv4nfb/+9R+ZrDYM1IiIiIqIuxhtlkFKJVJjbU8wWM8rryxEV4iJYaxZcVjZUeqzByITeE3Ak/YhXMms1hhqIIMK/D/4bHx//2CNztoTBGhERERFRF6M3OzcY6WywJhaJESAO8GhmraKhAharRchwNaWU2YK1vuF9AfwSrHmodb9YJMYN3W648i4XB3B3VI2xBn0j+mJY7DB8duozj8zZEgZrRERERERdjMF0pXW/PSPW2WANsO1b82SwVlJbAgCuyyB/yaxN7mvrBFnZUIlqQ7VHMmvNeTqzppKrEKuM9XqHSQZrRERERERdjKvW/Z4I1mQSmUeDtdK6UgBwmVlLDktGclgypt04TRhb11jnkdb9zSllns2sKWVKaAI10Oq9G6yxdT8RERERURdjMBsQLAsG0CRYk/pfsFZS90tmzcWetVhlLE7POw2zxQwRRDhfdR4APFIG2ZxKrsLJipMemavGWAOl/JdgjZk1IiIiIiJqypuZNU8eil1aVwpFgALB0uAWx0jEEoQGhiJfmw8AXimD9GQ3yGpDtS2zptCgsqHSI3O2hMEaEREREVEX03TPmieDNXmA5/esRYVEQSQStTouTBGG87rzAOCVMkhP71lTypQIU4RBq9fCarV6ZF5XOlQGWVdXh9zcXJSXl8NgMECtVqNnz55ITEz09PqIiIiIiKiZppk1qdhzDUa8sWfN1X615sIUYVcya14og/R0N0h7GaTRbESDqQFB0iCPzN2c28Ga2WzGrl278Nlnn+HYsWOwWq0OUaRIJIJKpcJdd92FyZMno3v37l5ZMBERERHR9c5gvpJZk4glUMvVLveFtZc39qy56gTZXJgiDD+X/AzAO2WQKrkK9Y31MFlMCBB3rm2HvRukRqEBAGgbtL4N1n744Qe8+eabKC4uxtChQ/HEE0+gd+/e0Gg0kMlkqK6uxuXLl3H8+HHs2bMHn376KSZOnIjHH38carXnv2wiIiIiouuZ3qQXDsUGgCPpRxCrjO30vDKJzKOHYpfWlWJQ1KA2x4UpwoS9ct7qBgkAtcZahAaGdmqupt0gAduRA3GquM4u0SW3grVXXnkFU6dOxT333AONRuNyzIABA3DnnXfid7/7HbKzs/H+++8jKysLjzzyiEcXTERERER0vTOYDEIZJAD0CO3hkXnlEjmMFt9k1gAgQBwARYDCY++3sweA1YbqTgVrjeZG6E16KOVKYc3ebN/vVrC2ceNGhIS4XwM7dOhQDB06FLW1tR1eGBERERERuaY36YUySE/yZBmk1WpFSW2J23vWANt+tbaakXSE/QDuznaEtO97s3eDBODV9v1udYO0B2pGoxGff/45Lly44Nbk7QnwiIiIiIjIPQazY2bNUzwZrNUYa2AwG9zaS2cP1rxRAtl03s52hLQHe/YGIwC82r6/Xa37ZTIZXn/9dWi13j38jYiIiIiIXLNarU571jzFk3vWSmp/ORC7HWWQ3mguAlzZs9bZjpBNM2tSiRTB0mCvlkG2+5y12NhYVFZ69/A3IiIiIiJyrdHSCAB+n1krrSsFgHaXQXqDPbPW6TLIJpk1wLZun5dBNnX//fdj48aNqKur88Z6iIiIiIioFXqTHgC8smfNk4dil9T9kllzowwyXBEOwHtlkPbgqtNlkL9k1uzr1Cg0vm8w0tT58+eh0+kwbdo0pKamIjw83OG+SCTCvHnzPLZAIiIiIiK6wl6m6JXMmthzmbWyujKIRWIha9Yab5dB2rtMdroM0nClDBIANIEar+5Za3ewlpWVJfz77t27ne4zWCMiIiIi8h77eWRe27Nm9syetYqGCmgCNRCL2i7m83YZJGDLrnU2s2Z/3p6p87vM2rfffuuNdRARERERkRvsZZD+vmetvL4cEUERbo21t8H3ZrCmkqs80ro/MCAQAWJbGBUWGIbjZcc9sTyX2r1njYiIiIiIfMdeBunve9YqGioQHhTe9kDYyhSjgqPc2t/WUUqZLbO2/cx2ZF/K7tAcNYYaoQQS8MPMGhERERER+Y7QYMRLZZAeC9bqK4TGIe7Y+/heRIdEe+TdrqjkKtQYa/DkF0/iVz1+hffue6/dc9QYa4QSSMAP96wBwI4dO/DJJ5+goKAARqPzb+Y333zT6YUREREREZEz+54yb5VBeuqctYqGCvSL6Of2+ERNokfe2xKlXIljpcdQoCtAXWPHOtu7zKw1aGG1WiESiTy1VEG7yyB/+OEHLF++HL1794bBYMD48eNxxx13IDAwEHFxcXj44Yc9vkgiIiIiIrLxZut+X2bWvE0lV+FIyREAQJ2xg8Fas8xamCIMZqsZtcZaj6yxuXYHaxs3bsT//d//YcGCBQCAyZMn4w9/+APWr18Pi8WCyMhIjy+SiIiIiIhsvNm6Xy7x7J41dxuMXA1NM2L1jfUO97449QX2XdzX5hw1xhqHs+A0gbbGKN4qhWx3sFZYWIihQ4cKaT6z2QwACAsLw8yZM/Hxxx97doVERERERCToCnvWzBYztA1av8us2TUvg3zqy6cwKnMUlu9Z3uoc1YZqpzJIAF5rMtLuYM1sNiMgIABisRiBgYGorLwSRUZFReHy5cseXSAREREREV3h9T1rZgOsVmun5qnSV8EKq9vdIK8Ge5AVFRzlVAZZ2VCJXppeeOGbF3Cq4lSLczTfs2bPHJbVlXlhxR0I1mJiYlBRUQEASEpKcjh3bdeuXQgP95/fECIiIiKia42396wBgMli6tQ85fXlAOCXmbW7k+92KIM0mo2ob6zH1AFTAQCXa1pOPjXfsxanjAMAFFYXemPJ7e8GOWTIEGRnZ+POO+/ElClT8Je//AV5eXmQSqUoLCzEnDlzvLFOIiIiIiKCbc+aWCQWDmb2JHtppdFshFQi7fA8FQ225I4/ZdbGJ4/HH+r/AKVMiS9OfSFc1+l1AIDksGQAV9buSvPMmjxAjqjgKBTq/CRYe/zxx9HY2AgAuO222yAWi/H1119DJBLhoYcewvjx4z2+SCIiIiIistGb9JBL5F5pFW/PrBnNRgQjuMPzVNTbAh5/ajDSN6Ivlt2xDKv3r3Yog6zSVwEAeob2hFgkFrKCrjTPrAFAvDrefzJrMpkMMplM+PWYMWMwZswYjy6KiIiIiIhcM5gNXtmvBlwJ1uz74jrKnp0KU4R1ek2eFiwNhsFsgNlihkQsEZqDhCvCoQnUCIFmc1ar1SmzBgDxqngU6Aq8stZ271kjIiIiIiLf0Zv0XukECThm1jqjor4CSplSmM+fBEmDAFxp32/PrIUGhiIiKKLFzFpdYx2ssDpl1hLUCb7NrC1f3noLy6ZEIhGef/75Di/I7ssvv8SKFSsQGBiIbdu2Odw7deoUMjIykJubC4lEgiFDhiA9PR2xsbFO82zevBlZWVkoLi5GeHg4xo8fjxkzZiAgwPGja7VaZGRkYO/evTAYDEhKSsJjjz2GoUOHOs2ZnZ2NzMxMnD17FnK5HCNHjkRaWho0Gk2nPzcRERERUWsMJoNXmosAV5qWdDpYa6jwq/1qTQXLbOWddY11UMqVQrCmUWgQHhTe4p41e8atedMUe2bNarV6vDTVrWDt8OHDbr/YEwssKyvDG2+8gYiICNTWOp4GXlBQgAULFiA5ORkvvvgijEYj1q1bh/nz5+Ott95CaGioMHbDhg3IzMzEtGnTcNNNNyEvLw+ZmZkoKyvDwoULhXFGoxHPPvssamtrMXfuXGg0GmRlZWHRokVYsWIFUlJShLE5OTlYtGgRRowYgWXLlkGr1WLt2rV49tln8eabbzqUiBIREREReZrepPd6GaQnMmv+1AmyqWDpL8HaL/vWtA1aiEVihMhCWs2sldXb2vN3C+7mcD1BnYD6xnpo9VqPl326Fax9+OGHHn1pW1atWoXBgwdDqVRi165dDvcyMzMhlUrx8ssvIzjY9kX36dMHs2bNwkcffYS0tDQAgE6nw/r16zFp0iShQ2VKSgpMJhMyMzMxdepU9OzZEwCwdetW5OfnY/Xq1bjhhhsAAKmpqXj88ceRkZGBN954Q3h/RkYGunfvjqVLl0IikQCwHWcwb948bNu2DZMnT/bqd0NERERE1zeD2eD1MkiDqfN71vw1s2Yvg7QfjF2lr4JaroZYJEa4Ihwnyk+4fK60rhSAc7AWr44HABTqCj0erPndnrUdO3bgyJEjeOaZZ5zumc1m7Nu3D2PGjBECNQCIjo5GSkoK9uzZI1zbv38/jEYjJkyY4DDHhAkTYLVaHcbu2bMH8fHxQqAGABKJBGPHjkVeXh7KymxRdFlZGfLy8jBu3DghUAOAgQMHIj4+3mFOIiIiIiJv6AqZtfL6cr/qBNmUvQyy6Z41jcK2nSlcEd5yZu2Xg6+bf64EdQIAeKXJiF8Fa1qtFqtXr8acOXMQGRnpdL+oqAgGgwG9evVyupeUlISioiIYjbY/WOfPnwcAJCYmOowLDw+HWq1Gfn6+cC0/P9/lnPZr9rnsz7Q0tumcRERERETeYDB7cc9agAf3rHWRMsgqfRVCA0MB2AKxlrpBltaVQi1XO2U1o4KjECAO8EqTEbfKIKdNm9auPWvvv/9+hxbz2muvIT4+vsVSwurqagCASqVyuqdUKm3tNGtqEB4eDp1OB6lUCoVC4TRWpVIJc9nndTWn/Zp9bFvvbzonEREREZE3GEzeb91/Te9Za9JgBAC0eq0QrIUHhaNKXwWTxeR06HhpXSkig50TShKxBHHKOK8cjO1WsDZ48GCvHLrX1K5du7B3716sXbu2U+9q+mxr8zS/156xRERERES+cjVa93fmnDWr1dol9qw5lEEG2sogI4IiYIUV2gatU2BWVl/mtF/NLkGdgIJqz5dBuhWsvfDCCx5/cVMNDQ345z//ifvuu8+hA2RjYyMAoLa2FhKJxCnT1VRNTQ1EIhFCQkIAAGq1GkajEXq9HoGBjn/zUF1djd69ewu/VqlU0Ol0TnPa36NUKoVxrb3fVcatuQULFkCtVjtcmzZtGqZNm9bms0REREREBrMBKnnbP3d2hCcyaw2mBhjNRr88EBto0mCkSRlkd1V3AFfa8lc0VDgFa6V1pYgMcs6sAbYmIy1l1jZu3IiNGzc6XHMVe7jiVrDmbTqdDlqtFps2bcKmTZuc7v/mN7/BrbfeiqVLl0Iul7vcG3bu3DnExcUJrfPte9XOnTuHAQMGCOMqKyuh0+kc9rK1tN/Mfs0+1v7P/Px8jBgxwun9zffHubJq1SoMGTKkzXFERERERK7oTfoWg4bO8sQ5a00PmfZHYpEYigCFyzJIe/MQV01GyurLkBqd6nLO3mG9kZWXhZ35O3F74u0O91wlZg4dOuTyPOfmOhSsVVdX45NPPsGhQ4eE/V5Dhw7F1KlThSxUe4SFhWHVqlVO1z/44AMcOXIEy5cvh1qthkQiwciRI7F7926kpaUhKMgWFZeUlCAnJwdTp04Vnh0+fDhkMhm2b9/uEKx99dVXEIlEGDVqlHBt1KhReO2115CbmyuMNZvN2LFjB/r374+ICNtvWmRkJPr164cdO3bggQceEDpC5ubmorCw0OH9RERERETe4M1DsT2RWfP3YA2wZddcNRixl266ajJSWlfaYhnk70f+Hj8W/oi7N9yNz6d9jruT7/bIOtsdrJWVlWHevHkoLS1FQkICunXrhvLycqxfvx7/+9//8PrrrwvBjbtkMpnDwdN2X331FcRiscO92bNnIz09HYsXL8b06dOFQ7HVajUeeOABYZxKpcKsWbOQmZkJpVKJYcOG4eTJk3jnnXcwceJE4Yw1wNbOPysrC0uXLsWcOXOg0WiwZcsWFBYWYsWKFQ5rSktLw8KFC7F06VJMnjwZWq0Wb731FhITEzF+/Ph2fW4iIiIiovbyZut+qUQKoHPnrHWFYC1YFoz6xnpYrVaHPWv20s3mmTWr1YqyurIWM5oquQpfTv8St2Tegn8f/LfvgrW3334bRqMR//73v9GvXz/hel5eHpYsWYK3337bq3vcEhISsGrVKqxduxYvvfQSJBIJUlNTkZ6ejtDQUIexM2fOhEKhwJYtW7Bp0yaEhYVh+vTpmDlzpsM4mUyGlStXIiMjA6+//jr0ej2Sk5OxfPlypyAyJSUFr7zyCtatW4clS5YgMDAQI0aMQHp6ulCCSURERETkLd48FFssEiNAHOCUWTtTeQbfnf8OTwx5os05ukSwJg1GXWOdsL/OvtYAcQBCA0NR0eCYWbOPbSmzBtgC3fv73Y+/7f6bLfvpgd+jdgdrBw4cwGOPPeYQqAFAv379MHv2bKxbt67Ti7J74YUXXAZ+ffv2xcqVK92aY8qUKZgyZUqb48LCwrB48WK35hw2bBiGDRvm1lgiIiIiIk/yZmYNsO1bax6sbfh5A17Z8woeT328zU7pOr2teYZarm51nC8Fy4JRZ6xzGVi6OhjbfiC2q9b9TU3sPRFLvl2C3QW7cVevuzq9znYfil1bW4vo6GiX92JiYoROjkRERERE5HkNjQ1eDdZkEplTsFZaVwqD2YAaY02bz1fpqxAgDhC6LvqjIGkQ6hqvBGsahUa45+pg7NK6UgBoNbMGAIOiBiFWGYttp7d5ZJ3tDtZiYmKwb98+l/d++uknxMTEdHpRRERERETkWo2xBkpZ+5v6uctVsFZSVwLgSoapNfaGHf58VnGw1LZnzWVmLSgc5Q3NMmv1v2TW2ujCKRKJMD5pPLad8VGwNn78eGzevBn/+te/cPLkSZSXl+PkyZNYs2YNNm/ejIkTJ3pkYURERERE16saQw0OXjrodN1sMaO+sR5KuXeDteaHYpfU2oI1e4apNU27K/qrYJltz5q2QQvAMViLCIoQPueZyjN4bMtjwhlq9tb+rRmfPB4nyk/gUs2lTq+z3XvWHnroIVy6dAlZWVnYsmWLcN1qteLXv/41HnzwwU4vioiIiIjoevbekffw3I7nULukFmLRlfyK/Wywq51Zswcv9gxTa7pCsBYkDcLlmstXyiADr5RBjogbgfd/fh9F1UV49YdXsS5nHb6/8D00gRqhW2ZrksKSAACXay4jVhnbqXW2O1gTiUR49tln8X//9384fPgwampqoFKpkJqaivj4+E4thoiIiIiIgIqGCjSYGlBSW4IY5ZVtRjUG256xEFmI194tD3BuMGIvg3Qrs2bw/2CtaRmkTCJz2AM4/cbpWLhjIf750z/xwdEPoJQpcVZ7Fn3D+7o1tz3w0+q1nV5nhw7FBmwt9BMSEjq9ACIiIiIicmQPyi5WX3QI1mqNtmZ+3i6DbBqs6U16VBuqAbi/Z82fO0ECV1r3VzZUOu2vUweq8eAND2LFjysgEomwY9YOjF0/ts3mInb2QNWeteuMdgdrR48exZEjR1BRYeuQEh4ejtTUVNxwww2dXgwREREREUHoulhYXYib4m5yuu7tMsimh2I3zaa5k1nT6XWIV/l3xZ29df8Z7RkkhiY63X9y6JNYl7MOv+nzG9yReAcWjlyIYFmwW3OrA9UQQSTsh+sMt4O18vJyvPTSSzhx4gSsVqvDPZFIhIEDB+LPf/4zwsPDO70oIiIiIqLrmT0ou1h90fH6VSiDlElkMFquZNbszUVUchVK66+NBiP21v1HS45iSMwQp/s3x92MhSMXYvqN0wEAy8cud3tusUgMlVx19cogGxsb8fzzz+PixYu45557cMsttyAqKgoAUFxcjB9++AHbtm3DokWLkJGRAYlE0umFERERERFdr+xBmb0Lod3VKINsfii2PZs2sNvAdrXu92fB0mDUGmuRW5aLRwY/4nRfJBLhH+P+0eH5NQrN1SuD/Oabb1BQUIDly5dj6NChDvcSEhIwfPhwjB49Gi+88AK+/vpr3H333Z1eGBERERHR9appGaSr61ezG6S9ucgNkTdgf9H+Np/vEsGaLBgmiwkmmHBj1I0en18TqPFIGaRb56zt3r0bt912m1Og1tSwYcNw2223Yffu3Z1eFBERERHR9cze0KN5GWStsRYiiBAkDfLau5vvWSupLUGYIgyxytg2W/frTXoYzAa/bzDS9Pu7sZvng7XQwFBUGao6PY9bwdq5c+dw8803tznu5ptvxtmzZzu9KCIiIiKi65lQBtk8s2aoQYgsxKF7oac1z6yV1pWiW3A3dAvuhtK6Uqf+FU3ZS//8PrMmtTUL6RbcDZHBkR6fX6O4ipm1qqoqREa2/SG6deuGqqqqzq6JiIiIiOi6VmOsQXRINC7VXILZYna47s39aoDzOWsldSWICo5CZFAkTBZTq3uxukyw9ktnR29k1YBfyiA90GDErWDNYDBALpe3OU4qlcJoNLY5joiIiIiIWlZjqMGAyAEwWUzCnjHAVgbpzU6QACATO+9ZiwqJEs4Za60UUqfXAegCwZrUu8FaaGCoRxqMuBWsAfBqqpWIiIiIiGwsVgvqGuswIGIAAMd9azWGGq82FwF+2bNmdjxnrVtQNyFYa+2sta6SWbPvWRvYbaBX5vdUgxG3z1lbsGABxOLWYzuLxdLpBRERERERXc/s7fkHRNqCtUJdIYbHDQdwdcognbpB1toya/a9Xa217+8qwVqCOgG3xt+KO3vd6ZX57Zk1q9XaqaSXW8EaW/ETEREREV0d9uYiPUN7IjAg0KHJyNUog2y6Z81kMaG8vhxRwVEIU4RBLBK3mVkTi8ReX2NnKeVK7Hlsj9fm1yg0aLQ0or6xXtgf1xFuBWuLFi3q8AuIiIiIiMh9wllqciXiVfEOB2PXGGsQExLj1ffbM2v1jfX447d/hBVW9AjtAbFIjIigiDaDNbVcfd1vodIEagAAWr22U8Ga23vWiIiIiIjI++xnrCllSsQoYxwajFy1PWsmA2ZsnoE3Dr6BV+58BXf1ugsAEBMSgwu6Cy0+2xUOxL4a7N9BZ5uMuL1njYiIiIiIvM9eBqmUKxERFOHQffGqdIOUyFClr8IXp77A/xv3/zDv5nnCvVEJo7DtzLYWn2WwZqNR/JJZ62STEWbWiIiIiIj8iFAGKVMiMijSoaHHVTlnTSJHg6kBJosJ9/W/z+HeuKRxOKc9h7OVZ7Hh5w2Yv22+w/0qA4M14EoZZGczawzWiIiIiIj8SNPMWmRQpENm7WqVQQLATbE3obuqu8O923rehgBxAL48/SVe+PoFrDmwRijbBIDy+nJEBEV4dX1dgT1g7ezB2AzWiIiIiIj8SI2xBgHiAMglckQG2zJrVqsVVqv1qpVBAsB9/e5zuqeSqzCy+0i89N1LKKopgtlqxs78ncL9sroyBmuwddRUBChYBklEREREdC2xZ89EIhEigyJhMBtQa6xFfWM9rLB6vQwyMCAQAHBvv3td3h+XNA5avRZ3J92N5LBk/O/s/4R7ZfVliAyK9Or6ugr7WWud0algraqqCiUlJU7/IyIiIiKijqkx1kAlVwHAlYOo68sc9rJ506/7/Bof3P8B+kf2d3l/Uu9JEEGE5255DuN6jcP/ztmCNavVivL6cmHN1zuNQtPpMsh2d4Osr6/HmjVr8O2338JoNLoc880333RqUURERERE16saw5UmIvYsVVldGcKDwgHA62WQGoUG026c1uL91JhUFP2+CDHKGNQaa/Hvg//GOe05RARFwGg2sgzyF5pAzdVv3b969Wp88803mDhxInr16gWpVNqpBRARERER0RXVxmohe9Y0s2bfS+btMkh3xChtB3Pfnng7JCIJvj73Ne5MvBMAWAb5i9DA0KufWdu3bx/mzJmDqVOndurFRERERETkrGlmzZ6lKq8vh1quBuD9Msj2UMlVSApLQl55HgZHDQYAlkH+QqPQ4EJVyweIu6Pde9aMRiN69erVqZcSEREREZFrNcYr7fllEhnUcjXK6q7sWfN2GWR7JagTUKArEI4YYBmkTbegbiip61w/j3YHazfffDOOHj3aqZcSEREREZFrTTNrgC1TVVZf5nD+mj9JUNmCtfL6cgAM1uziVHG4VHOpU3O0O1ibNWsWdu7ciU2bNuHixYuorq52+h8REREREXVM08waAOFg7FpjLQAgWBrsq6W5lKBOQGF1IcrqyqCSq4S9dde7WGUsao21DoeGt1e796w99thjAICMjAxkZGS4HMNukEREREREHWM/Z83OfjB2jbEGQdIgSMQSH67OWYI6AcW1xbhYfZHNRZqIU8YBAIqqi6CKVHVojnYHaw8//DBEIlGHXkZERERERK1res4aYMusHS096hTE+YsEdQIAIKckh81FmohVxgIALtVcavHMura0O1h79NFHO/QiIiIiIiJqndVqdd6zFmTLrJ0oPyEEAP7EHqwdvnwYv+r5Kx+vxn/Yf6+Kaoo6PEe796wREREREZF3GMwGNFoancogi2uL8dnJz3B///t9uDrXuqu6A7BlBFkGeYVCqkCYIqxTTUbcyqxt374dI0aMgFqtxvbt29scf/fdd3d4QURERERE1yt7E5Gm7fkjgyLRYGoAADw08CGfrKs1CqkC3YK7obSulMFaM7HKWBRVdzyz5lawtnz5cqxZswZqtRrLly9vdaxIJGKwRkRERETUAXXGOgDNgrVf9oHdFHsTksOSfbKutiSoE1BaV8q2/c3EKeNwqdbLmbUPPvgA4eHhwr8TEREREZHn1TXagrVg2ZX2/PZslT9m1ewS1Ak4eOkgG4w0E6uMRW5ZboefdytYi46OdvnvRERERETkOa7OUhvYbSB+N/x3eDTlUR+tqm0JKluTEZZBOopTxmHHuR0dfr7d3SCJiIiIiMg77GWQTTNr8gA5/jnhn75aklvsHSFZBukoVhmLyzWXYbFaIBa1v7ejW0+88MILOH36tNuTGo1GbNq0CZ9++mm7F0REREREdL2yl0E23bPWFfQI7QEA6Bbczccr8S9xqjiYrWaU1pV26Hm3MmsajQbp6eno378/xo0bh5SUFCQkJDiMqa+vx4kTJ/DDDz/gm2++QUhICBYvXtyhRRERERERXY9clUF2BRN7T8R7976HnqE9fb0Uv9L0YOzokPZvJ3MrWFu0aBHuv/9+fPDBB1i9ejXMZjNkMhlCQ0Mhk8lQU1MDnU4HAIiKisKMGTNw7733QiaTtXtBRERERETXK3sZZJA0yMcraZ/AgEDMGjzL18vwO3HKOABAUXURhsQMaffzbu9Z6927N1588UVotVocOHAAubm5qKiogMFgQJ8+fZCQkICUlBQMHDgQIpGo3QshIiIiIrre1TXWITAgEBKxxNdLIQ/oFtwNUrEU+VX5HXq+3Q1GNBoNxo0bh3HjxnXoha6cOXMGb7/9NvLz81FVVQW5XI74+Hjce++9GDt2rMPYU6dOISMjA7m5uZBIJBgyZAjS09MRGxvrNO/mzZuRlZWF4uJihIeHY/z48ZgxYwYCAhw/tlarRUZGBvbu3QuDwYCkpCQ89thjGDp0qNOc2dnZyMzMxNmzZyGXyzFy5EikpaVBo9F47PsgIiIioutTnbGuy+1Xo5ZJxBLcmnArdpzbgd/d/Lt2P9/+liReUFtbi27duuGJJ57AK6+8gsWLFyM6Ohovv/wy1q9fL4wrKCjAggULYDKZ8OKLL+L5559HYWEh5s+fj6qqKoc5N2zYgNWrV2P06NF49dVXMXnyZLz//vt47bXXHMYZjUY8++yzOHToEObOnYtly5ZBo9Fg0aJFyMnJcRibk5ODRYsWQaPRYNmyZZg7dy6ys7Px7LPPwmg0eunbISIiIqLrRa2xtsvtV6PWTUyeiG/OfYOGxoZ2P9uh1v0FBQV49913kZOTg+rqaqxZswZ9+vTBu+++i0GDBiE1NbVd86WkpCAlJcXh2siRI3H58mV88cUXmDXLVv+amZkJqVSKl19+GcHBtj/Effr0waxZs/DRRx8hLS0NAKDT6bB+/XpMmjQJc+bMEd5hMpmQmZmJqVOnomfPngCArVu3Ij8/H6tXr8YNN9wAAEhNTcXjjz+OjIwMvPHGG8KaMjIy0L17dyxduhQSiS01HRMTg3nz5mHbtm2YPHly+75IIiIiIqIm6hrrHNr2U9c3qc8kPP/18/ju/HeY0HtCu55td2btzJkzSE9Px5EjR5CSkgKLxSLca2howGeffdbeKVukVquFoMhsNmPfvn0YM2aMEKgBtkO6U1JSsGfPHuHa/v37YTQaMWGC45cxYcIEWK1Wh7F79uxBfHy8EKgBgEQiwdixY5GXl4eysjIAQFlZGfLy8jBu3DhhTQAwcOBAxMfHO8xJRERERNQRLIO89vSP6I+eoT3x5ekv2/1su4O1tWvXolevXtiwYQOWLFkCq9Uq3OvXrx9OnjzZ7kXYWSwWmM1mVFVVISsrCwcOHMBDDz0EACgqKoLBYECvXr2cnktKSkJRUZFQinj+/HkAQGJiosO48PBwqNVq5Odf2eCXn5/vck77Nftc9mdaGtt0TiIiIiKijqhrrGMZ5DVGJBJhYvJEfHn6S4fYyR3tLoM8duwYlixZgsDAQJjNZod7Go0GlZWV7Z1S8Nprr+Hzzz8HAEilUsybNw/33HMPAKC6uhoAoFKpnJ5TKpWwWq2oqalBeHg4dDodpFIpFAqF01iVSiXMZZ/X1Zz2a/axbb2/6ZxERERERB1Ra6xlGeQ16Nd9fo1/H/w3jpYexaCoQW4/1+5gzWq1QiqVurxXU1PT4j13zJgxA5MmTYJWq8XevXvxr3/9C3q9Hg8++KBbzzc9MqC14wOa32vPWCIiIiIib6lrrENkUKSvl0EedkfiHVDL1fhv7n8xKGoQCnWFbj3X7mAtKSkJu3fvxs033+x078CBA+jTp097pxRERUUhKioKADBixAgAwFtvvYW7777bKdPVVE1NDUQiEUJCbPW9arUaRqMRer0egYGBDmOrq6vRu3dv4dcqlUo40Lv5OMCWNbOPa+39rjJurixYsABqtdrh2rRp0zBt2jS3niciIiKia1edsQ6JoYltD6QuY+PGjdi4cSNCLodg1QersDt2N77L+86tZ9sdrN1///3429/+BoVCIZyBVlpaisOHD2Pbtm146aWX2jtli/r164fPPvsMly5dQt++fSGXy13uDTt37hzi4uIgk8kAXNmrdu7cOQwYMEAYV1lZCZ1O57CXraX9ZvZr9rH2f+bn5wuBZNP3N98f15JVq1ZhyJD2n15ORERERNc+7lm79tgTM1l5Wbjvo/tQElmCuEFxuPiPi20+2+4GI3fccQdmz56NrKwsPPXUUwCAF198Ef/5z3/w6KOP4pZbbmn/J2jB4cOHIRaLERsbC4lEgpEjR2L37t2or68XxpSUlCAnJwejR48Wrg0fPhwymQzbt293mO+rr76CSCTCqFGjhGujRo1CQUEBcnNzhWtmsxk7duxA//79ERERAQCIjIxEv379sGPHDoe9erm5uSgsLHR4PxERERFRR3DP2rXr7qS7ESwNRm5ZLpaMWuLWMx06Z23mzJm4++67sX//fmi1WqjVatx0002Ijo7uyHRYsWIFgoOD0a9fP2g0Guh0OuzatQs7d+7Egw8+iNDQUADA7NmzkZ6ejsWLF2P69OkwGo1Yt24d1Go1HnjgAWE+lUqFWbNmITMzE0qlEsOGDcPJkyfxzjvvYOLEicIZa4CtnX9WVhaWLl2KOXPmQKPRYMuWLSgsLMSKFSsc1pmWloaFCxdi6dKlmDx5MrRaLd566y0kJiZi/PjxHfrsRERERER2dUZm1q5VCqkC6cPSoTfpcXO085YyV0Q7d+5sX/9IL9i2bRu++uorXLhwAbW1tVAoFEhKSsKkSZOEUku7kydPYu3atcjNzYVEIkFqairS09MRFxfnNO9///tfbNmyBcXFxQgLC8P48eMxc+ZMBAQ4xqiVlZXIyMjAvn37oNfrkZycjMceewxDhw51mvPgwYNYt24dzpw5g8DAQIwYMQLp6enQaDStfsZTp04hLS0N2dnZLIMkIiIiIpeCXw7Gy3e8jPkj5vt6KeRFhw4dwtChQ5GRkdFqz492Z9b27t2L4uJi3HfffU73Pv30U8TExDjt6WrLhAkTnA6wbknfvn2xcuVKt8ZOmTIFU6ZMaXNcWFgYFi9e7Nacw4YNw7Bhw9waS0RERETkLovVgvrGepZBkqDde9Y2bNiAhoYGl/f0ej3ef//9Ti+KiIiIiOh6U99o68vAMkiya3ewVlBQ4ND6vqnevXvjwoULnV4UEREREdH1ps5YBwDMrJGg3cFaY2MjTCZTi/cMBkOnF0VEREREdL2pa7QFayGyEB+vhPxFu4O1+Ph47N271+W9vXv3onv37p1eFBERERHR9abWWAuAZZB0RbuDtQkTJuDLL7/EunXrUFlZCcDWTfGdd97Bl19+iYkTJ3p8kURERERE1zqWQVJz7e4Ged999yEvLw/r16/Hhg0bIBaLYbFYYLVaMXbsWLe6LxIRERERkSN7GSQza2TX7mBNJBJhyZIl+PWvf439+/ejqqoKoaGhuPnmm3HjjTd6Y41ERERERNc8e2aNe9bIrt3Bmt2gQYMwaNAgT66FiIiIiOi6JexZYxkk/aLde9aIiIiIiMjz6hrrIIIIigCFr5dCfsKtzNr06dPxl7/8BcnJyZg2bRpEIlGLY0UiEQ/GJiIiIiJqpzpjHYKkQa3+rE3XF7eCtcGDByM4OFj4d/4BIiIiIiLyrFpjLferkQO3grVFixYJ//7CCy94bTFERERERNerusY67lcjB+3as2YwGDB37lxkZ2d7az1ERERERNelOmMd2/aTg3YFa3K5HPn5+ZBIJN5aDxERERHRdYmZNWqu3d0gBwwYgBMnTnhjLURERERE1y3uWaPm2h2s/fa3v8UXX3yB7du3o6GhwRtrIiIiIiK67lQbqqGUKX29DPIj7T4U++mnn4bJZMKrr76KV199FXK53KE7pEgkwhdffOHRRRIRERERXesu117G6ITRvl4G+ZF2B2tjxoxh634iIiIiIg8rqi5CrDLW18sgP9LuYI2t+4mIiIiIPMtgMqCioYLBGjlwO1gzGAzYs2cPSkpKEBoailtuuQWhoaFeXBoRERER0fXhcu1lAGCwRg7cCtbKy8sxf/58FBcXw2q1AgCCg4OxfPlyDBgwwKsLJCIiIiK61l2quQQAiFPG+Xgl5E/c6gb5n//8B+Xl5Zg5cyb+/ve/4+mnn4ZUKsWqVau8vT4iIiIiomuePVhjZo2aciuzlp2djRkzZuDhhx8GANx8882IjY3FH//4R1RWViIsLMyriyQiIiIiupYVVRchMCAQoYGhvl4K+RG3MmuVlZUYNGiQw7WUlBRYrVZotVqvLIyIiIiI6HpxqeYSYpWx7LpODtwK1iwWC+RyucM1mUwGADCbzZ5fFRERERHRdeRS7SWWQJITt7tBFhYWQiKRCL+2WCwAgIKCAqexffr08cDSiIiIiIiuD5dqLrG5CDlxO1hbvny5y+t///vfhX+3Wq0QiUT45ptvOr8yIiIiIqLrxKWaSxgcNdjXyyA/41aw9vzzz3t7HURERERE1y37njWiptwK1saPH+/tdRARERERXZdqjbWoNlQzWCMnbjUYISIiIiIi7+CB2NQSBmtERERERD7EA7GpJQzWiIiIiIh8qLi2GAAQHRLt45WQv2GwRkRERETkQ9oGLQLEAQiRhfh6KeRnGKwREREREfmQVq9FaGAoRCKRr5dCfobBGhERERGRD2kbtNAEany9DPJDDNaIiIiIiHxIq9dCo2CwRs4YrBERERER+ZBWz8waucZgjYiIiIjIh7QNzKyRawzWiIiIiIh8iJk1agmDNSIiIiIiH2KDEWoJgzUiIiIiIh9igxFqCYM1IiIiIiIfMVvMqDZUM7NGLjFYIyIiIiLykSp9FQAgNDDUp+sg/8RgjYiIiIjIR+zBGssgyZUAXy8AAA4dOoQdO3bg+PHjKCsrQ0hICPr06YOHH34Yffv2dRh76tQpZGRkIDc3FxKJBEOGDEF6ejpiY2Od5t28eTOysrJQXFyM8PBwjB8/HjNmzEBAgOPH1mq1yMjIwN69e2EwGJCUlITHHnsMQ4cOdZozOzsbmZmZOHv2LORyOUaOHIm0tDRoNPwPjIiIiIjaR6vXAgDLIMklv8isffbZZygpKcGUKVPw97//HXPnzkVVVRWefvppHDp0SBhXUFCABQsWwGQy4cUXX8Tzzz+PwsJCzJ8/H1VVVQ5zbtiwAatXr8bo0aPx6quvYvLkyXj//ffx2muvOYwzGo149tlncejQIcydOxfLli2DRqPBokWLkJOT4zA2JycHixYtgkajwbJlyzB37lxkZ2fj2WefhdFo9NK3Q0RERETXKm3DL8EaM2vkgl9k1ubPn++UmRo+fDhmzJiB999/H0OGDAEAZGZmQiqV4uWXX0ZwcDAAoE+fPpg1axY++ugjpKWlAQB0Oh3Wr1+PSZMmYc6cOQCAlJQUmEwmZGZmYurUqejZsycAYOvWrcjPz8fq1atxww03AABSU1Px+OOPIyMjA2+88YawpoyMDHTv3h1Lly6FRCIBAMTExGDevHnYtm0bJk+e7L0viYiIiIiuOcysUWv8IrPmqoRQoVCgZ8+eKCsrAwCYzWbs27cPY8aMEQI1AIiOjkZKSgr27NkjXNu/fz+MRiMmTJjgMOeECRNgtVodxu7Zswfx8fFCoAYAEokEY8eORV5envD+srIy5OXlYdy4cUKgBgADBw5EfHy8w5xERERERO7QNmghFomhlCt9vRTyQ34RrLlSW1uLU6dOCRmwoqIiGAwG9OrVy2lsUlISioqKhFLE8+fPAwASExMdxoWHh0OtViM/P1+4lp+f73JO+zX7XPZnWhrbdE4iIiIiIndo9VqEBoZCLPLbH8vJh/z2T8U///lP6PV6zJgxAwBQXV0NAFCpVE5jlUolrFYrampqANjKIKVSKRQKhdNYlUolzGWf19Wc9mv2sW29v+mcRERERETu0DZoWQJJLfLLYC0zMxNff/01nn76aadukK0RiUQu/721ce0dS0RERETkKfbMGpErftFgpKl3330X69evx+OPP4777rtPuN4809VUTU0NRCIRQkJCAABqtRpGoxF6vR6BgYEOY6urq9G7d2+HeXU6ndOc9vcolUq33u8q4+bKggULoFarHa5NmzYN06ZNc+t5IiIiIrp2aPVadoK8xm3cuBEbN250uOYq/nDFr4K1d999F++88w4effRRzJw50+FeXFwc5HK5y71h586dQ1xcHGQyGYAre9XOnTuHAQMGCOMqKyuh0+kc9rK1tN/Mfs0+1v7P/Px8jBgxwun9zffHtWTVqlVCd0siIiIiur5pG7QIU4T5ehnkRa4SM4cOHXJ5pnNzflMG+d577+Gdd97BrFmz8Mgjjzjdl0gkGDlyJHbv3o36+nrheklJCXJycjB69Gjh2vDhwyGTybB9+3aHOb766iuIRCKMGjVKuDZq1CgUFBQgNzdXuGY2m7Fjxw70798fERERAIDIyEj069cPO3bsgNlsFsbm5uaisLDQ4f1ERERERO6o0ldxzxq1yC8ya5s2bcK6deswfPhwjBgxwiFwAiBkx2bPno309HQsXrwY06dPh9FoxLp166BWq/HAAw8I41UqFWbNmoXMzEwolUoMGzYMJ0+exDvvvIOJEycKHSYBWzv/rKwsLF26FHPmzIFGo8GWLVtQWFiIFStWOKwjLS0NCxcuxNKlSzF58mRotVq89dZbSExMxPjx4733BRERERHRNeWzk59hT8EelNSVsAySWuQXwdqPP/4IwHY+2v79+53u79y5EwCQkJCAVatWYe3atXjppZcgkUiQmpqK9PR0hIaGOjwzc+ZMKBQKbNmyBZs2bUJYWBimT5/uVF4pk8mwcuVKZGRk4PXXX4der0dycjKWL1+OlJQUh7EpKSl45ZVXsG7dOixZsgSBgYEYMWIE0tPThRJMIiKijsg4mIGpA6YiPCjc10shoqtgxY8rsLtgNwAeiE0t84tg7bXXXnN7bN++fbFy5Uq3xk6ZMgVTpkxpc1xYWBgWL17s1pzDhg3DsGHD3BpLRETkjip9FdK/TIdMIsPs1Nm+Xg4ReVlDYwN+KvoJ82+ej0s1l3BXr7t8vSTyU34RrBEREV3PyuvLAQDVBp7ZSXQ9+KnoJxjNRsxOmY3B0YN9vRzyY37TYISIiOh6xWCN6Pqy6/wuhAaG4saoG329FPJzDNaIiIh8jMEa0fWh1lgLk8WE7wu+x+iE0RCL+KM4tY5lkERERD7GYI3o+nBr5q0wW8w4pz2Hv97+V18vh7oABmtEREQ+JgRrRgZrRNcqk8WE46XHESQNQoOpAXck3uHrJVEXwGCNiIjIxyrqKwAws0Z0Lbtccxlmqxnr71uP7qruSI1J9fWSqAtgsEZERORj9syaTq/z8UqIyFsKdAUAgOSwZNzQ7QYfr4a6Cu5qJCIi8rHyBu5ZI7rWXdBdAADEq+N9vBLqShisERER+RgbjBBd+wp0BQgNDIVKrvL1UqgLYbBGRETkY+X15RBBxGCN6BpWoCtAD3UPXy+DuhgGa0RERD5WXl+O7qruqDZUw2q1+no5ROQFF3QXkKBO8PUyqIthsEZERORDZosZlQ2V6KXpBbPVjAZTg6+XREReUKArYLBG7cZgjYiIyIeq9FWwWC3opekFgPvWiK5VLIOkjmCwRkRE5EP25iKJoYkAHIO1vYV7YbFafLIuIvKcKn0Vqg3VzKxRuzFYIyIi8qGKBtuB2M0za+e053BL5i34Nv9bn62NiDzDfsYagzVqLwZrREREPmTPrDUP1s5UngEAnK8675N1EZHn2IO1HqEsg6T2YbBGRETkQ/ZgrWdoTwBXgjV7kFZUXeSLZRGRB12ougCpWIrokGhfL4W6GAZrREREPlReX47QwFCEKcIAXAnWLlRdAAAU1TBYI+rKrFYrPs37FP0j+0Ms4o/e1D4Bvl4AERHR9ay8vhwRQRGQB8ghl8ivZNZ05wEwWCPq6j7J/QTf5H+DL6Z94eulUBfE8J6IiMiH7MEaAKjkKufMGssgibqshsYGLNi+APf0vQeT+kzy9XKoC2JmjYiIyIcqGiqEEsimwdr5qvMIDAjExeqLvlweEXXC4eLDKKopQtaYLF8vhbooZtaIiIh8qLKhEuGKcABXgjWj2YhLNZdwU+xNqGiogN6k9/EqiagjcstyIRaJcUPkDb5eCnVRDNaIiIh8qLKh0imzVqgrhBVW3BJ/CwDgUs0lXy6RiDootywXvTS9oJAqfL0U6qIYrBEREfmQtkELTaAGwJVgzd62/9b4WwFw3xpRV5VblosBkQN8vQzqwhisERER+YjVanWZWbuguwARRBjRfQQAdoQk6qpyy3JZAkmdwmCNiIjIRxpMDTCYDU7B2vmq84hRxiAiKALB0mBm1oi6oGpDNQqrC5lZo05hsEZEROQj2gYtAECjcCyDvKC7gJ6hPSESiRCnimNmjagLyivPAwAGa9QpDNaIiIh8pLKhEgAcMmvFtcXYcXYHksOSAQBxSgZrRF1RblkuRBChX0Q/Xy+FujAGa0RERD7iKlira6xDVEgU/nr7XwHAllljGSRRl5NbloueoT0RJA3y9VKoC+Oh2ERERD7SPFi7v//9qDHUYP6I+cIPeN2V3bH7wm6frZGIOuZY6TGWQFKnMbNGRETkI1q9bc9aaGAoACBWGYvFoxc7/E18j9AeuFh9ESaLyRdLJKIOqGyoxLf532JMjzG+Xgp1cQzWiIiIfKSyoRIquQoB4pYLXXppesFsNaNQV3gVV0ZEnfFuzruwWC14NOVRXy+FujgGa0RERD7S9Iy1lvTS9AIA5FflX40lEVEnWa1WZGRnYMqAKegW3M3Xy6EujsEaERGRj2gbtG0GawnqBIggwjntuau0KiLqjO8vfI+TFSeRPjTd10uhawCDNSIiIh+p1FdCE6hpdYxMIkO8Op7BGlEX8fW5rxEVHMX9auQRDNaIiIh8xJ0ySMBWCslgjahrOFJyBCnRKRCJRL5eCl0DGKwRERH5iNvBWiiDNaKu4kjJEQyOGuzrZdA1gsEaERGRj2gbtG2WQQJAoiaRDUaIuoDKhkoU6AqQEp3i66XQNYLBGhERkY+0pwyyvL4c1Ybqq7AqIuqon0t+BgAMjmZmjTyDwRoREZEPmCwm6Aw6t4M1AMjXMrtG5G21xloYTIYOPZtTnAO5RI4+4X08vCq6XjFYIyIi8oEqfRUAuBWsJYYmAgB2F+zGmv1rYLFavLk0ouvWt/nfIulfSRj85mDkledBb9KjobHB7eePlBzBjVE3tnrQPVF78E8SERGRD2gbtAAAjaLtPWvdgrshSBqEedvmAQBGdB+BobFDvbo+8n9Wq5UdBz3oi1Nf4J6N9+D2xNtRXFuMwW8OhsliQpImCafmnXJrjiPFRzAkZoiXV0rXE2bWiIiIfKCyoRKAe5k1kUiEaQOnYeqAqQCAsvoyl+MMJgMG/nsg9hbu9dxCySe+O/8dNvy8ocX7b2W/hcR/JsJkMV3FVV27rFYrXvruJfyq56/wv5n/w77H92HZ7cuQNjQNpytPo7i2uNXny+vL8eoPr+JY6TF2giSPYrBGRETkAxUNFQDgVjdIAHj7nrex/r71AICyOtfB2qmKUzhedhzfX/jeM4skn7BYLXjy8yexYPsCWK1Wp/t1xjr8aeefcEF3AUeKj/hghdeened3IvtyNpaMWgKJWAKlXInnbn0Oz9/6PAAg+1J2q89P3TQVL373Iu7rfx9mDpp5NZZM1wm/KYOsr6/He++9h7Nnz+L06dPQ6XR45JFH8OijjzqNPXXqFDIyMpCbmwuJRIIhQ4YgPT0dsbGxTmM3b96MrKwsFBcXIzw8HOPHj8eMGTMQEOD40bVaLTIyMrB3714YDAYkJSXhsccew9ChzmUm2dnZyMzMxNmzZyGXyzFy5EikpaVBo3Hv/3CJiIguVF1AgDgAMcoYt58JDAhEiCykxcxaXnkeAFvQRl3X5yc/x+nK0wBsv6f9I/s73F+9fzUqGyohk8jw/YXvWRLrAa/+8CpSolNwV6+7HK73UPdAmCIMBy8dxKQ+k1w+m1uWi10XduHDKR/iwYEPXo3l0nXEbzJr1dXV+OKLL2A0GjFq1KgWxxUUFGDBggUwmUx48cUX8fzzz6OwsBDz589HVVWVw9gNGzZg9erVGD16NF599VVMnjwZ77//Pl577TWHcUajEc8++ywOHTqEuXPnYtmyZdBoNFi0aBFycnIcxubk5GDRokXQaDRYtmwZ5s6di+zsbDz77LMwGo0e+jaIiOhad7ryNBJDE9vdiCAiKKLFzNrJipMAgFOVDNa6oss1l3G64jT+8eM/MCRmCCQiCXYX7HYYYzAZ8OqPr+KJIU9gZPeR+L6AWdTOulxzGdvPbsczNz/jtAdQJBJhaMxQZF++kln78tSXeH7H8yivLwdgK0mNDIrEff3vu6rrpuuD32TWoqKi8Pnnn0MkEkGn0+HLL790OS4zMxNSqRQvv/wygoODAQB9+vTBrFmz8NFHHyEtLQ0AoNPpsH79ekyaNAlz5swBAKSkpMBkMiEzMxNTp05Fz549AQBbt25Ffn4+Vq9ejRtuuAEAkJqaiscffxwZGRl44403hPdnZGSge/fuWLp0KSQSCQAgJiYG8+bNw7Zt2zB58mSvfD9ERHRtOV15Gr3De7f7ucigSGbWrlG/eudXQkZt8wOb8fKel7G7YDeeHPqkMObnkp9R2VCJRwY/gi9Pf4l/H/g3LFYLxCK/+fv3LmfXhV0AgPHJ413eHxY7DO8eeRcA0GhuxG+3/hYFugKszV6LtKFpePfIu3hiyBOQSWRXbc10/fCb/7JFIlGbHY3MZjP27duHMWPGCIEaAERHRyMlJQV79uwRru3fvx9GoxETJkxwmGPChAmwWq0OY/fs2YP4+HghUAMAiUSCsWPHIi8vD2Vltv9TLCsrQ15eHsaNGycEagAwcOBAxMfHO8xJRETUmjOVZ5CsSW73c5HBkcLf6AO2/Uvv//w+rFYr8srzoJarUVpXKhwNQF1DnbEOpytP47lbnsOnD36Ke/vdi9EJo7H7wm5kX8pG+hfpMJqNOHjpIALEARgcPRi/6vErVDRU4ETZCV8vv0v77vx36B/RH1EhUS7vD40Ziks1l3C55jI+Ov4RCnQF+ObhbzA7ZTbePvw2qg3VmDNkzlVeNV0v/CZYc0dRUREMBgN69erldC8pKQlFRUVCKeL58+cBAImJiQ7jwsPDoVarkZ9/5WDR/Px8l3Par9nnsj/T0timcxIREbXEbDHjnPacRzJrW05uwcxPZ+LApQM4WXESE3rb/pLydMVpj62XvM+eUbu///24t9+9EIlEGNNjDC7oLuDuDXcjIzsDewv3IvtyNgZ2G4jAgECM6D4CAeIAITME2Loaztw8E1M3TcXHxz922aCEHH13/jv8qsevWrxv3xO468IuLP9hOSb2nog7Eu/AqvGrcOn3l3B6Xsey5ETu6FLBWnV1NQBApVI53VMqlbBaraipqQFgK4OUSqVQKBROY1UqlTCXfV5Xc9qv2ce29f6mcxIREbWkQFcAo9mI3mEdDNaa7Fm7UHUBgK3pRK2xFr/p8xsALIXsak6W2/Yb9g3vK1wblWDbwx8kDUK4Ihz/O/s/HLx0EMNihgEAgmXBuK3nbfjDt3/AJ7mfAAB+KvoJ7x99H8dKj+GBTx7A3K1zeYh6K4pri3Gy4iRu63lbi2N6qHsgXBGOaf+dhuOlx7F41GLhnjxAjkRNYovPEnVWlwrW3NG0lLK1skpXG0jdHUtERNQZ9ixKhzJrwY6ZtQs6W7D2wdEPAAA3xd6E6JBo4R3UNZysOInIoEiHQ9IjgiKwbvI67Ji1A+OSxuGzU5/hWOkxDIsdJozZNHUT7up1F/7v4//D+iPrsebAGiSGJuL4b49j7a/X4o2Db2Dx14tdvfKqsFgtGP7WcEzZNAVF1UU+W0dLdp23ZSV/1bPlzJpIJMLH//cxNty3Acd+e0wIoomuBr9pMOKO5pmupmpqaiASiRASEgIAUKvVMBqN0Ov1CAwMdBhbXV2N3r2v/B+kSqWCTqdzmtP+HqVS6db7XWXcmluwYAHUarXDtWnTpmHatGltPktERNeGM5VnECAOQII6od3PRgZFokpfhUZzI6QSKQp0BQgNDEWVvgpSsRSJmkT0Ce/DzFoXk1eeh34R/ZyuP5ryKABgXNI4bDy2EQAcWvVrFBpsmroJs7fMRvqX6TBZTFh2+zJIxBLMGToHP5f8jI9zP8byscuvyudobmf+Thy4dACnK0+jx2s9oJKrMGvQLPxzwj99sp7mvs3/Fn3D+yI6JLrVcbcn3n6VVkTXoo0bN2Ljxo0O11zFHq50qcxaXFwc5HK5y71h586dQ1xcHGQyWyce+161c+fOOYyrrKyETqdz2MvW0n4z+zX7WPs/W3p/8/1xrqxatQqfffaZw/8YqBERXV9OV5xGL02vdrftB2zZFgBCk5ECXQEeGPAAVHIVksOSESAOQJ+w9gdrdcY6/HTxp3avhzzjZMVJhxLI5sb2GgsAkIqluLHbjQ73RCIR1kxcg56hPSEWifFY6mPCvUFRg3BBdwFGs2+OF1qXsw59wvvg3O/OYfXE1RgZPxIfHPvAY3vpsvKyoNNf+aH3p4s/od/qfth+Znubz+pNenyc+zEm92Unb/KuadOmOf38v2rVKree7VLBmkQiwciRI7F7927U19cL10tKSpCTk4PRo0cL14YPHw6ZTIbt2x3/Y/3qq68gEokcznIbNWoUCgoKkJubK1wzm83YsWMH+vfvj4gI2/8xRkZGol+/ftixYwfMZrMwNjc3F4WFhQ7vJyIiasnpytMd2q8G2MogAaCsvgxWqxUXdBfQJ7wPnhzyJCb2nggA6BPeBycrTrq9V+l81XncknkLRvxnBBuT+IDVasXJ8pPoG9FysBanisMNkTdgUNQgyAPkTveDZcH4etbX+PbhbxEeFC5c7xPeBxarBee055yeAYBDlw9hzmdzUGes6/wHaUan12Hzic14dPCj0Cg0SB+WjqeGPYXy+nKhfLczzlaexX0f3YfX9r0GAMgpzsH498fjgu4Cpm+eLuznbMl/c/8LrV6LJ4Y80em1EHmLXwVrP/30E3bt2oUff/wRgK0L465du7Br1y7o9XoAwOzZs6HX67F48WL89NNP2L17NxYvXgy1Wo0HHnhAmEulUmHWrFn4/PPP8fbbbyMnJwcfffQR3nnnHUycOFE4Yw2wtfPv2bMnli5diq+//hrZ2dlYunQpCgsL8eSTTzqsMS0tDQUFBVi6dCmys7Px9ddfY+nSpUhMTMT48a7P5yAiImrqTOUZJIe1v20/YCuDBGyZtSp9FWqNtUhQJ+Af4/6BFeNWAABSolNQa6zFmcozbc5X31iPUZmjUGOoQWBAILac3NKhdVHHFdUUoa6xzmUZZFMrx63EsjuWtXg/RhmDkfEjHa7Z90W2lGnNPJyJtw+/jQc+eQCN5sZ2rrx1H+d+DIPZgIcHPyxcuyn2/7d353FRVf0Dxz8zwwzDOoAgIKuIOyDumiam6eNurk8uaVoW2d6T2Wr6tJktVtqTlolLrlm5lmblnrikuIsrIig7ssPAzPz+MOcngQoIDOD37cuXcO+5957z9Yr3O+eec9oDsD9+/12f/8a9+sOpHzCZTIz5cQwBzgGcevoUjtaO9FzSk//u+C8x12KKHZeUk0SOPoevD31Nj4Y9ZCZHUaPVqDFrs2fPJjEx0fz9jUQNrr/r6eHhga+vL7Nnz+brr79m+vTpqFQqWrduTXh4OE5OTsXON3bsWGxsbFi3bh2rV6/GxcWF0aNHM3bs2GLlNBoNn3zyCfPnz2fOnDnk5+cTGBjIhx9+SGhoaLGyoaGhzJw5k4iICF5//XW0Wi2dOnUiPDzc/AqmEEIIcSs5+hzOpZ2jhVuLCh1v7lnLSSY2IxagxNi3GxNQ7I/fT5N6TW57voWHF5KQncCZZ8/wwuYXWB+9npfve7lCdRMVU9pMkKX5V+C/yn1uT3tP7NR2t+wx3Re/jxD3ELae30r/5f2ZP2B+pc1uGBEVQa+AXng5epm3udu746fzY3/8fka2HHmbo+/sp9M/4ax15ljSMeYdnMfJ5JNsG78Nfyd/No3exNvb3+aTvZ/w3q73eLr904xoMYLtMduZtn0aVkor8ovyWTFsxZ0vJIQF1ahkbeXKlWUq17RpUz755JMylR02bBjDhg27YzkXFxdee61ssyW1a9eOdu3a3bmgEEII8Q8HrxzEYDLQybtThY530DigUWlIzk3GNsMWKJmsOds406ReE/bH72dsyNjSTgNAkbGIT/Z+wsiWIwlwDmBQ00E8ufFJUnJTzGPjRNWLTo02Tw5T2RQKBYEugaXODppflM+RhCPM/tdsGtdrzOPrHyfoqyB2TdhFG882d3XdM6ln+PPyn6wcVvLZrr1X+7vuWUvKSWJP7B6+6PsFU3+byotbXiSofpB5vbQWbi34fsT35Ohz+GTvJ3z858fMjpyNAgWvdHkFV1tXzqaeZUizIXdVDyGqWo16DVIIIYSo6yLjIrHX2NPSrWWFjlcoFOa11i5lXEKj0uBu716iXAevDnd8IF59YjUx12KYct8UAAY2GYjJZGLjmY0Vqpsou/S8dAqKCoDrY62auTar0IQzZXGr2UEPXz1MobGQjt4d6d2oNyefPkmgSyCTN02+67XZFkUtQmetY3CzkpN3dGjQgb+u/kWRsajc590fvx/dTB1DVw1FoVDw75b/pm9gXwoMBTzb4dkSyy3ZaeyYFjaN1FdSiXwskqNPHWXmgzN5+b6XmT9wfqnj/4SoSSRZE0IIIarR3ri9dPDqgEqpqvA5bqy1FpsRi4+jD0pFyf/OOzTowOGEw7ecBTCvMI83/3iTfo370dqzNXD9FbXOPp2ZuXsmp1NOV7h+4tb2xe0j+KtgXGa58MzPzwDXE/jO3p3vcGTFNXZpXGrP2r74fWittIS4hwBgr7Fnbt+57IvfR8ThiHJfx2QyMXjlYLpFdOPbw98yKmgUWittiXIdvDqQW5jLqeRT5b7GxjMbMRgNnEo5RY+GPXCzc2NSm0kE1w9mTPCYWx6nVqnp6N2RoPpB5b6mEJYkyZoQQghRTUwmU6U8mLvaupqTtVut1dbBqwN6g54N0Rt4fP3j5qn+b5i5eybxWfHM/lfx6aO/GfgNCoWCtl+35UjCkbuqpyhOb9Dz6LpHsVJaMaDJADae3UhGfgbHk45X+LXYsmhcrzFxmXHkFuYW274vfh9tPNugUf3/mPv7/e5nVNAo3t/9frmvs+bkGtZHr8dgMnAt/xpPtH2i1HJtG7TFSmnF2tNry32N3bG7eTDgQeJfimf9w+uB62P5jj51FDuNXbnPJ0RNJ8maEEIIUU1irsWQmJN41w/mbrZuXLp2iQvpF26ZrLXyaIVaqWbkmpF8e/hbfj3/q3nf5YzLfLjnQ6bcN6XEBCQt3FpwcNJBbNW2rDm5psJ1zCvMI78ov8LH10WfRX7G2dSzLH5oMc93fJ6E7AQioiIwYaraZO3vZSLOp50H4KM9H/HEhifYEbODjl4dS5Qf0GQAF9IvkJ6XXuZrFBQVMPW3qQxoMoA9E/eQ+3quucf2n+w19jzf8Xne3/2+uU5lUWgoJDIukvt970drpcVGbVPmY4WorSRZE0IIIarJ3ri9AHf9YN6zYU8OXDnAgSsHbpmsaa203OdzH03rNaW+XX2OJR4z79t6YSt6g948Vu2f7DR2dPfvzvZL2ytcx2Grh/Ho2kcrfHxdk6PP4b87/sszHZ4hxD2Err5d0VppmbVnFjpr3W3XWLtbNxLybTHb+Pqvr3nlt1fYdHYTV7Ov0s2vW4nyoR6hABxJLHvP6reHvyU2I5ZZD84CuONrvjO6z8Ddzp3JP08u8zUOJxwmryiPrr5d71xYiDpCkjUhhBCimhyIP0CgS+Bdz7T4WJvHOPTEISaGTrztbHbrR60nKjyKtp5tOZ583Lw9Mi6SoPpB6LS6Wx7b3a87++L2lXh1riziMuPYfG4zW85vwWA0lPv4uigyLpKcwhzzAsxaKy3d/LpxNfsqHb07ljrusLK42roS5hfG85uf58mNT/JM+2eIezGOC89dYHDTkhOANKnXBK2VlqiEqDJfIyIqggFNBtDcrXmZyt+Y+OPX879yLf9amY7ZHbsbGyubW/bYCVEXSbImhBBCVJMzaWfuuPBxWbX2bM23g7+97YOro7UjGpWG4PrBxXrWIuMi79i7192/O4XGQvZe3ktcZlyZH6gBVhxbgQkT1/KvcSzp2J0PuAfsit2Fs9a52Pp6vQJ6AdDJq+pegYTrM4huG7+NP8b9wae9P2V2n9koFAoaOjcsMXsigJXSiuD6wWVO1k4mn+TglYPFFr8uixs9fvGZ8WUqvzt2Nx29OxYbYydEXSfJmhBCCFFNzqedp5Fzo2q/blD9IC5lXCKzIJOsgqwyTWjRwq0FrraufHPoG4L+F0T4xvAyX2/ZsWUMajoIa5U122O232Xt64Zdsbvo6tu1WA9a38C+wPVJPaqaQqHggYYP8GLnF8u0RECoR2ix1yD3x+/nQPwB8/eZBZnmr5ceWYqz1pn+jfuXq05eDtcXy47PunOylpGfwbaYbXT1kVcgxb1FkjUhhBCiCv1y9heiU6IxGA1cvHbRYskaXO8BOXDlQJkmtFAoFHT3786qE6vI1mez6ewm87pgt3M86ThHEo/wWOvH6OzTWZI1ik+McbOW9VsS/Uw0PRv2tFDNbi3UI5QTSSe4nHGZ3kt703FBR3os6cHF9Iu8t/M9dDN1tP+mPeEbw1kYtZB/t/x3udcsa+DQAChbz9p/d/yXQkMh4e3K/qGBEHWBJGtCCCFEFTGajIz5cQwf7P6A+Kx49AY9jVyqP1lr7tYcpULJscRjRMZForPWlel1zKHNhuJu587qEavJ1meXKfFaH70ee409fQL7EOYXxs5LO0tdYHnTmU1M2zatIs2pdQ5dPURuYW6pPWhN6jUp9VVESwv1CKXQWEiPJT04mniUZUOX4WrrSp9lfXhr21tMCJ1AgHMAB68cxNPek8ntyz5RyA3WVta42rresWftVPIpvtj/Ba/f/zpejl4VbZIQtdKd+8GFEEIIUSHRKdGk56dz6Ooh8xTlluhZ01ppaezSmONJx7lw7UKZJ7QYFTyKkS1HolQo8XfyZ330ev4V+K/bHrP1wlYe8H8AjUpDd//uzNgxg6OJR80zDML19cYm/zyZ+Mx4Xuz0Is42znfbxBptV+wubKxsaOPZxtJVKbPg+sEAXEy/yB/j/6CbXze8Hb3pvqg7A5sOZMGgBZUyKYqXg9dte9b2xO5h5JqR+Dv581Lnl+76ekLUNtKzJoQQQlSRPZf3ANdfPzyedBwFCvyd/C1Sl2D3YBZGLWTjmY30Duhd5uNUShUKhYJBTQax/sx6TCbTLctm67PZE7vn/yfO8O6Eo7VjifXaFh5eyOWMyxhMBrac31KxBtUiu2J30cm7U62aGMPB2oHBTQcz+1+zzdP7d/PrxpHwI6wavqrSZq/0cvQqtWcttzCXV397lbBFYQQ4B7B9/Ha0VtpKuaYQtYkka0IIIUQV+fPyn9ip7TCYDPx0+id8dD7lHtdTWcL8wlAr1SwYuIAXO79Y7uMHNxtMXGYcq06sKrFvxvYZPLr2UXbE7KDQWEjvRteTQa2VltFBo1kUtcg8hX9qbirv7XqPUcGjCHEPYdPZTebzbD2/lS/2fUF0SnSpr07WRkaTkd2xu0uMV6sN1j68lmc7PltsW7B7cKUmTV4OpSdr/Zb147PIz3g77G3+GPeHvP4o7lnyGqQQQghRRfZc3sOooFEsOrKIHZd20N2/u8Xq8nT7p3m6/dMVHh/V3b87Dwc9zCM/PYJGpWFo86EArDu9juk7pgOw89JOfBx9zFOyA0xsPZF5f80zL8T9xIYn0Bv0TA+bzqKoRcz/az7Z+mymbp3K/w7+D5VChcFkQKlQ0sy1GRtGbSDAOYCjiUdJzU3FxcaFEPeQGjnOqzSnkk+RlpdWLTM+1kZeDl6sj15fbNv5tPPsuLSD5UOXMyp4lIVqJkTNIMmaEEIIUQVSclM4k3qGt8Pe5uDVg0QlRFlkvNoNd5vcKBVKlg5ZislkYtQPo/h17K/otDomrJvAkGZDcLdzZ95f85gYOrHYtdo1aEdQ/SDG/TSO5NxkBjQZwNcDvsbTwZP+Tfrz/u73aTa3Gal5qXzZ70vGtxrPzks7uZx5mY/+/Oj6TITeHVl+bLn5nC3dWuKj8yEjP4PvR3xfo3tddsXuQqVQ3XH2zXuVl6MXSTlJFBoKUavUAPxw6gdsrGwY1HSQhWsnhOVJsiaEEEJUgZ2XdgLQxacLv3v8bvFkrTJYKa1YMmQJ/Zf3Z9DKQRQUFdDCrQULBi3AWmVNbGZsiYWRFQoFz3d8nle2vsLihxbzSMgj5mSuo1dHvBy8qGdbjy1jt9CyfksA+ja+vv5Y70a96bKwCz+f/ZmIwRF09e3K2dSzLD26lNzCXI4kHmFR1CLe6PZG9QaiHHbF7qKNZxvsNfaWrkqN5OXghQkTCdkJ+Oh8AFhzcg39GvfDTmNn4doJYXmSrAkhhBCVSG/Q88rWV/jq4FcE1Q/CV+dLG882LIxaaJFp+yubRqVhzYg1DF09lCC3ID7s9aF5DNOm0ZtKPebxNo/zWOvHSvTuqZQqjk8+jp3aztyrcjN/J3+inoxCqVBSz7YeAIEugeZk7pGfHmHp0aW8fv/rNfa1yF2XdjGixQhLV6PGutErGp8Vj4/Oh5hrMRy4ckBmfhTib5KsCSGEEJXEZDIxacMkVh5fybRu03iu43MoFAq6+HZBqVCaF6eu7XRaHb+P+71cx9wqmXLSOt32ODc7t1vueyTkEb47+h0HrxykvVf7ctWnOly6donLmZdlvNpteDlcT9YuZ1zmtwu/seTIEmysbOjfuL+FayZEzSDJmhBCCFFJZu2ZxZIjS1g2dBmjg0ebt4d6hHL1P1epb1ffgrWre3o27ImnvSdLjy6tkcnad0e/Q61U18qZIKuLi40L1iprZuyYwcnkk4xrNY4n2j6Bg7WDpasmRI0gU/cLIYQQlcBkMvHF/i94su2TxRK1GyRRq3wqpYoRLUaw4cwGS1elhITsBGbumckzHZ4xv8IpSlIoFHg5enEi+QTPdniWRQ8t4j6f+yxdLSFqDOlZE0IIISrB6ZTTXMm6wpBmQyxdlXtKuwbt+GL/F2QWZOJo7WjRuhhNRn489SOHrh7icMJhNCoNb3V7y6J1qg38dH4YTUbe6/mepasiRI0jyZoQQghRCbZe2IpGpZHxSdUsxD0EgONJxy3WIzPmxzEcvnqYQmMh59LO4eXgRXp+Op/2/hRnG2eL1Kk2+ar/V6hVapkxU4hSSLImhBBCVIKtF7bSxacLtmpbS1flntLMtRkqhYqjiUctkqyl5aWx4tgK+jbui4edB4sGL6KLb5dqr0dt1tS1qaWrIESNJcmaEEIIcZcKDYVsj9nOa11fs3RV7jnWVtY0c23GscRjFrn+9pjtmDDxVf+v8NX5WqQOQoi6SyYYEUIIIe4g5loMh68evuX+bTHbyNZn0yugVzXWStwQ7B7M0aSjFrn27xd+J9AlUBI1IUSVkGRNCCGEuAWTycSCQwsI+l8QXSO6cunapRJlIg5H8NDKh2jl3oo2nm0sUEsRUj+EY4nHMJlM1X7t3y/+Ts+GPav9ukKIe4Mka0IIIcQtvL39bSZtmMS/W/4bZ60zz/zyTLGE4FzaOSaun8jIliPZM3EPKqXKgrW9dwW7B5NRkMHlzMvVet34zHiiU6MlWRNCVBkZsyaEEELcJC4zjsVRi4lOjWbp0aXMenAWU7pM4cdTPzJs9TDWRa/joWYPAbDg0AKctE581f8rbNQ2lq34PSy4fjAAL2x+gbS8NNaMXIOrrWuJcnmFeaw4voKRLUdWeObB+Mx4knKSyC/KJyIqAoAHGj5Q8coLIcRtSLImhBBC3OTdne8SERWBr86Xj3p9xMv3vQzAkGZD6N2oN6/+9ioDmgzAaDISERXBuJBxkqhZmK/OF1dbV349/ysmTLy7810+6/MZAD+c/IHxa8czvtV4dsbu5HjScU4ln+Kj3h+V6dy5hbmcTjnN9ye+54dTP3A27ax5n73Gnin3TSk1MRRCiMogyZoQQgjxtyJjET+e+pHnOz7PrF6ziu1TKBR80PMD2n7dlsVRi7HX2JOUk8SktpMsVFtxg0KhYP/j+9Fpdcw7OI/p26fzXMfnCHAO4Iv9X+Bm58bKEyvxtPdkYuhE5uyfwzMdnsHPya/EuU4mnyQlN4XE7EQ+3vsx++P3A+CsdWZ4i+G83/N9Gjo1RKFQEFQ/CI1KU93NFULcQyRZE0IIIf6289JOknOTGdFiRKn723i24d8t/82zvzxLflE+YX5hBNUPquZaitI0dG4IwAudXuDLA1/y0paX+KjXR+y8tJPvhnzHw0EPo1QoySnMYdPZTQz/fjj1bOpRaCykvl19RrYYyemU07zxxxuYuD4uMcwvjIWDFtK4XmPaN2iPtZW1JZsohLgHSbImhBBC/O37E9/j7+RPuwbtbllm5oMzUSqU9AroxfAWw6uxdqIsbNW2zO07l6GrhxKdGo3OWsfQ5kPNk7/Ya+z59F+f8s7Od2jg0AAnKyfOpp5l6OqhALzV7S3GhoxFgYLG9RpbsilCCCHJmhBCCAF/vwJ5+kfGhYxDoVDcspy/kz/Lhy2vxpqJ8hrSfAivdnmVmXtm8lS7p0qMKRwdPJrRwaOLbTt89TAGk+G2iboQQlQ3SdaEEELUSYWGQtQqdZnLfx75OSm5KYxrNa4KayWqy7s93sXV1pWHgx4uU/nWnq2ruEZCCFF+ss6aEEKIOmd7zHZcZrmwIXpDmcrHXIth2vZpPNvhWYLdg6u4dqI6qJQq/nPff/By9LJ0VYQQosIkWRNCCFGn5BXmMWnDJPIK83hs/WMk5STdsuxfV/6i9fzWhM4LxVnrzDsPvFONNRVCCCFuT16DFEIIUadM3z6d2IxY/hj/B8NXDyf4q2ByC3MJcA6gu193AO73u5/hLYYzZ/8cknOSefm+lxnafCgO1g6WrbwQQghxE0nWhBBC1Bnro9cz689ZfNDzA7r5dWP9qPUsP7Ycb0dvTiSfYPP5zeQW5rIwaiGdvDvxw6kfmHLfFN7s9qalqy6EEEKUIMmaEEKIWs9oMrLl3BbG/jiWh5o9xCtdXgGgk3cnOnl3KlY2OScZv8/8GLRiENn67BKzAgohhBA1hYxZE0IIUasdiD9A8y+b0295P1rWb8mSh5agVNz6vzc3OzfC24VzOOEwnbw7EegSWI21FUIIIcpOkjUhhBC1kslkYt7BeXSN6IqT1ondE3bz58Q/yzTubMp9U7BT2zEhdEI11FQIIYSoGHkNUgghRK2TV5hH+KZwlhxZwuR2k/n0X59ibWVd5uM9HTyJfTEWZ61zFdZSCCGEuDuSrAkhhKhVknKSGLRiEEcTj7J0yFLGhoyt0HlcbFwquWZCCCFE5ZJkTQghhEUk5ySz6ewmnLXOtG3QFm9H71uWNZlMZOuz+f7k90zfPh29Qc/OCTtp16BdNdZYCCGEqF6SrFVAXl4e3377Ldu3byczMxNfX19Gjx5Njx49LF01IYSocYwmI3qDHq2VlsyCTHZd2kVEVATro9dTaCwEwEppxatdXuX1+19Ha6Vle8x2Fh9ZzC/nfuFa/jUA9AY9AMOaD+OT3p/g5+RnqSYJIYQQ1UKStQqYNm0ap0+fZtKkSfj4+PD777/zzjvvYDQaefDBBy1dvSpxJesKc/bNoYtvF/o37k9iTiJOWie0VloADEYDy44tQ2/Q08m7EwoU5BbmkleUR0Onhng7eqNQKCzcCiFEZUrKSWLFsRWsOL4CrZWWQU0HMbjpYJy0Tvx0+idSclNIy0tjxfEVxGXG4aBxIEufBUBw/WA+6vURY0LGoDfo+fqvr3l/1/t89OdH+Oh8OJd2jmauzZgQOgEfRx9MmHC1dSXUI5Rmrs0s3HIhhBCiekiyVk6RkZEcPHiQN998k549ewLQunVrEhMTmT9/Pg888AAqlcrCtaxcK46tIHxTOHqDnpl7ZuLl4EV8VjyBLoFsGbuFtLw0nt/8PH/+/CfKECVGk7HEOXwcfXix04s80fYJ7DR2FmhF7bRixQpGjRpl6WrUKTU1pim5Kaw7vY7cwlzGh47H0drRvM9kMpGlz8JWbYuVsvJ/bJtMJq5kXSEuM44CQwEFRQXoDXrz1/lF+VzKuERcZhxKhZL8onziMuPYeWknSoWSfo37cWn3JV6Pe53//PoflAolChQ4aZ1Qq9QMbjqYTt6dSM5JxtPBk1CPUFq6tSz2Ac707tMZGzKWTWc2cSzpGF/0+YI+gX3u6Q95auq9WptJTKuGxLXySUwrX22NqSRr5bR7925sbGzo3r17se19+vTh3Xff5dSpUwQFBVmmclVgwaEFPLHhCUYFj2Ju37nsubyHX8//ShvPNry/632C/hdEXlEeTes15b6M+/hl6i8cSTiCldIKW7Ut1lbWnEk9w0+nf2LK1ilM/W0qbTzb4G7vjpPWiab1mnI16yp7Lu+hyFiEq60rXX27MqDJANo3aF/iQc1gNKBSlp4MJ2Qn8N3R74iMi+R0ymkScxLxcvCitWdrVAoVeoOeQmMhhYZC89d6gx6D0UA923q42bqhUqhQKBRYq6x5MOBBuvl1I7cwF3uNPTZqm+oIeTG19QdLTVZTYpqtz2Z//H6OJh5l09lNbLu4DRMmVAoVb257ExcbF1JyU9CoNOQV5pFXlIcCBW52bnjae+Jh74GHvQee9p7otDoKigrMyVWxPw0FFBoKMWECridmOYU5ZBZkmn+n56WTV5R32/q627njq/MFwNrKGldbV+b0ncPIliOpZ1uPQcsHsevTXfx6/ldSclN4qNlD1LerX66YBLoE8nyn5ysW0DqoptyrdYnEtGpIXCufxLTy1daYSrJWThcvXsTPz69E71lAQIB5f11I1pJzkpm2bRrz/prH5HaTmdtvLgqFggFNBjCgyQAA+jfuz/Tt0+kZ0JPBTQcz5NchOFo7cr/f/cXO1cy1GYOaDuLtsLfZdGYTkfGRpOelE50Szfro9ThrnXnA/wHsNHZczrzMlwe+5J2d7+Dt6I2T1glHa0caOTfiSOIRTiSdoGX9lvjp/DCYDBiMBgwmA3qDnr2X92KltKKjd0ce8H8Ad3t3Yq7FcCzpGAoUqFVqNCoNGpUGtVKNndoOJ60TKoWK5NxkYq7FYDKZMJqMXMu/xqeRnxZrh6O1o7lXQ4GCUI9Quvt3x8Peg4ZODWlZvyUX0y9yNu0sOfocHKwd8Hb0xsfRB62VlviseOIz40nJTcHR2hEbtY25/goUuNi44GrrSj3betSzqVeuacjvNQajgUsZlziTegZnrTMt3FqgUqpIzE7kVMopknOSSc5NJjolmqTcJPQGPfYae2zVthy8cpC+y/pSaCiklXsrGrk04lr+NRytHfG098RoMpKen05cZhxxmXGk5KagUqpwtHbEzdYNBQqKjEUUGgspMhYV+7rQUHjH762trFEr1eyP30+BoQBrlTVdfLswt99chjQbQpGxiG8OfUNBUQGutq4UGYvQqDR42HuQrc8mITuBq9lXSchO4EzqGXZe2klGQQbWKmusraxL/VOtUpsXiVagoJ5NPfx1/jhYO6Cz1qHT6mjk3AhfnS82ahs0Kk2x4zUqDWqV+o5/L/Yae4Y2H1rVf/1CCCHEPUOStXLKzMzE09OzxHZHR0fz/tpEb9BzNesqV7KucDX7Kul56ey5vIdVJ1ahUWn4vM/nPNvh2VJfRXKzc+PL/l+W+Vr+Tv483eFpnubp25YzGA1sj9nOlvNb0Bv0pOalEp0aTYh7CBNDJ3I86TiJOYloVBpUVipUShUqhYoPen7AY20ew0nrVN4wlGAymYhKiOJ40nEcrB3ILMgkMTvR/Iqn3qAnMj6S2ZGzSctLK3G8SqHCYDLcVR3sNfYYLhho/0176tvVJ8gtCBcbF86lnUOj0uBq64oJE0XGIgxGA0aTkUJjIen56aTnpXMt/xrZ+mxMmMyJoM5aR7Y+myJjEc5aZ5xtnNFZ67BSWpFflE96frq5F8ZkMpXpT6PJSHJuMvGZ8cRlxqFQKPDT+aE36MktzMVGbYOd2g5btS22alt0Wh0N7BuYk1WjyYjRZMRguunrv7ff2KY36LmWf430/HRSclM4n3aeAkPBbeNnp7ajqWtTPO09sVXbkpGfwdWsqxQZi7CxssFWbcsPp34gLjMOJ60TmQWZ5skulAolnvaeeDt642bnht6g53zaefZe3otCoUCtVGOltMJKaYVadf3rf26zVduitlb/fxnF9X0FhgJyCnOY+eBMejfqTZN6TUq82ji9+/S7uneEEEIIUTdIslYBtxtDcafxFf2X9Ue1XUWB4fo4EI1Kg9ZKi42VDTZqG/OfN29TKVSk56eTV5hnfoC90SNz45P9Gw/sxb6/af/N+24eU1ZaQtHIuRGvdX2N8HbhuNq6VjhOFaVSqugZ0JOeAT2r/do3KBQKWnu2prVn6zuWLTIWcS7tHCeSTtDQuSEt3FqgtdKSo88x987kFeXh7eiNl4MX9Wzrka3PJq8wDyulFSqlCqPJSFpeGim5KaTmppKSm0JKbgrzNsyjtUdrrmZfZeWJlVzLv0agSyAGo4GU3BSUCqX5HEqFEpVChbONMy42Lvg5+eGgcQAgLS+N1LxULqRfwEHjgFKh5EL6BdLz08nIz8BgMqBRaXCxcUGj0qBAgUKhQIHCHI+bt/3zTzc7N7r4dMHL0QuD0UBsRuz1e1htQ35RPrmFuebfcZlx7Ivbh96gv17nm+p+8/c3b9OoNDhpnfBx9KGVeyuebPskzVyb0aReE1JzUzmTegYAZxtnmrs2x8Pe45Y9k4PWDuLHf/9o/t5kMqFQKK73qOWlY6W0wk5jVyVjw4QQQgghykOeRsrJ0dGx1N6zG9scHBxKPU6vvz7ldEfrjrjbu6NWqtFYaSgyFJkTt4KiAgry/3+8SYohhYKiAgwmA47WjmittOaH2BsPsirF3z1Lf/cuqdSq4tv/uV+hQqlUmuulUWpwtXPFzdYNV1tXHKwdzA+psadjiSW2zLHJyMjg0KFDZS5f1zSkIVyFk1dPFtvu/PcvY7aRy3//uhUNGjz//oUW1qvXE+4Vfn1n06qsfSUr/Z9B5cqAtIw0FChoeiM4hZCamUoqqbc+7B6/T6uKxLXySUwrn8S0akhcK5/EtPLVtJieOnUK+P8c4VYkWSunhg0b8scff2AwGIqNW7t48aJ5f2kSEhIAWPfBuqqvpAW1bdvW0lWocySmlU9iWjUkrpVPYlr5JKZVQ+Ja+SSmla8mxjQhIeG2811IslZO999/P5s2bWLHjh3FFsHesmULrq6uNG/evNTj2rVrxxtvvIGHhwcajaa6qiuEEEIIIYSoYfR6PQkJCbRr1+625SRZK6eOHTvSrl07PvvsM3Jzc/Hy8uL3339n//79vP7667dcY83JyanOLpgthBBCCCGEKJ+yzCCv2LZtm6ka6lKn5OXlsWDBArZv305WVhY+Pj6MGTOmWE+bEEIIIYQQQtwNSdaEEEIIIYQQogZS3rmIEEIIIYQQQojqJmPW7mGHDh1i69atnDhxguTkZOzt7WnSpAnjxo2jadPi88SfOXOG+fPnc/LkSVQqFW3atCE8PJwGDRoUK7dmzRqOHj3K2bNnSUhIoFWrVnz22Wd3rMu3337Ld999h7+/PxEREZXZzGplyZhu3ryZDz/8sNR6/fDDD7i4uFRaO6tTTbhPd+/ezffff8+5c+cwGo24u7szbNgwBg4cWBVNrhaWjOsLL7zAkSNHblm32nq/WvpePXz4MMuWLeP8+fPk5+fToEED+vXrx0MPPXTL8dQ1naVjun//fpYsWcLZs2dRq9WEhIQwadKkW878XFtUdlwvX77Mxo0bOXz4MFeuXEGpVOLr68uIESMICwsrcf309HTmz5/P3r17KSgooFGjRkycOLFGztRXVpaMaXJyMqtWreLs2bOcP3+enJwcpk6dSp8+faql7VXFkjHduXMnO3bs4PTp06SkpODs7ExQUBCPPvoo3t7e1dL+G+Q1yHvY9OnTyczMJCwsDD8/PzIyMli9ejXR0dHMmjWLNm3aABAbG8tTTz1FYGAgo0aNQq/XExERQXZ2Nt988w1OTk7mc44bNw6tVktgYCB79+7Fz8/vjsnauXPnmDx5Mvb29uh0ulqdrFkypjeStalTp+Lr61tsX5MmTbCyqp2fzVj6Pl2+fDnffvstAwcO5L777kOlUhEbe339wSFDhlR186uMJeMaExNDbm5usW35+flMnTqVJk2a8OWXX1Zl06uMJWP6119/8corrxASEsKwYcOwsbFhz549/PTTTwwdOpRnn322mqJQuSwZ0927dzNt2jS6dOlC//79ycnJYfHixVy7do2vvvoKLy+vaopC5avsuP7000+sXbuWXr160axZMwwGA9u2bWPLli08+uijjB8/3nxtvV5PeHg42dnZTJo0CWdnZ9auXUtkZCQff/wxoaGhFojI3bNkTKOiopg+fTqBgYHodDr++OOPOpGsWTKmTz31FC4uLnTt2hVPT0+Sk5NZtmwZSUlJfPnll9X6gY0ka/ew9PR0nJ2di23Ly8tjzJgxNGzYkE8++QS4/o8lKiqKZcuWYWdnB1xfE+KRRx5h+PDhPPnkk+bjjUajedHtCRMmoNPpbpusGQwGwsPDCQkJ4fz582RkZNTqZM2SMb2RrM2bN6/EJ061mSVjGh0dzeTJk3n88ccZNWpUFbXQMmrCv/+b3bh/X375Zfr3718JLax+lozpe++9x44dO1i3bh02Njbm7VOmTOHUqVNs3LixsptbLSwZ03HjxqFWq1mwYAEKhcJ8znHjxtGtWzfefPPNqmhytajsuGZkZODo6GiO0w2vvfYaUVFRrFu3zrxs0dq1a/n888+ZO3cuLVu2BK4/Czz22GPY2Njw1VdfVWnbq4olY3rzPR0dHU14eHidSNYsGdPSrp2SksKoUaPo3bs3U6ZMqZI2l0bGrN3D/nkTAtjY2ODv709ycjJw/QdoZGQk3bp1M/8DAPDw8CA0NJTdu3cXO/7GD4uyWr58OVlZWTz++OMVaEHNUxNiWtdYMqZr165FrVYzdOjQu2hBzVTT7tVffvkFGxubWj2rriVjamVlhVqtxtrauth2e3v7Wr22p6VimpGRweXLl+nYsWOxBzsPDw/8/f3Zs2cPBoOhos2yuMqOq06nK/EADNCsWTPy8/PJysoyb9u9ezc+Pj7mRA1ApVLRq1cvTp8+bb5+bWPJmNbV5wRLxrS0a7u6uuLm5kZSUtJdtau86ubfrqiw7Oxszpw5g7+/PwDx8fEUFBQQEBBQomyjRo2Ij49Hr9dX6FoxMTEsXbqUF154odgnwXVNdcYUrn9C1LNnTwYNGsS0adO4ePFihc9VU1VXTI8ePYqvry87d+5k3Lhx9OzZkxEjRvD1119TWFh4t82ocar7Xr0hLi6Oo0eP0qNHjzr3s6C6Yjpw4EAKCwuZM2cOKSkpZGdn8+uvv7J7924efvjhu21GjVIdMS0qKgJArVaX2KfRaMjPz+fKlSvlr3wNVhVxjYqKwsnJqdhrqBcvXiz1nDe2xcTEVLgNNU11xfReYsmYXrlyhcTERPO1q0vtHMQiqsznn39Ofn4+Y8aMASAzMxMAR0fHEmUdHBwwmUxkZWVRr169cl3HaDQya9Ys7r//fjp16nT3Fa/BqiumLi4ujB07lhYtWmBra8uFCxdYsWIFkydPZs6cOQQGBt59Y2qI6oppcnIy165dY86cOUyYMAF/f38OHTrE8uXLSUpKqtWvQZWmuuL6Tz///DMA/fr1u6vz1ETVFdMWLVrw6aefMmPGDNauXQtc/7R90qRJjBw58u4aUcNUR0ydnZ1xdHTk+PHjxbZnZ2ebPwC7cd26orLjumnTJqKionjmmWeKTXCTmZlZ6jlvbKtLca2umN5LLBVTg8HARx99hI2NDSNGjKiElpSdJGvCbOHChfz2228899xz5RrzVFqX8p18//33xMfH895775X72NqkOmPaoUMHOnToYP6+VatWdO7cmYkTJxIREVFnYl2dMTWZTOTm5vLWW2+ZX89r3bo1+fn5rFmzhgkTJtTqSQZuVp1xvZnBYGDLli34+/vTokWLuzpXTVOdMY2OjmbatGk0b96cl156Ca1Wy+HDh1m4cCF6vZ5x48aV+5w1UXXFVKlUMnjwYJYuXcqSJUsYOHAgubm5zJ07l/z8/Aqdsyar7Lju27ePzz//nLCwsFJfI79d7OpKXKs7pvcCS8XUZDIxa9Ysjh49yowZM6hfv3656343JFkTACxevJilS5fy2GOPFZvh7nafdGVlZaFQKLC3ty/XtRITE4mIiGDSpEmo1Wqys7OB6w9tJpOJ7OzsUsde1DbVGdNb8fDwIDg4mFOnTlXK+SytumPq6OhIWloa7du3L7a9Q4cOrFmzhjNnztSJZM2S92pkZCRpaWl1bgKX6o7p559/jrOzM//973/Nnw63bt0ahULB4sWLefDBB0tMYV/bVHdMx48fT15eHt9995154qtOnTrRt29fNm3ahJubWwVbUrNUdlz379/PtGnTaNu2LW+88UaJB2VHR0cyMjJKHHfjOg4ODnfVnpqgumN6L7BUTE0mEx999BG//fYbr776Kl27dq2kFpWdJGuCxYsXs2jRIh599FHGjh1bbJ+XlxfW1taljnu6cOECXl5e5R68fvXqVQoKCpg7dy5z584tsX/gwIEMGzaMZ555pnwNqUGqO6a3YzKZ6sQPdkvENCAggLS0tBLbTabrk+jWhUHdlr5Xf/75Z9RqNb169bqr89QklojpuXPn6NmzZ4nXeJo1a4bRaOTSpUu1OlmzRExVKhVPP/00EydO5OrVq+h0OurVq8eUKVPw9PSsE8laZcd1//79vPXWW7Rq1YoZM2aUOuYvICCg1HPe2Fbb17CzREzrOkvF9EaitnnzZqZMmWKx/6dq/5OGuCtLlixh0aJFPPLII8XWl7hBpVLRuXNndu3aVWxdpMTERKKiorj//vvLfc3AwEBmz55d4nejRo3w8PBg9uzZtXr9KkvE9FauXr3K8ePHa/3rZZaKabdu3YDrr0rcbN++fSiVylq/RIKl79W0tDT27dtHly5d0Ol0d3WumsJSMXV1dSU6OrrEDIUnTpwAqNWJhaXvUxsbGwICAqhXrx5nzpzh0KFDdeI1tMqO64EDB3jrrbcIDg7m3XffvWWC3LVrV2JjYzl58qR5m8FgYOvWrTRv3hxXV9dKamH1s1RM6zJLxdRkMvHxxx+zefNmXnrpJfr27Vu5DSsH6Vm7h61evZqIiAg6dOhAp06div3gBMwP+BMmTCA8PJzXXnuN0aNHmxcb1Ol0JQauR0dHk5CQAEBubi4mk4kdO3YA0LRpUzw8PLC3ty910Ut7e3sMBkOtXRATLBdTgP/85z+EhITQqFEj8wQjq1atQqFQMHHixKpuepWxZEz79u3Lhg0b+Oyzz8jIyMDf35+//vqLtWvXMnjwYHO52siScb1hy5YtGAyGWruu2j9ZMqbDhw9nzpw5vPHGGwwYMACtVsuhQ4dYvXo1bdu2rbUTDFkyplFRUZw+fdo8y9ypU6dYuXIlHTp0qNUfKELlx/XYsWO89dZbuLi4MGbMGM6dO1fsfH5+fuZp1fv27cvatWuZMWOGeVHsdevWcfnyZT7++OMqbnnVsWRMAfM9fGOW0ujoaPPsumFhYZXf4GpgyZjOmTOHn3/+mb59+xIQEFDs2mq1msaNG1dVs0uQRbHvYS+88AJHjhy55f5t27aZv46Ojubrr7/m5MmTqFQqWrduTXh4eInxOjNnzmTLli2lnu9OCzS+8MILtX5RbEvG9Msvv+TAgQMkJydTUFCAs7MzrVu35pFHHsHHx6cSWmcZlr5PMzMzWbBgAbt37yYrKwtPT0/69+/PiBEjavVrkJaOK1xfdLiwsJDly5fXiVd1LR3TnTt3smbNGmJjYykoKMDDw4MePXowfPjwWrskgiVjevz4cf73v/8RGxuLXq/H29ubPn36MHToUKysavdn3ZUd10WLFrF48eJbnm/27NnFPohNS0tj/vz5REZGkp+fT2BgIBMnTqRt27Z31zALsnRMH3jggTJduzaxZEwffvhhEhMTSy3n7u7OypUry9maipNkTQghhBBCCCFqoNr7sbAQQgghhBBC1GGSrAkhhBBCCCFEDSTJmhBCCCGEEELUQJKsCSGEEEIIIUQNJMmaEEIIIYQQQtRAkqwJIYQQQgghRA0kyZoQQgghhBBC1ECSrAkhhBBCCCFEDWRl6QoIIYQQtcHmzZv58MMPzd+r1Wrs7e3x8/OjXbt29OvXD2dn53KfNyYmhu3bt9OnTx88PDwqs8pCCCFqOUnWhBBCiHKYOnUqvr6+FBUVkZ6ezvHjx1mxYgWrV69m2rRptG3btlznu3TpEosXLyY0NFSSNSGEEMXIa5BCCCFEOTRs2JAWLVoQEhJCWFgYTz/9NN9++y1arZZp06aRlpZm6SoKIYSoI6RnTQghhLhL7u7uPPXUU8yYMYMNGzYwfvx4oqOjWbVqFSdPniQ9PR1nZ2datmzJpEmTzD1oN79a+eKLL5rPN3XqVPr06QPAX3/9xbJly4iOjsZgMBAYGMiECRPK3YMnhBCi9pFkTQghhKgEHTt2RKlUcvToUQASEhLw8fGhR48eODg4kJqayvr163nqqadYtGgROp2OTp068fjjj7NgwQKef/55mjRpAkCDBg0A2Lp1Kx988AFdunTh1VdfxcrKig0bNvDKK68wa9YsSdiEEKKOk2RNCCGEqAQ2NjbodDpSU1MBCAsLIywszLzfYDDQuXNnhg4dym+//cawYcNwcnLC29sbAH9/f1q0aGEun5+fz9y5c+ncuTPvvPOOeXvHjh154oknWLBggSRrQghRx0myJoQQQlSBvLw8lixZws6dO0lISMBoNJr3xcbG3vH4EydOkJmZSe/evTEYDMX2dejQgZUrV5KXl4eNjU2l110IIUTNIMmaEEIIUQny8vLIyMigYcOGALz77rscOnSIRx55hKZNm2JnZ4dCoeDVV1+loKDgjue7MVHJ9OnTb1kmKytLkjUhhKjDJFkTQgghKkFkZCRGo5HQ0FCys7PZu3cv48ePZ/To0eYyer2ezMzMMp1Pp9MB8NxzzxV7PfJmFVnXTQghRO0hyZoQQghxlxITE5k3bx52dnYMHDgQhUKByWRCrVYXK7dp06Zir0MC5jL/7G0LDg7G3t6emJgYhgwZUrUNEEIIUSNJsiaEEEKUw8WLFzEYDBgMBtLT0zl27Bi//PILKpWKd955BycnJwBCQkJYtWoVOp0ODw8Pjhw5ws8//4y9vX2x8914bXLjxo3Y2tqi0Wjw8PBAp9Px3HPPMXPmTLKysggLC8PJyYlr165x/vx5MjIyik33L4QQou5RbNu2zWTpSgghhBA13c1rosH1HjF7e3t8fX1p3749/fv3NydqAMnJycydO5fDhw9jMBgICgoiPDyc1157jdDQUF599VVz2TVr1vDjjz+SmJiI0Wgsts7akSNHWLlyJSdPniQ3NxcnJycCAwPp06dPsdkmhRBC1D2SrAkhhBBCCCFEDaS0dAWEEEIIIYQQQpQkyZoQQgghhBBC1ECSrAkhhBBCCCFEDSTJmhBCCCGEEELUQJKsCSGEEEIIIUQNJMmaEEIIIYQQQtRAkqwJIYQQQgghRA0kyZoQQgghhBBC1ECSrAkhhBBCCCFEDSTJmhBCCCGEEELUQJKsCSGEEEIIIUQNJMmaEEIIIYQQQtRA/wdBZGkOgqjEb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658;p38"/>
          <p:cNvSpPr txBox="1">
            <a:spLocks/>
          </p:cNvSpPr>
          <p:nvPr/>
        </p:nvSpPr>
        <p:spPr>
          <a:xfrm>
            <a:off x="555556" y="465137"/>
            <a:ext cx="1218352" cy="6836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6000" b="1" dirty="0">
              <a:solidFill>
                <a:srgbClr val="00B0F0"/>
              </a:solidFill>
            </a:endParaRPr>
          </a:p>
        </p:txBody>
      </p:sp>
      <p:sp>
        <p:nvSpPr>
          <p:cNvPr id="2" name="TextBox 1"/>
          <p:cNvSpPr txBox="1"/>
          <p:nvPr/>
        </p:nvSpPr>
        <p:spPr>
          <a:xfrm>
            <a:off x="1630734" y="741604"/>
            <a:ext cx="7341981" cy="461665"/>
          </a:xfrm>
          <a:prstGeom prst="rect">
            <a:avLst/>
          </a:prstGeom>
          <a:noFill/>
        </p:spPr>
        <p:txBody>
          <a:bodyPr wrap="square" rtlCol="0">
            <a:spAutoFit/>
          </a:bodyPr>
          <a:lstStyle/>
          <a:p>
            <a:r>
              <a:rPr lang="en-US" sz="2400" dirty="0" smtClean="0">
                <a:solidFill>
                  <a:schemeClr val="accent3"/>
                </a:solidFill>
              </a:rPr>
              <a:t>Highest</a:t>
            </a:r>
            <a:r>
              <a:rPr lang="en-US" sz="2400" dirty="0" smtClean="0">
                <a:solidFill>
                  <a:schemeClr val="accent3"/>
                </a:solidFill>
              </a:rPr>
              <a:t> </a:t>
            </a:r>
            <a:r>
              <a:rPr lang="en-US" sz="2400" dirty="0" smtClean="0">
                <a:solidFill>
                  <a:schemeClr val="accent3"/>
                </a:solidFill>
              </a:rPr>
              <a:t>price of </a:t>
            </a:r>
            <a:r>
              <a:rPr lang="en-US" sz="2400" dirty="0">
                <a:solidFill>
                  <a:schemeClr val="accent3"/>
                </a:solidFill>
              </a:rPr>
              <a:t>bitcoin </a:t>
            </a:r>
            <a:r>
              <a:rPr lang="en-US" sz="2400" dirty="0" smtClean="0">
                <a:solidFill>
                  <a:schemeClr val="accent3"/>
                </a:solidFill>
              </a:rPr>
              <a:t>in </a:t>
            </a:r>
            <a:r>
              <a:rPr lang="en-US" sz="2400" dirty="0">
                <a:solidFill>
                  <a:schemeClr val="accent3"/>
                </a:solidFill>
              </a:rPr>
              <a:t>the </a:t>
            </a:r>
            <a:r>
              <a:rPr lang="en-US" sz="2400" dirty="0" smtClean="0">
                <a:solidFill>
                  <a:schemeClr val="accent3"/>
                </a:solidFill>
              </a:rPr>
              <a:t>history.</a:t>
            </a:r>
            <a:endParaRPr lang="en-US" sz="2400" dirty="0">
              <a:solidFill>
                <a:schemeClr val="accent3"/>
              </a:solidFill>
            </a:endParaRPr>
          </a:p>
        </p:txBody>
      </p:sp>
      <p:sp>
        <p:nvSpPr>
          <p:cNvPr id="5" name="AutoShape 2" descr="data:image/png;base64,iVBORw0KGgoAAAANSUhEUgAAAzwAAAIzCAYAAADF1xyPAAAAOXRFWHRTb2Z0d2FyZQBNYXRwbG90bGliIHZlcnNpb24zLjQuMywgaHR0cHM6Ly9tYXRwbG90bGliLm9yZy/MnkTPAAAACXBIWXMAAA9hAAAPYQGoP6dpAADts0lEQVR4nOzdd3xN9//A8dcduVmSkFCRiKBaK2rWaGlFFGmrVovYqnSg6LBFzVotWrNGKIpS49ciSqyv2iNGjdYqjU0kQea99/fHlZuc3JsliSS37+fjcR/knM/nnM/5xLk+7/MZR7Vz504jQgghhBBCCGGD1PldACGEEEIIIYTIKxLwCCGEEEIIIWyWBDxCCCGEEEIImyUBjxBCCCGEEMJmScAjhBBCCCGEsFkS8AghhBBCCCFslgQ8QgghhBBCCJslAY8QQgghhBDCZknAI4QQQgghhLBZ2vwugBAiY/6Nd+d3EbJm5SkIqpbfpSj8Cks9rvTL7xJkbt9eeKVhfpciYwMC87sEWRP3Mzi0z+9SFH6FpR4f2eV3CTKXtAq0HfO7FBnauemPfDt3TtsOO3e9nkslKRikh0cIkTtWnsrvEtgGqcfcs29vfpfAdsSvye8S2Aapx9yjX53fJSjYjDn82Bjp4RFCCCGEEMKWGFX5XYICRXp4hBBCCCGEEDZLeniEEEIIIYSwJTY4LC0nJOARQgghhBDClsiQNgUJeIQQuaMwrCxWGEg95p6CvkJbYWL/Xn6XwDZIPeYeTYf8LkHBJj08ChLwCCFyhzTUc4fUY+6RgCf3FIallAsDqcfcU8CXpM530sOjIIsWCCGEEEIIIWyW9PAIIYQQQghhS2RIm4IEPEIIIYQQQtgSGdKmIAGPEEIIIYQQtkR6eBQk4BFCCCGEEMKWSMCjIIsWCCGEEEIIIWyW9PAIIYQQQghhS2QOj4IEPEIIIYQQQtgSCXgUJOARQgghhBDClsgcHgUJeIQQQgghhLAl0sOjIIsWCCGEEEIIIWzWfzrgCQ0Nxd/fH39/f8LDwy32G41GOnfujL+/PwMHDszVc/v7+zNz5sxcOdaBAwdYsmRJrhzrWVmyZAn+/v7P/Lz+/v5PVVfh4eEW/07y6xoKCtXDRIpPOY73+zsoX/8XXqz4Ex7fn8zvYhVKUpeWnLUaptd6iYhWbxLbvjXHWwTQoUzpLOd/x7sUuwJeI+rdd3j4XitOv/kGvZ8vp0gz/qWqHGsRwL22LYlt35qLLVsw/+ValHFyyu3LeWacnWH6ODsiTjoQe9WR4zsc6NBak6W8JYpDyHc67px15NEVR/ZttqdJo4ybCQ4OcH6/A8bbTnz+ScaDRgJeU2O87YTxthMe7lm+pHwh9ZgzWi0ED1Nz+YyWuPtazh7T0u+jrDc5nZ1h+hQ1ERe0xN7Tcny/lg7vWu+xqFkDtv2mIeaWlsgILb/8pKFcWWUaJydYuUTDueNaom9qeXhby+nDWkYMVpP2dvf2Mp17V6iGyAgtxkd2dO9SCHtLjDn82Jj/dMCTzMnJic2bN1tsP3HiBNevX8epgP/nd/DgQZYuXZrfxciWt956i9mzZ+d3MUQOaB7E4/bzBVQJBh41zXpDVFiSurS0rmEDupfzZczpswTu+oPD9yJZ9Wo9gnx9Ms07pPKLrGvYgNMPomn/x0He2bOPOX9fRKdW/pdX1M6Olf9co/uBI7TYtZdpZ//ibS9PDjbzx12ny6tLy1PrQuzp3kHLmGlJBAbFc/i4gVU/2BPUNuPGuk4HYWsdCGikZsDIBFp1j+fWHSOhq+x5rUH6TYVxQ+1wzsJ/kc7OsOAbHRE3DNm9pHwh9Zgzc2ZoGPaFmtk/GGjeSs/6Xw3MnKpm2BdZa3auW6mheyc1YyYaCGyj5/BRI6uWaglqrww8Kr4Iu7Zo0dlB+2563v9Yz4svqPjfNi3Fi6eks7MDlQq+/d5Au856WnXQ88tGA8HD1Gz8Wfk7rfC8is7t1SQkwubfC3HL36jK2cfGyBweTE/9t2/fzoABA3B2djZv37x5M1WrVuXRo0e5dq74+Hjs7e1z7XiFVYkSJShRokR+F6NAiYuLw8HBIb+LkWVJ3s5cPPwuqFSo78fhtuZifhep0JK6VAos5UmzUiUJ2neQVf/8C8Cu23fwdXZiao1qrL56DUM67ZBaxYoy4SU/hp08zdSzf5m377h1xyJtv6Phip93377L5UeP2NK4Ia1KlyLk0j+5dk3PQmCAmmaNNQR9GM+q9XoAdv2RgK+Piqmj7Vi9QY8hnXZyr85aqlVR0+DNOA4cMSXauTeBEzsdmBJsR/3AeIs8L9dU07+Xls4fJ7B2ccb/r00aaUdkFGzapmfU5wX7WavUY85UqQy9uqsYMcbAtBmmOtj9PyMe7ipGDlEzb5GByMj08wc2V9EsQE1QjyRWrTHd6Lv26PEtA1MnaFi9Nslc/2NHaoiPh7ff1RMTY9p29HgSf5/U8sUANUNHmRJGRUHH7nrFecJ2GrG3hyGfaShXVs/lK6bte/Yaea5sEgC1a6ro1L5g1nOmCnGslhcK6W8xdzVp0gSAsLAw87aHDx+yZ88eAgMDLdIvXbqUjz/+mHfeeYe33nqLPn36sGnTJoxG5b+ujh07MmzYMPbs2UPv3r1p1qxZuj0xRqORBQsW0LRpU3777Tfz9h07dtC3b18CAwMJDAzkyy+/5O+//zbvnzRpEhs2bAAwD8/z9/fn5s2bABgMBtatW8cHH3xA8+bNefvtt/nkk0/4448/FOf48ssvadeuHc2bN6d79+788MMPxMbGKso4adIkAgMDuXz5Mp999hmBgYG0bt2amTNnEhcXl5WqNrM2HCy5vg4dOkSfPn1o3rw53bp1s9r7lplHjx4xbdo0WrVqRWBgIIMHD+batWtW0546dYrPPvuMN998kxYtWtCvXz/279+f7XNC9uvy0qVLfPnll7z55pt8/vnnT3XOfKNSmT4i56QuFdqU9iImMZE1VyMU20MuX8HbyZF6GYzj6ffi88Qb9Hz/14WnOvedeFODNCm9iKoAa/OmlpiHRtb8n7JhF7IyCe9SaurVTv+//DZvajj3t8HcSAfQ62H52iTq1dbg5an892lnB4tn6JgdksSRExn3NjSsp6ZPVy0fDIpHX7A7JgCpx5xq/bYatVpFyDJlIUOWGXByUtHijYy/69q0VBMTY2TNOuU9GLLMgLeXinovm/JrNPB2oIpfNhrMwQ7A1Wuwc4+RNi0zb+LeuWv6MykpZZux8N361kkPj4L08ADOzs689tprbNmyhXfeeQcwNVxVKhX+/v6sXbtWkf7mzZu0bNmSkiVLAnDmzBm+//577t69S/fu3RVp//77b65evUqXLl0oVaqU1Sf4CQkJTJ48mQMHDjBx4kTq1q0LwPLly1m8eDEtWrSgS5cuJCUlsXr1aj799FPmzp1L2bJl6dq1K3FxcezevVsxRMzd3dQgmDRpEtu3b+fNN9+kZ8+e2NnZ8ddff5kDIoCIiAjq1atHu3btcHBw4OrVq6xatYpz587x7bffKsqq1+sZNmwYb7/9Np06deLPP/9k2bJl3Lp1i4kTJz7tr8Ds4sWLzJkzh06dOlGsWDE2bdrE1KlT8fb2pnr16lk6htFoZNSoUZw+fZpu3bpRqVIlTp8+zdChQy3ShoeH8+WXX1K+fHm+/PJL7Ozs2LhxIyNGjGDkyJHmYDirslOXSUlJjBgxgpYtWxIUFIRer0/nqEL8t/gVdeVsdAz6NC2Pk5FRpv1ubuy/e99q3tdKFOdsdAztfLwZVbUyFYoU4UZcLMuvXCP41J8kWglkNCoVdmoVlVxdmFGrOuejY1j3b4SVoxdsfpVVnP3LQNqvkpNnTA1Pv0oq9h9OJ28lNf87YPkdlJy3aiUV12+m1F3w56YhWKMmJVLCI/3GkYMDLJqhY8YPSRw/ZeSdFtm8qHwg9ZgzflVV3L5j5NYt5faTp03X7VdFRUbdD35V4Ox5o2X9m/PD/oPwfHlwclJx8rTlMU6eNvJGExX29hCfplNNozHN6XmlvorPP1Xz088Grv2b3asUsbGxLFq0iF27dhEdHU2ZMmXo1KlTltpNhw4d4scff+Tvv//Gzs6Ol156id69e1OuXDmLtEePHmXx4sVcvHgRe3t7GjRowIcffkixYsWyVV4JeJ548803GTRoEJcvX6ZcuXJs2bKFxo0bW52/M2TIEPPfDQYDNWrUwGg08ssvv9CtWzdUqZ7URkZGsmTJEnx8rI87j46OZuTIkdy4cYOZM2dSoUIFAG7fvs2SJUto3bo1n376qTl9nTp16NKlC0uXLmX06NF4e3ubf+lVqlRRHPvkyZNs27aNLl260KtXL/P25IAqWdeuXc1/NxqNVKtWDV9fXwYOHMjFixd5/vnnzfsTExN57733aNeunbk8Go2GRYsWcerUKapVq5ZODWdNVFQU33//vTmYrF69OsePHycsLCzLAc/hw4c5fvw4/fr1U5RTq9WyaNEiRdoFCxbg4uLCjBkzcHR0BKBBgwb07t2befPm4e/vr/h9ZiY7dZmUlES3bt2s9iIK8V/modNxycpQ4vsJiab99unPr/F2cqSEwZ7vatVg1Kk/ORMVQ0DJEgytUhEfJ0e6pGmplnSw52abt80/H7h7D/8de3iUVPgeQHgUU3HpH8uG5P1Io3l/+nnh/gMreR+kHDtZdT8Vg/tpadk1nsePAY/0yzRuqB0aDYyekpilaygIpB5zxsMd7lt5HvH4McTHGzNdaMHDXcWlK9bq/8l+D1PA5OGuerLdelq1WkWxYpDq+S4d3lWxamlK03fxjwb69Ct893qW5HFPVXBwMOfOnaN37974+PgQFhbGuHHjMBgMNG3aNN18e/fuJTg4mFdffZUxY8bw6NEjli5dyoABA5g7dy7e3t7mtOHh4QwZMoT69eszfvx4IiMj+eGHH/j888+ZN28eumzMtZSA54nq1avj5eXFli1baNGiBefOnePjjz+2mvbYsWOsWLGC8+fPW8zviYyMNPeuADz//PPpBjs3btygX79+2NnZMWfOHMWclsOHD6PX62nevLniyb9Op6N69epWV5VL6+DBgwC0bt06w3TXr19n0aJFHD9+nAcPHiiG5v3zzz+KRjpg8Q+5adOmLFq0iPDw8BwHPBUqVDAHO2C63tKlS3Mr7aOiDBw/fjzDciaLjY3l7NmzvPPOO+ZgB0Cj0fDGG2/www8/cO3aNcqUKZPlc2e3Ll977bUsH1uI/5KMhpWkHT6cmhoVrnZ2dPzjIKuvpsz/cdZqGVTpBUafOsPFhynf23fjE6izNQx7tYbKri4MrvwiO5u8RuOwPdzM5lDdgiDjest5Xo0GFs+wZ/VGPb/vzHhc1cs11Qzso6VFx3gKW1VKPWaNJs0aDsnNlZzUX3bzZyft1u1G6jRMwsUFGtRVMeQzNR7uGtp01NvOULZkeTgs7cCBAxw5coSRI0cSEBAAQM2aNbl16xbz58/H398fTdp/HE/88MMPlCtXjrFjx5ofKFetWpVu3boREhLCyJEjzWnnz59P6dKlGTNmjPl4pUqVon///mzZsoVWrVplucwS8DyhUqkIDAxk3bp1JCQk4OPjw0svvWSR7uzZs3z55ZfUqFGDzz//nBIlSmBnZ8fevXtZvnw5CQkJivSpg5+0zp07R1RUFL169bKYwB/5ZEbfRx99ZDWvWp352NSoqCjUanWGZYiNjWXAgAHodDp69epF6dKlcXBw4Pbt2wQHB1tcj0ajwc3NTbEt+fjR0dGZlikzrq6uFtvs7OyIT9snnYHo6OgMy5ns4cOHGI1GPDwsH6sVf7K8S1RUVJbPm926dHBwUCySka6Vp0yftIKqmT5C2Jh7CQlWe3HcdXZASk+P9bzxlHJ0ZOsN5UOSLTduMqjSC9QqVlQR8OiNRo4+efy+7+49Qm/c4vI7LRhapSIDj53Ihat5du5FGvGwMsrD/UmvgrWeh5S81nsu3IuiyDvwQy3lfVW0752I25Ova1cX058O9uDmCjEPwWAwzU1Zt0nPkXCDOa2DfXIeFfHxRh7m3ppAuUbqMWt8y8CVs3aKbY1bJHHvPtSwbD7h5AT29ipzT0167t233gvk/uR3cv++0ZwOeNLTY7RIazAYefBAeYwHD+Do8eSFEIxcvGxk9Y9aWr1tYMOvOYh4klaBfrXF5rCwmuaA4JnLwwBu7969ODo60rhxY8X2Fi1aMH78eM6ePYufn59FvqioKK5du0ZQUJBi9Iynpydly5bljz/+QK/Xo9FouHPnjrkHKXXw5Ofnh4+PD3v37pWA52k1b96ckJAQfv31V8UQsNR27NiBVqvl66+/VnSl7d2712r6jIZD+fv74+7uzqJFizAajYrhUMkN/6+++gpPT8+nuRzc3NwwGAzcv3/faqMeTL1Vd+/eZfr06dSoUcO8/eHDh1bT6/V6oqKiFMHE/Sd919aClfzg6uqaYTmTFSlSBLVazb179yyOcfeuaSZj2qApI9mtyyyTwEb8x5x6EE2Qb2k0KpViHk+1oqb78XQGDyJOPoimVKoe22QqTN/Fmc31joiN5XpsLC+6FMl+wfPZqTNGgtpq0GhQzH+oVtn0gOz0ufRbQKfOGszpUjPnPftk/kQlNUXdVFw4aFnH44fpGD9MR40msZw4bcSvshq/ymrat7Jsalw67Ej4aQM1mxSwLgukHrPq+g2o0zBJse3830ZOnTYS9J6akiVRzOOpVtV0D54+k3FL/NSfEPSeyrL+zflNP1+8BI8fG6lW1fIY1aqquHDRcv5OWoeOmMry4gsZzyvKlLaj6ZNGQMAfVhI/I3nYw3P58mV8fX0tenHKly9v3m8t4El6sjqEnZ2dxT6dTkdcXBzXr1/Hx8eHy5cvK46Z9jynT1uZvJUBWaUtlRIlStChQwcaNGhA8+bNraZRqVRoNBpFD0t8fDzbtm17qnN27dqVvn37EhISwoIFC8zb69ati0aj4fr161SsWNHqJ1nyP5y0vSD16tUDYOPGjemePzkgSzsO8tdff003z/bt263+nLqRn59q1qwJpF/OZI6OjlSuXJn//e9/irozGAxs376dEiVKpDsc0ZqnqUshhKX1/0bgYmdHOx9vxfbu5XyJeBzLwXvWFywA+OWaabGBQC/lg6I3vTzRG4wcvpfx4+XnizhT2tGJCzl9UJEP1m9OwqWIinZvKxsh3Ttoibhh4ODR9MO99Zv1VH5RTd1aKf+3aTTQ5V0tB47ouXHL1Bic9F0ijVvHKT4d+5i+P+cuMe27cNmUNm26xq3jWLLK1OBp1S2eDwYlUBBJPWZNYqKptyT15+FD2LjJgMFgpHtnZROzRxcVjx8bCd2WcWCx/lcDLi4q2rVWNti7d1YTcd3IwcOm/Ho9/LrZSNtWaoqkej7hUxr8X1Ox7v8yX8rO/3XTOS5ctLXxbHkrOjoaFxcXi+3JD77TG/FTrFgxXF1dLYKVhw8fmgOc5LzJf1p7mO7i4pLtUUXSw5NGnz59Mtxfv3591qxZw/jx43n77beJjo5m9erVVqPVrHr33XdxdHTk22+/JTY2lv79++Pp6UnPnj1ZtGgRN27coG7duhQpUoTIyEjOnTuHg4MDPXv2BFKi35UrV5oDpfLly/PSSy/xxhtvsHz5ciIjI2nQoAF2dnZcuHABe3t72rZtS9WqVXFxceHbb7+le/fuaLVatm/fzsWL1t8DYmdnx5o1a4iNjaVSpUrmVdrq1auX4/k7uaVOnTq89NJLzJ8/n7i4OCpWrMjp06etBqUffPABX375JYMGDaJDhw5otVo2btzI5cuXGTlyZLYWLMhuXdoCp93XUccmoX5kGmKkuxBNkdCrADx63Qujo3zFZJXUZYrQG7f4/cYt5tapiaudlgsxjwjy9SHQy5PO+w6Z38GzsG4tupfz5flft3L18WMAQi5d4cMK5ZhTpwbF7XWciYqhqedz9H2hPHMuXDSnq1bUlek1q7P2WgSXHj7CgJFqbm4MqliBewnxTDv7d3rFK7BCdxj4fZeeuVN0uLokcOGykaA2WgIDNHT+ON787pKF03V076Dh+bpxXP3XVJmLf0qib08taxbqGDo+kdt3jXzSU0vFCiqavpvSoD5/wcj5C8rGoa+P6Xvy4hUju/elNDJT/z1Z41dNef84pCeDuDVfST3mzJmzsGipkTEj1Oj1cPiokWYBKvq8r2bkGOU7eEYNVRM8TE3AW3r27DVdU+jvRn4PMzB3hgZXFz0XLkHQe2oCm6np/H6S4h1IoyfoOdxcy29rNUz61oCDPYwdpeHuPfjmu5SEfd5X0+hVFb+HmVZkc3aCRq+q6P+Rmj/2G9j4m/J3kRxslS9n+rNOTRXJz0B+2VBIgqM8LmZG7aP09qnValq1asWyZcv48ccfadmyJY8fP2bWrFnm15tkp92VHf+d/0FzSa1atRg8eDArV65k+PDhlChRgrfeeouiRYsyderUpz7uW2+9haOjIxMnTiQ2NpYvv/ySzp074+vry7p169ixYwcJCQm4u7tTqVIlWrZsac4bEBDA6dOn2bhxIz/++CNGo5GVK1fi6enJ0KFDefHFF9m8eTNbt25Fp9NRtmxZOnfuDJiGbH399dfMnTuXiRMn4uDgwKuvvkpwcLDV4E+j0TBx4kS+//57li9fjr29PW+99Va6c43yg1qtZsKECcyZM4dVq1aRlJSEn58fX3/9tcWy4TVq1ODbb78lJCSESZMmYTQaef7555kwYQINGjTI1nmzW5e2oOSYw9hFpAwedwm9isuTRvqlsHdIKl34hgXlF6lLpbZ79zPhJT/GVquCu07HuegYxUIEYFpOWqtWK15hlGQ08sbO/zHxJT+GV6mEu07H5UePGHriNN+eSwlibsXFcz02ls8rvUApRwe0KhX/Po7lt+s3mXjmHP8+Vr47q7Bo2zOeCcPsGDtEh3tROHfBSMc+8azekDI2SKMBrValqLeEBAh4N44pwTq+n6jDyRHC/zQQGBTPnv0F+KUveUTqMWc+Gagn4rqa/h+p8SwJV/6BAV8amDVPWQdqtWUdArQN0jPhKzVjR2lwLwbn/oKO3ZNYvVbZij//l2ne0OTxGtYu15CUBDt2G/liuJ4nI9MBOPWnkbcDVXw9RkNxD9N7d/6+CBOnGvj2e8slyNeuUDaP+32kod+TZo7KueCvlAdkfUjb+uOw4bjF5rC6UenOP3J1dbXaw5K8zVrvT7Lu3bsTGxvL8uXLCQkJAUydCYGBgWzatMk8pz2j3qKYmJhsT6NQ7dy5s5CEqiK/TZo0id27d7Nly5b8Lsp/in/j3fldBCEsrbQcny2ewgBZll4UQI+eftSKSLFzU/7N4fGveDRH+Xeer53uvmnTprFjxw5+/fVXxTyeHTt2MG7cOL7//nurc3hSi42N5caNG7i5ueHh4cGXX35JREQEP/30EwB37tyhffv29OnTh6CgIEXebt26UbJkyWx1NMgcHiGEEEIIIWyJUZWzTwYaNWpEbGwsu3crH8hu3bqV4sWLU7ly5UyL5+joSPny5fHw8OCvv/7i2LFjtG3b1ry/RIkSVKpUiW3btilez3LmzBmuXbtGo0aNslUdMqRN5CqDwZDhOzKAdNdmzwp92n7nNFQqVZaW7BZCCCGEENlXr1496tSpw4wZM3j8+DHe3t6EhYVx6NAhhg8fbm7nTZkyha1bt7JixQrzisPh4eGcO3fOPP/87NmzrFq1irp169KmTRvFeT788EO++OILxowZQ6tWrYiMjGTBggWUK1eOFi1aZKvMEvCILBs6dChDhw7NME3yP+6M7Ny586nLkNHbe8G0tHhmZRRCCCGEsGl5PGFl7NixLFy4kJCQEGJiYvDx8WHUqFE0adLEnMZgMGAwKOdtabVa9uzZY353ZenSpenZsydt27a1eCBeo0YNJk2aREhICMOHD8fBwYH69evz0UcfWayImxmZwyNy1c2bNzN9WWfqJbWz6/z58xnud3Nze+r3FhVUModHFEgyhyd3yBweURDJHJ5cka9zeCpYLkSQHTsv1MylkhQM0sMjcpWnp2eeBhw5CZaEEEIIIf4TpDtDQQIeIYQQQgghbElWl6X+j5DZ3UIIIYQQQgibJT08QgghhBBC2BIZ0qYgAY8QQgghhBC2RIa0KUjAI4QQQgghhC2RHh4FCXiEEEIIIYSwJdLDoyCLFgghhBBCCCFslvTwCCGEEEIIYUtkSJuCBDxCCCGEEELYEhnSpiABjxBCCCGEELZEengUJOARQgghhBDClkgPj4IsWiCEEEIIIYSwWdLDI4QQQgghhC2RIW0KEvAIIYQQQghhSyTgUZCARwghhBBCCFsic3gUJOARQgghhBDClkgPj4IEPEIIIbJPHh4KYbvk/hY2RgIeIYQQQgghbIkMaVOQgEcIIYQQQghbIgGPggQ8QgghhBBC2BKZw6MgAY8QQgghhBC2RHp4FNT5XQAhhBBCCCGEyCvSwyOEEEIIIYQtkSFtChLwCCGEEEIIYUtkSJuCBDxCCCGEEELYEunhUZCARwghhBBCCFsiPTwKsmiBEEIIIYQQwmZJD48QQgghhBC2RIa0KUjAI4QQQgghhC2RIW0KEvAIIYQQQghhS6SHR0ECHiGEEEIIIWyJ9PAoyKIFQgghhBBCCJslPTxCCCGEEELYkjwe0hYbG8uiRYvYtWsX0dHRlClThk6dOtGkSZMM8w0cOJATJ06ku/+XX37B3d09w7Qvv/wyU6ZMyVZ5JeARQgghhBDCluTxkLbg4GDOnTtH79698fHxISwsjHHjxmEwGGjatGm6+QYOHMjjx48V2+Li4hgyZAgvvviiOdhJ5uXlxYgRIxTbihQpku3ySsAjhBBCCCGELcnDHp4DBw5w5MgRRo4cSUBAAAA1a9bk1q1bzJ8/H39/fzQajdW8ZcuWtdgWGhpKUlISb775psU+nU5HlSpVclxmmcNTCIWGhuLv72/+BAQE8N577zF58mTu3LmTaf5JkybRsWPHZ1BS627evIm/vz+hoaHP9Lw5ue6OHTsyadIk88/5dQ1CCCGEEJkyqnL2ycDevXtxdHSkcePGiu0tWrTg7t27nD17NltF3bJlC46OjpkOh8sJCXgKsSFDhjB79mymTZvG22+/TVhYGAMGDCA2NjbDfF27dmXcuHHPqJSW3N3dmT17NvXr18+3MoicUz1MpPiU43i/v4Py9X/hxYo/4fH9yfwuVqEkdWnJWathes2XiGj1JrHvteZ48wA6lCmd5fzveJdiV5PXiGr3Dg/fbcXpwDfo/Xy5dNM7aNScf7MZxo7t+LziC7lxCfnC2Rmmj7Mj4qQDsVcdOb7DgQ6trT9pTatEcQj5Tseds448uuLIvs32NGmUcTPBwQHO73fAeNuJzz9RDhop7aVi3RIdFw878PCyIw8uOHIszIG+72tJ5+FvgSH1mHVaLQQPU3P5Ty1x97ScPaal30dZb146O8P0yWoi/tYSe1fL8X1aOrxrvcFdszps+1VDzE0tkf9q+eUnDeXKWj9uv4/UnD1mKtOl01qCh6nRWhnX1Pg1Fb//n4Zbl7XE3NRy4oCW/h+rUae5BJ0Ovhig5tQhLQ9vabl5ScvmdRoa1PvvrYZ2+fJlfH19LXpxypcvb96fVf/++y8nT56kSZMmODo6Wuy/fv0677zzDgEBAXTu3JmFCxcSHx+f7TLLkLZCrFy5clSsWBEwdSXq9XqWLVvG3r17eeONNyzSx8XF4eDggLe397MuqkJudU/akqSkJFQqVbpdwAWR5kE8bj9fIL5SMR41LY3bmov5XaRCS+rS0rqGDXjZvRhDT5zmr5iHdPL1YdUr9VCrVKz851qGeYdUfpEJ1fyYd/ESX585T6LRQCUXF3RpWzCpjKtWFWdrraFCZl2IPS/XUDN0fCJ/XTTQqa2WVT/Yo1bHs3KdPt18Oh2ErXWgqBsMGJnA7btG+r6vJXSVPU3fjWfPfoPVfOOG2uHsZP2Yzk4QHQPjvknkaoQRnR282VTDrEk6avip6f1ZQm5ccp6Qesy6OdM1dA1SMWqcgcPHjDQPUDFzihqXIvD1NOvXm9q6nzS8XEvF0NEG/rpgpNN7alYt0aJWJbFyTcq4rIovwq4tWsJPGWnfTY+DA4wdqeF/v2up8UoSd++mHHP4l2rGjVIz6RsDv+8w8nItFeOD1Xh7qfiwf8rvL6Cxiq0bNez5w0jvfnoePYJ33lLx3VQNz5eDgYNTyr9globOHVR8/Y2BHbuNuBeDoZ+p2R2q4dWmeg4fLWAvvsnD4kRHR1OqVCmL7a6urub9WbV582YAq8PZqlWrhr+/P2XKlCE+Pp5Dhw6xatUqTp06xfTp01Fn8J2eVuH/dhdmyUHErVu3mDRpErt372b27NnMnTuXP//8k3LlyjF79mwmTZpEeHg4q1atMuc1GAxs2LCBzZs3c+3aNezs7ChTpgydO3fm1VdfNafbsWMHv/zyC5cuXQLAz8+PPn368MILWX8ievPmTYKCghgyZAgtWrQAYMmSJSxdupTFixezfPlyDh48iE6no169evTt2zfbE9RCQ0P56aefuHnzJqVKlaJTp05W00VHR7No0SL27dvHgwcPKFGiBE2aNKFbt27odLpsnTMiIoLly5dz6tQp7t69i4uLCy+88AIffPCB+akHQHh4OIMGDWLYsGFcuHCBnTt3cu/ePZYsWUKZMmWydc78lOTtzMXD74JKhfp+nDTSc0DqUimwlCfNPEsStO8gq67+C8Cu23fwdXZiavVqrL56DUM6/5nXKlaUCdX8GHbyNFPP/WXevuNW+sN9X3YvRv8Xnqfz/sOsbVh4e54DA9Q0a6wh6MN4Vq03Nep2/ZGAr4+KqaPtWL1BjyGd9mevzlqqVVHT4M04DhwxJdq5N4ETOx2YEmxH/UDLJ6ov11TTv5eWzh8nsHaxvcX+8xeM9OivbIyH7jDwXHEV3Tto6DsUEgpgzCP1mHVVKkOv7ipGjDEwbabpenf/z4iHh4qRg9XMW2QgMjL9/IHNVDQLUBPUM4lVT4KbXXv0+JaBqRM0rP4lyVzXY0dqiE+At9/VExNj2nb0eBJ/n9DyxadqhgabErq7w8jBahYsMTBiTEqZ7OxgfLCaGbPh7DlT/h5d1CQmmo6ZPI8+bJeRii+o6NFZbQ54dDro1F7FTz8bGTU25Zf/x349Ny7a0bmDqgAGPHnb86RSpX/8jPalptfr2bp1K2XLlrX6ILxXr16Kn+vXr4+npydz587ljz/+oFGjRlkurwxpsyEREREAFC1aFDD1GowYMYKaNWsyfvx4evTokW7eSZMmMWvWLCpVqkRwcDDBwcG88sor3Lx505xm+fLljB8/Hl9fX4KDgxk+fDixsbF8+umnXLlyJVeuYfTo0ZQuXZoxY8YQFBREWFgYs2fPztYxQkNDmTx5MmXKlGHMmDF06dKFZcuWcfz4cUW6hIQEBg0axO+//857773H119/TdOmTVm1ahXBwcHZLvvdu3dxdXWld+/eTJ48mQEDBqDRaPjkk0+4evWqRfoFCxZw+/ZtBg0axIQJE8y/t0JDpTJ9RM5JXSq0Ke1FTGIia65FKLaHXLqCt5Mj9dKs4pNavxeeJ96g5/u/L2TpXHZqFYvr1mb235c4klHLrBBo86aWmIdG1vyfsgciZGUS3qXU1Kud/n/5bd7UcO5vg7mRDqDXw/K1SdSrrcHLU/nv084OFs/QMTskiSMnMn+Kn9qde0YMBtPxCyKpx6xr/bYatVpFyDJl2UOWGXByUtGiacbfa21aqomJMbJmnTJYCFluwNtLRb2XTfk1Gni7hYpfNhrMwQ7A1Wuwc4+RNi1TfictmqpwdFQRsizNMZcZUKtVtH47JW1ioilYTDsT4EEUxKWKTQ0G0ycqWnnM6BjQ643ExWV4mfnDmMXPtgMw5DuLT1hYWLqHdnV1tdqLk7zNxcUlS0U8cOAA9+/f56233sryZSWvAHfmzJks5wHp4SnU9Ho9er2ehIQEwsPDWb58OU5OTrzyyiucPn2apKQkunXrRmBgYIbHOXnyJNu2baNLly6KaLpu3brmv9++fZslS5bQunVrPv30U/P2OnXq0KVLF5YuXcro0aNzfE1vvvmmeWGB2rVrExERwZYtWxg8eHCWnhgYDAYWLVrECy+8wLhx48x5qlWrRteuXfHw8DCnDQ0N5dKlS4wePdo88a5OnTo4Ojryww8/cOTIEerUqZPlslevXp3q1aubf9br9dSvX5+ePXvy66+/0rdvX0V6Ly8vvvrqqywfX4j/Cj83V85Gx6A3KhsXJx9EmfYXdWP/vftW8772XHHORsfQrrQ3o6pWpkKRItyIi2X5lWsEn/6TxDRdQ8FVK+Os1TLq1J+UcLB8ul6Y+FVWcfYvg0UD+OQZU2PUr5KK/YfTyVtJzf8OWLack/NWraTi+s2Uugv+3DQEa9SkREp4ZP7drNGASxFo1lhDj45avpmbVGADHqnHrPOrouL2HSO3biu3nzxtNO/PaGyVXxU4e95oWdfm/LD/IDxfHpycVJw8bXmMk6eNvNFEhb09xMcnnxNO/ak8781bcOeu0bwfYN4iA0HvafhumpqJUw08joWWgSratFQxbHRKEJeUBHMWGOjVTc32nUbzkLaJX2mIioIFS7IXrD4TWe3hCWhg+qTdbCibbpZy5cqxY8cO9Hq9Yih+8tydcuXSny+Z2ubNm7Gzs7M6DSMz2RnOBhLwFGppG9Dly5dn4MCBijXMX3vttUyPc/DgQQBat26dbprDhw+j1+tp3rw5+lTfTDqdjurVqxMeHp69wqfjlVdeUfxcvnx5EhISiIyMtFib3Zpr165x9+5d3nvvPUWA5OnpSdWqVRU9VsePH8fBwYHXX39dcYwWLVrwww8/cOzYsWwFPHq9npUrV7J9+3YiIiJISkoy77PWw5OV340Q/0UeOh2XHj2y2H4/IdG8Pz3ejo6UsLfnu1o1GHXqT85ExxBQsgRDK1fEx8mRLgdSWqrVi7oxuFJFWv5vH48Laus7GzyKqbj0j2Xj8n6k0bw//bxw/4GVvA9Sjp2sup+Kwf20tOwabxoG5GGRTWFIfy2TRpl+ZwaDkYkzkhg1KTHjTPlI6jHrPNzhvpWO0cePIT7eiEcm1+ThruLSFSv1dT9lPxif/JnyO1CkjQS1WkWxoqagxsNDRVyckTSvejEf1yNVU+LQESNN3tKzZpmGfh+aGu5JSUaGjTbw7ffKIGbQEANR0fDLCg0ajak8/1w10uStJC5eyvg6bU2jRo3YtGkTu3fvVqystnXrVooXL07lypUzPcb9+/c5ePAgjRo1ws3NLcvn3rp1K0CWzpGaBDyF2LBhw8yrZBQrVkzRewHg4OCAs7NzpseJiopCrVZnGFBEPhnq8dFHH1ndn91IOz1p/9Enz6NJyOIA5eTu1GLFilnsc3d3VwQ80dHRuLu7W/QcFStWDI1Gk61JdwCzZ89m48aNdOzYkerVq+Pi4oJarWbq1KlWVxRJ+/sSQqQwpv9QGGMGT4zVqHC1s6PjvoOsTjX/x1mrZVDFFxh9+gwXHz5CozINZVt97Rq/37yV28XPNxnWWyZTDLKSV6OBxTPsWb1Rz+87s/ZUe8nqJLbvMeBeDJo01PBlXy1urvDp8IIb9Eg9Wkq7pk7yM4Kc1FV282c1bVbT1aoB61dqOHjYyIef6nn0GJq8blrgwMEBxk9O+d2MGKzmi0/VfDXRwP/2GXF1gX4fqtn2q5Zm7yQRXtAW1szDKUX16tWjTp06zJgxg8ePH+Pt7U1YWBiHDh1i+PDh5l6fKVOmsHXrVlasWIGnp6fiGFu3bkWv16c7nO3kyZMsX76chg0b4uXlRUJCAgcPHuS3336jZs2aFg/IMyMBTyHm6+trXqUtJ9zc3DAYDNy/fz/dRnjyyhtfffWVxT/agiS5nJFWxuLfv3/fIu3Zs2cxGo2KoCcyMhK9Xp+tJw4A27dvp1mzZvTu3VuxPSoqyuqiC1md1MfKU6ZPWkHVTB8hbMy9hAQ87C17cdx1dkBKT4/1vPGUcnRk6w1lELPlxk0GVXyBWsWKcvHhIwa+WIHyRZxpv+8gbnam47o+WaXNQaPBzc6OmKTEdBdHKIjuRRrxsHzWg/uTXgVrPQ8pea33XLgXRZF34IdayvuqaN87ETfT1y2uT4brO9iDmyvEPEQxqf/Wbbh127Rh2y4DkVFGJo/SsfinJMJPF7wKlnq05FsGrpyxU2xrHJjEvftQ4yXL9E5OYG+v4r71kadm9+4bFT0uyZKfvyb36Ny7/6R3zd1yiJx7MVOP15MRr9y7Z8TRUY2jo+XcHHd3OBqe8vPsbzXcug1tglIWoti1xzQ36qvhalasNnD5ClSqCGNHqhk80sA336X8Urb8rufMES3ffn2PJgEfWFxHWFhN84s5n7k8XrRg7NixLFy4kJCQEGJiYvDx8WHUqFGKHh+DwYAhnRU+tmzZgqenJ7Vr17a638PDA7VazbJly4iKikKlUlG6dGl69uxJ+/btZUibyL569erx008/sXHjRt5//32raerWrYtGo+H69esWQ8AKEh8fHzw8PAgLC1MMa7t58yZ//vmnIqCrVasWu3btYu/evYqVPn7//Xfz/uxQqVTY2Sn/Q9i/fz93797N2VLgEtiI/5hTUdEElSmNRqVSzOOpVtT0EOJ0csvGipMPoill5V0OKkzfBckBjF9RV4rqdFx4u4VF2vEvVWX8S1WpEbqdExmcq6A5dcZIUFsNGo1yInu1yqaGwelz6TeKT501mNOlZs579smcikpqirqpuHDQso7HD9MxfpiOGk1iOZFBA/zQMVMD6MXn1YSfLnhDCaUeLV2/AXUaJSm2nf/byKk/jQS9p6bkcyjm8VSrarrfTp/JOBA7dQaC3lVZ1rU5v+nni5fg8WMj1apaHqNaVRUXLprm70DK3J1qVVUcOpJy/pLPQYniKk6fSWmA13hJxco1RotV9w4fNaLRqKhcUcXlK0aqV1OhVqs4fEx5PUlJcOK0kdcblgSH9RZlCwj4I8Prz1M5jYEziZccHR3p378//fv3TzfN0KFDGTp0qNV9P/74Y4bH9/b2VrzwPack4BG89NJLvPHGGyxfvpzIyEgaNGiAnZ0dFy5cwN7enrZt2+Lp6UnPnj1ZtGgRN27coG7duhQpUoTIyEjOnTuHg4MDPXv2zO9LQa1W07NnT6ZNm8aoUaN46623ePjwIUuXLrUYste8eXM2bNjApEmTuHnzJuXLl+fUqVOsWLGCevXqpfvUIT3169cnNDSUMmXKUL58ef766y9Wr15NiRIlcvMShbB56/+NoM/z5WhX2pufr/1r3t69rC8Rj2M5mMFj41/+jaB5qZIEenkq3tfzZilP9AYjh59MOJh05i+WXP5HkdfTwYFVr9Rj7t+XWH3tGhcePszlK8tb6zcn0aeblnZva/h5Y0rrsXsHLRE3DBw8mv7QqfWb9cydoqNuLbW5Ia3RQJd3tRw4oufGLVPradJ3iSxZpWz4ej6nYtUP9sxdksjqDXouXM64peXf0DTc5cLlAjjRG6lHaxIT4ehxy/Js3GRgfLCa7p3VTJmeUo4eXVQ8fmwkdHvG17D+/wz06amlXWsVP/+SkrZ7JzUR140cPGzaptfDr1uMtH3H1MuSfGv6lAb/11RMn5Vy7tDtRmJjjfToogx4enRRYzAY2fBbStrrN6BOLRVqtbI3Lfllov9GGM3pAOq/rGLP3pRj6nRQq7qKf5ULShYMOe3hsbGFQyXgEYApCn/xxRfZvHkzW7duRafTUbZsWTp37mxO07lzZ3x9fVm3bh07duwgISEBd3d3KlWqRMuWLfOx9ErJ40FXrVrF6NGj8fT0pHPnzpw4cUKxuIJOp2P69OksWrSI1atX8+DBA4oXL0779u3p3r17ts/bv39/tFotP/30E7GxsbzwwguMHTuWRYsW5dalFThOu6+jjk1C/cg0xEh3IZoioaYFGh697oXRUb5iskrqMkXojVv8fvMWc+vUxNVOy4WHjwjy9SHQy5PO+w+Ze2kW1q1F97K+PP/bVq4+maEccukKHz5fjjm1a1Bcp+NMdAxNSz5H3xfKM+fCRXO68zExnE+9vi3g++TNjxcfPmT37bsUNqE7DPy+y9TgdnVJ4MJlI0FttAQGaOj8cby5Qbdwuo7uHTQ8XzeOq/+aKnPxT0n07allzUIdQ8cncvuukU96aqlYQUXTd1PmUJ6/YOT8BWUj1tfH1DK6eMXI7n0prcavBttRsgTs2W8g4oaRom4qWjRR07uLlp83JnHsZMEbzgZSj9lx5iwsWmpkzAg1ej0cPmakWYCKPj3VjByrfAfPqKFqgoeqCXhbbw4aQrcZ+T3MwNzpGlxd9Fy4BEHvqQlspqbz+0mKIGT0BD2Hd2v5ba2GSd8YzC8evXsPvkm1wEBkJIyfYmDcKDX3I+H3MNOLR78armbhUqP5HTwA02cb+H6ahl/XaJi/2MDjx6aXkX7+qZptOwzmVeH27jNy6IiBr4arcXKCPX8YcXOF/h+pKV9ORZdeyuBVFDyqnTt3FsxvHCEEAP6Nd+d3EdJVrslG7CIsV9MCuBT2Dkmls/fC2P+yQleXq/zy9PDOWg0TqvnRvow37jod56Jj+PrsefNCBAAh9WrTo1xZyv66hX8epSzJVExnx8SX/Gjt7YW7TsflR49YcPEy357/O8NRHr7OTlxpGcgXx0/yzfm/8/DqUvk049cGZJezM0wYZkf7Vlrci8K5C0a+nmnqMUgW8p2OHh21lK0dyz/XUmrkuRIwJVjH229ocHKE8D8NjJqUSNiejHsQfH1UXDnqyBdfJfDNnJSG39vNNHzaW0u1ymo8ipnea3LmvIHla/XMXVJwl6UGqUce22We5gmt1jShv2cXNZ4l4co/MOsHA7PmKa939HA1Xw3X0Dgwid3/S6kvZ2eYMFpN+7Zq3IvBub/g62/0rF5rebfWqgGTx2loUFdFUhLs2GPki+F6Ll22LFf/j9X07a2mrK9p9baQ5QYmTDGQlCY2afOOikH91FR6UYWjA1y5CqvWGpg+y6BY6c3VFb4cqKbtO2p8feDhIzhzzsiU6QZCt1n/Ztn5W/4NafPXW64Omx07NYXnRehZIQGPEAVcQQ54xH9YHgc8/xm5HPAIkSuyEfCI9OVrwJN0LfNEGdip9cmlkhQM/50xEiLPGY3GdFfjSKZWq7O+OlkaBoMBYyZrXGrSrpsphBBCCPFfI90ZChLwiFxz4sQJBg0alGGaIUOG0KKF5apIWZG8nntGdu7c+VTHFkIIIYSwGXm8LHVhIwGPyDUvvvgi8+bNyzBNTt7h06NHD9q0afPU+YUQQgghxH+PBDwi1zg5OeXKi1DT4+npWaBfeiqEEEIIUSDIkDYFCXiEEEIIIYSwJRLwKEjAI4QQQgghhC2ROTwKEvAIIYQQQghhS6SHR0Gd3wUQQgghhBBCiLwiPTxCCCGEEELYEhnSpiABjxBCCCGEELZEAh4FCXiEEEIIIYSwJTKHR0ECHiGEEEIIIWyJ9PAoyKIFQgghhBBCCJslPTxCCCGEEELYEhnSpiABjxBCCCGEELZEhrQpSMAjhBBCCCGELZEeHgUJeIQQQgghhLAl0sOjIIsWCCGEEEIIIWyW9PAIIYQQQghhS2RIm4IEPEIIIYQQQtgSGdKmIAGPEAXdSr/8LoHtkO//3NPxdH6XwDZ0apffJRDCksaQ3yUQOSU9PAoS8AghhBBCCGFLpIdHQRYtEEIIIYQQQtgs6eERQgghhBDClsiQNgUJeIQQQgghhLAlMqRNQQIeIYQQQgghbIn08ChIwCOEEEIIIYQtkR4eBVm0QAghhBBCCGGzpIdHCCGEEEIIWyJD2hQk4BFCCCGEEMKW5PGQttjYWBYtWsSuXbuIjo6mTJkydOrUiSZNmmQp/969e1mzZg0XLlzAYDBQsmRJ2rVrR8uWLRXpjh49yuLFi7l48SL29vY0aNCADz/8kGLFimWrvBLwCCGEEEIIYUvyuIcnODiYc+fO0bt3b3x8fAgLC2PcuHEYDAaaNm2aYd6ffvqJRYsW0bJlSzp37oxGo+Hq1askJSUp0oWHhzNkyBDq16/P+PHjiYyM5IcffuDzzz9n3rx56HS6LJdXAh4hhBBCCCFsSR728Bw4cIAjR44wcuRIAgICAKhZsya3bt1i/vz5+Pv7o9ForOY9f/48ixYt4oMPPiAoKMi8vXbt2hZp58+fT+nSpRkzZoz5eKVKlaJ///5s2bKFVq1aZbnMsmiBEEIIIYQQIkv27t2Lo6MjjRs3Vmxv0aIFd+/e5ezZs+nm3bBhA3Z2drRt2zbDc9y5c4dz587RrFkzRfDk5+eHj48Pe/fuzVaZJeARQgghhBDClhhz+MnA5cuX8fX1tejFKV++vHl/ek6ePEmZMmXYs2cP3bp1IyAggPfee48ffviBxMRExTlSHzPteTI6hzUypE0IIYQQQghbkodD2qKjoylVqpTFdldXV/P+9Ny5c4cHDx7w/fff07NnT8qWLcuxY8f46aefuH37NiNHjlQcI/mYqbm4uGR4Dmsk4BFCCCGEEMKW5PGiBSpV+gFVRvuMRiOPHz9m1KhR5hXdatasSVxcHGvXrqVnz554e3vnenkl4BFCCCGEEMKWZLWH5+Ae0yeNsJbNzQsSpOXq6mq1hyV5m4uLS7qnc3V15f79+7z88suK7XXr1mXt2rX89ddfeHt7Z9hbFBMTY7XnJyMS8AghhBBCCPFfVO810yeNgPLpBxTlypVjx44d6PV6xTye5Hk15cqVSzdv+fLluX//vsV2o9HUJaVWqxXHuHz5MvXr11ekvXTpUobnsEYWLRBCCCGEEMKW5OGiBY0aNSI2Npbdu3crtm/dupXixYtTuXLldPO+9popuDp48KBi+8GDB1Gr1VSsWBGAEiVKUKlSJbZt24ZerzenO3PmDNeuXaNRo0YZFzKNp+7huXjxImvXriU8PJx79+6h0Wjw8fHB39+ft956C1dXVwYOHAjAjBkznvY0T61jx47UqFGDoUOHZjvv8uXLKVu2LA0bNlRsDw8PZ9CgQUyfPp0aNWrkUklt06RJkwgPD2fVqlWF6tgA/v7+ip8dHBx47rnnaNKkCe3bt8fR0dH8byErdu7cCWTtnhFCCCGEyLE8XLSgXr161KlThxkzZvD48WO8vb0JCwvj0KFDDB8+3NzrM2XKFLZu3cqKFSvw9PQEIDAwkF9//ZUZM2YQFRVF2bJlOXr0KBs2bKBVq1bmdAAffvghX3zxBWPGjKFVq1ZERkayYMECypUrR4sWLbJV5qcKeH777TdmzJiBj48PHTp0oGzZsiQlJXH+/Hl+/fVXzpw5w7hx48wBT2GzYsUKXn/9dYuA54UXXmD27Nn4+vrmU8kEQNeuXWnXrl2enuP111+nffv2AMTGxnLixAl+/PFHLl68yNixY83/FlIbNWoUXl5efPzxxxbHy+o9k1+ctRrGv1SV9j6lcbfXcS46hklnzrP66r9Zyv+Odyk+q/QCNYsVRaNSceXRY2aev8CCiynLRo5/qSpvenni6+SEk1bD9dg4tt+8zYQ/z3H18eO8urRnzlmrYXy1qrQvUxp33ZO6PJvNuqyYpi7/UtZlag4aNSeaN+VFVxe+OH6Sb87/nZuXU6ioHibiMec09ucisT8TiTYynnv9/LjX/6X8Ltozp9XC8OHQsweUKgWXL8PsOTBrVtbyOzvD+PHQ/j1wd4dz52DSZFi9OuN8u3fBa6/BrNnQv79y34AB8FojqFkTypWDXbvAv8lTXNwzJnWZe7RaGD4UenZXpdTlPCOzZmeeF57U5VgV7d99UpfnYdIUI6t/TkmjVsOAT6FZUxV+VU3p/vkHNv5qShsVlZK2ezdYsij9wU5DhxuYPPUpLza/5fGiBWPHjmXhwoWEhIQQExODj4+PYiECAIPBgMFgUOTTarVMmzaNhQsXsmLFCmJiYihVqhR9+vThvffeU6StUaMGkyZNIiQkhOHDh+Pg4ED9+vX56KOP0Ol02SpvtgOeP//8k+nTp1OnTh3GjRunOGGdOnVo3749hw4dAqBs2bKZHk+v16PX67Nd8Pzg7OxMlSpV8rsY/3l5sXpHWsWKFVP8rmvXrs3NmzcJCwsjISHB6r8FOzs7ihQpYrE9O/dMflnXsAEvexRjaPhp/op5SCdfH1a9Wg+1SsXKf65lmHdI5ReZ8JIf8y5c4usz50k0GKjk6oJOrfxPpKidHSv/ucbZqBhikhKp4urKyKqVeMe7FFU3b+N+QkJeXuIzs65hA152L8bQE6nq8pVs1GU1P+ZdfFKXRgOVXCzrMrVx1arirJXpmACaB/G4/XyB+ErFeNS0NG5rLuZ3kfLNnDnQtQuMCobDh6F5c5g5A1xc4OuvM8+/7hd4+WUYOgz++gs6dYJVK02NyZUrrefp2xcqVEj/mB99CI8ewY6d0NL5qS4rX0hd5p45s1R07QyjRhs5fASaN1Mx81sVLkWMfD058/zr1qh4uQ4MHWE01WWQilUr1KjVBlY+GfTh6AhfjVKxcjUsXGzk7l2oVQtGDlPR8i0VdeobiYszpd20Geo3NFicZ+xoFc3eULF+Yy5e/LOWhz08AI6OjvTv35/+aaPxVIYOHWp1pJWrqyufffYZn332WabnqVOnDnXq1MlRWeEpAp4VK1agUqn4/PPPrQYpdnZ2vPrqqwAWQ9pu3rxJUFAQffr0ISkpic2bN3P79m2+/vpr6taty5kzZ1i+fDl//vknsbGxlChRggYNGtCvXz8g/aFMS5YsYenSpeahQ9YkJCSwcOFCjh07xs2bN1Gr1fj4+BAUFKToyUkezrR161a2bt0KQPXq1ZkxY4bVIW2TJk1i9+7dLFy4kO+//54TJ07g4uJC48aN+eCDDxR1dOfOHWbNmsXhw4dRq9XUr1+fd999l48//pghQ4ZkuXvOYDCwYsUKtm3bxq1bt7Czs6NkyZIEBgby7rvvZruu/P39ad26NeXKlWPNmjXcunULLy8vunXrpojUQ0NDmTx5MlOnTiUsLIw//viDxMREatasSb9+/fDy8kq3zJ999hl3795l6dKliuUKjUYjXbp0wcfHh0mTJmXp+q1dW/I1VK5cmRUrVnDr1i28vb354IMPaNCgQZaOm5kiRYoAKRPqsio790x+CCzlSbNSJQnad5BV/5h6IXbdvoOvsxNTa1Rj9dVrGNJ5UlSrWFEmvOTHsJOnmXr2L/P2HbfuWKTtdzRc8fPu23e5/OgRWxo3pFXpUoRc+ifXrim/BJbypJnnk7q8mqYuq2ehLqs9qctzGddlspfdi9H/hefpvP8waxvWTzfdf0WStzMXD78LKhXq+3H/2YCnShXo9T6MGAnTppm27d4NHh4wcgTMmweRkennDwyEZs0gqBMkf83u2gW+ZWDqFFPPRJqHtvj6wtcToVt3WL8unXJVhSfzkjl1MkeX+MxIXeaeKlWgV08YMcrItG9N23bvMeLhoWLkcBXzfjBmXJctoNkbKoK6GFj1pHds126jqS4nqVj9sxGDAWJjodwLRlLPi9+9B65eNbJ2tZp2bY2s+Mm0/e5d0yc1JydoUB/+t9cUVAnbkK2Wm16v5/jx47z44os899xzT33SdevWcfz4cT766CMmT55MmTJlOHToEAMGDODWrVt8/PHHTJ48mS5duhCZ0b/+bEhISCAmJoYOHTowbtw4Ro4cSbVq1Rg9erQ5sAGYPXs29vb21KtXj9mzZzN79uxMh+bp9XpGjBhBrVq1GD9+PIGBgaxdu5aVqR7dxMbGMmjQIMLDw+nTpw+jR4+mWLFijB07NtvXsmrVKpYsWUKTJk34+uuvCQ4OJjAwkEePHmX7WMn27dvHunXr6NmzJ1999RUlS5Zk3LhxFhPSAKZOnYpKpWLkyJH07duXc+fOMWjQIB4+fJju8du1a8e1a9c4duyYYvvBgwe5fv06rVu3fuqyJztw4ADr16+nZ8+ejBkzBldXV0aNGsX169ezfSyj0WjufXz48CF79+5l69atNGnSBG02nqbn1j2Tl9qU9iImMZE1VyMU20MuX8HbyZF6Hu7p5u334vPEG/R8/9eFpzr3nfh4AJLSiwIKGXNdXktTl5ee1KV7BnX5wpO6/DtrdWmnVrG4bm1m/32JI7n0PVnoqVSmz39c69am3oOQEOX2kBBTYy6zZ2tt2kBMDKxZkyb/EvD2hnr1LPP8MB+2bYMNG9I/rrEQ3uZSl7mn9TugVqsIWarcHrLUiJOTihbNM87fprWKmBgja9Za5vf2Vpnr0mAAK4uAceiw6U+f0hmfp0N7cHFRsXBxIazk1PJw0YLCKFs9PFFRUcTFxVl9u2p26HQ6pkyZomg4fv755zz33HPMnTtX8RQ8MDAwR+dKVqRIEYYMGWL+Wa/XU7t2bWJiYvjll19o3tx0p1WpUgWVSkXRokWzPHwtMTGRHj160LhxY8A0/On8+fOEhYXRvXt3wNRjFBERweTJk6lbty4AL7/8MvHx8fz666/ZupbTp09Tvnx5evToYd6WfMynFRUVxdy5c3F/0iCrV68e77//PgsWLOD1119XpK1YsSKDBw82/1y2bFn69+/Phg0b6NKli9XjN2jQAC8vL9avX0/t2rXN2zds2ICXlxf1rH3rZ1N8fDzffPMNTk5OgGnO1XvvvceuXbvo1KlTto61ceNGNm5U9mXXq1cvS92vqeXWPZOX/Iq6cjY6Bn2a/0FPRpoGOvu5ubH/rpX/PYDXShTnbHQM7Xy8GVW1MhWKFOFGXCzLr1wj+NSfJFoJZDQqFXZqFZVcXZhRqzrno2NY92+ElaMXPn5u6dTlgyd1WdSN/ffSqcvnntRlaSt1edqyLoOrVsZZq2XUqT8p4WCfNxckCiW/qnD7Nty6pdx+8klPgJ9f5vnPnoVUCyNZ5N+/P2V7r15Qt66p18HWSF3mHr+qKm7fNqZfl1VVZNTS9qsKZ89ZqctTKftT12VaTZ6sR/TnmYzL2auniqgoy8Cq0LHBoCUn8mXg9yuvvKIIdq5du8b169cthoDltl27drF27VouXrxIXPIATsjxOVUqFa+88opi2/PPP8/x48fNP584cQInJyeLwKRJkybZDngqVarEgQMHmD59Oq+++ipVq1bF2Tlng3hr1aplDnYANBoN/v7+LF26lDt37lCiRAnzvrQvovLz86NkyZIcP3483YBHrVbTunVr5s2bx61btyhZsiQREREcOnSIjz76KMO38mZVzZo1zcEOgLu7O0WLFuVW2m/XLGjcuDEdO3YETIHUhQsXWLZsGUOGDGHatGmFYs5ZVnnodFyy0jt4PyHRtN8+/Wv1dnKkhMGe72rVYNSpPzkTFUNAyRIMrVIRHydHuuw/rEhf0sGem23eNv984O49/Hfs4VGSPu2hC6VM6zKDfzfejo6UsE9Vl9FP6rLyk7o8kFKX1Yu6MbhSRVr+bx+P0/7vL/7zPDysP+F+/Bji4037M8t/6ZLl9uRjps7v5QXTpsLgIXDjxtOXuaCSusw9GdelMfO6dIdLVtZuMddl+h3oeHnBpAkqDh8x8tum9NNVrAivvmIaXhcbm3F5Crw8nsNT2GQr4HFzc8PBwYEbObwTPdL8q37w4AGAolGd2/bs2cOYMWN4/fXX6dixI+7u7mg0GjZu3MiWLVtydGx7e3uLBrCdnR0JqSZhR0dHU6xYMYu87hkMcUlP586dcXBwYPv27fz666+o1WpeeuklPvzwQ/P65dllrRzJ26KiohS/m/TSWnsbbmqBgYGEhITwf//3f/Tu3ZsNGzZgb2/Pm2+++VRlTsvass52dnbEPxk2lR1FixZV1OVLL71E0aJFGTduHKGhobzzzjtZOk5u3TN5LaPhEcYMdqpR4WpnR8c/DppXIdt1+w7OWi2DKr3A6FNnuPgwJQC4G59Ana1h2Ks1VHZ1YXDlF9nZ5DUah+3hZqqHEIVZhnWZwSM3c13us1KXFV9g9GlTXWpUpqFsq69d4/eb2Q/mhW1J9c4/IOXpd8b3dObHzWr+eXPhxAlYsCDzYxZ0Upe5J7/rMrVixWDzrypUKujQyZjhMXr1NAUJhX44G0gPTxrZCng0Gg21atXi4MGDFk/9syPt0/yiRYsCpkn9GdHpdCQmJlpsj0q9xmA6tm/fTqlSpRg9erTi/NaOlxdcXV05d+6cxXZrb5vNjEajoX379rRv356HDx9y9OhRFi5cyODBg1m9ejUODg7Zritr5Uje5ubmlqW0ma2eVqRIEZo3b87mzZvp0KEDoaGhBAQEmBcDKOjKly8PmN6nk1W5cs/s22v6pPVKQ9Mnh+4lJFjtxXHX2QEpvRPW88ZTytGRrTeUDe8tN24yqNIL1CpWVBHw6I1Gjt5/AMC+u/cIvXGLy++0YGiVigw8diLH15Lf8qwuK6bU5cAXK1C+iDPt9x3Ezc50XNcnPeYOGg1udnbEJCWmuziCsB2+vnAlzRPvxv5w7x5Ye1WckxPY21t/yp7avXvWey6Sn3Ul52/XzjSHpWEjSPPfBDqdadujR5CUlKXLyVdSl7nH1xeuXFBOEW8cYDDVZXXL9Ka6VHH/fsZfWvfuZ1KXVqYyFi0K20JVeHtBk2ZGLltf3R8wLZndrQuEnzBy9GiGRbFkWAlGy3cDhoXVsBgVI/JH9pabAjp16oTRaGTatGlWG9RJSUns27cvW8f08fHBy8uLLVu2KHpF0vL09OTBgweKBndiYiKHDx9ON09qWq1WEezcv3+fP/74wyKdTqd7ql6BjFSvXp3Hjx9bvFl2x44dOTpukSJFeP3112nVqhXR0dHcvHkTyH5dHTt2TJFWr9ezc+dOvLy8LBrpYWFhip9Pnz7NrVu3svQy1rZt2xIVFcVXX33Fw4cPc2WxgmflwgXTZHJrPXUZyfE980pD+GKo5ScXgh2AUw+iqezqgibNg4hqRU3/657O4IHCyQfWe/VUmI5ludinUkRsLNdjY3nRpXAEvZk5FZVJXT7IQV0+aQv4FXWlqE7Hhbdb8KDdOzxo9w4nA98ATO86etDuHaqlbTEJm3T9OtR5Wfk5ehROnYbnnoOSJZXpq1Uz/Xn6dMbHPXUaKle2fEqfNr+fH9jZwcED8CAy5QPQp7fp72+9lbNrfFakLnPP9etQp75B8Tl6DE6dNvLcc6r06/LPjAOeU6ehciUrdemXnF+5vWhR2L5VRbmy8EagkVOnMi73229ByZJPuViBOgg0Gy0++RrsGFU5+9iYbAc8VatWZdCgQRw9epQPP/yQDRs2EB4eztGjR1m1ahU9evR4qiFiySu09e3bl61btxIeHs7WrVsZP368OY2/vz9qtZpx48Zx4MAB9uzZw5dffmnxUiNrGjRowLVr15g+fTrHjh0jNDSU/v37WwyvAyhXrhwnTpxg3759nD9/nqtXr2b7etJq3rw53t7eTJw4kY0bN3LkyBFmz55tDkCyM4dl+PDhLFiwgN27d3PixAl+//13fvnlF0qWLEnp0qblR7JbV25ubnz22Wfs2LGDffv2MXz4cK5evUqvXr0s0p4/f56pU6dy6NAhNm3aRHBwMMWLF6dVq1aZlt3Hx4e6dety/PhxqlWrRoWMXjSQjyIjIzlz5gxnzpwhPDyctWvX8v3331OkSJFsv903r+6Z3LL+3whc7Oxo56PsoetezpeIx7EcTGeSPcAvT1YjC/TyVGx/08sTvcHI4XsZrx72fBFnSjs6cSGDFf4KE3Ndlk5Tl2Wf1GUGj4N/+Teduiz1pC6fPL6cdOYvGu/Yrfh03Gd6kDL370s03rHbZupTZCwx0dQoT/15+BA2bjStVPVkzRyzHj1M8yVCQzM+7vr1pnfMpH2/c/duEBEByc/tliwx9YKk/SQfo7E/7LXSOV0QSV3mnnTr8lcwGIx076pM36ObisePjYRutX68ZOs3GHFxUdGurXJ7964qIiKMpH6enBzslC8Hzd40Eh6eebl79VQRG5uyZHWhJwGPwlMtWvD2229TqVIl1q5dy6pVq7h//z4ajQYfHx8CAgJo06ZNto9Zt25dZs6cyY8//sj3339PQkICJUqUUCwGUKpUKcaPH8/ChQv56quv8PDw4N133yUqKoqlS5dmcHTT/JEHDx7wf//3f2zZsgUvLy86derEnTt3LPL269ePmTNnMm7cOOLi4szv4ckJR0dHvv32W2bNmsX8+fNRqVTUqVOHgQMHMnTo0GwN66pRowZ79uxh06ZNPH78GHd3d2rXrk3Xrl3Ni0Fkt65eeeUVypYty6JFi7h9+zZeXl6MGDFC8R6eZF9++SW///4748aNIzExkRo1atC/f3+rc2isady4MQcPHizQvTu7d+82L8mt1Wp57rnneOWVV+jSpQuenp6Z5LaUF/dMbgm9cYvfb9xibp2auNppuRDziCBfHwK9POm875C5Z2Fh3Vp0L+fL879u5erjx4BpueUPK5RjTp0aFLfXcSYqhqaez9H3hfLMuXDRnK5aUVem16zO2msRXHr4CANGqrm5MahiBe4lxDPt7N/5dfm5KvTGLX6/maouH6aqy/1p6rKsL8//lqYuny/HnNo1KK7TcSY6hqYlLevyfEwM52NiFOf1dTYt1nHx4UN2307zUon/GKfd11HHJqF+ZOpN1V2Ipkio6aHVo9e9MDra/ktaz5yBRYthzFemuROHD5veBdOnN4wcpXxvzKhREDwKAprCnj2mbaGh8PvvMHcOuLrChQsQFGR6p0znLinvjfnnH9PHmojrpvfVpFa7NiS/j9zV1bSCeHIgcPgw5MKzxVwndZl7zpyBRSEwZrQKvd704tFmb6jo8wGMDFa+g2fUCAgeqSKgmZE9/zNtC90Kv28zMneWCldXo6kuO6oIbKGiczeDuS4dHGDrZhU1a8DAz41otcrlv+/csVxIolQpaNEcVq+BJ9PKCz8Z1qyg2rlzp1RJPlq+fDmLFy9m9erVebpoQ0aSX9o5YMCADNMlv3h03rx5T704AkBwcDBnz55l5cqV2XqnzX+V/417eX4OZ62GCS/50b6MN+46HeeiY/j6zHnz5HmAkHq16VG+LGX/bwv/PHps3l5MZ8fEl/xoXdoLd52Oy48eseDiZb4997f5+/Y5B3um1ahGg+IelHJ0QKtS8e/jWH6/eZuJZ87x7+NntBzOM3ho5azVMKFamro8a6Uuy5Wl7K/p1KV3mro8/3eG/3f5OjtxpWUgXxw/yTfnn1Hw2DGTsTz5pFyTjdhFWH8n2aWwd0gqXcCGT6pH58lhtVoYMQJ69gBPT7hyBWbNhlmzlOlGj4avRpt6EFI3qp2dYcIEaP+eaY7EuXPw9STTizIzYzSYzpX2Bewhi009I9b06AmZPLfMN//JutRkPnLmaWi1MGKYip7dU9XlXCOzZivTjR6l4qtgFY0DDOzek7Ld2RkmjFPR/t0ndXkevp5sZPXPKWmszSFKbcmPRnr2Un6jDhsCE8er8W9qYJfl6wef2s5tezJPlEf8T+ZsIaCdLznkUkkKBgl4nqH169cDUKZMGZKSkjh+/Djr1q2jcePGDB8+PN/K9SwCnoSEBP7++2/Onj3LnDlz+OSTT3j33XdzUuz/jGcR8Pxn2F4vff4poAFPoZNHAY8QOZJHAc9/jQQ8BYc8Xn+G7O3tWbt2LTdv3iQxMZHnnnuOjh070rWraUCr0WjMdD6SWq3OlXfWPGv379+nX79+ODs707JlS6tDuPRZeJ+IJu1sxWzI7PgqlQq1OtvT2oQQQgghChbpzlCQHp4CJDw8nEGDBmWYZsiQIdmeNF9YDBw4kBMn0l+auGTJkqxaZbnsY1bcvHmToKCgDNN0796dHumNEchH0sOTiwrfs4KCS3p4cof08IiCSHp4ckW+9vCE52y14Z017HOpJAWD9PAUIC+++CLz5s3LMM3TTJgvLD777DNiM3i1sd2Td448DQ8Pj0zr1tqKfUIIIYQQhY50ZyhIwFOAODk55WgxgMKuTJkyeXZsOzu7/3TdCiGEEOI/xAaXls4JmbAghBBCCCGEsFnSwyOEEEIIIYQtkSFtChLwCCGEEEIIYUtkSJuCBDxCCCGEEELYEunhUZCARwghhBBCCFsiPTwKsmiBEEIIIYQQwmZJD48QQgghhBC2RIa0KUjAI4QQQgghhC2RIW0KEvAIIYQQQghhS6SHR0ECHiGEEEIIIWyJ9PAoyKIFQgghhBBCCJslPTxCCCGEEELYEhnSpiABjxBCCCGEELZEhrQpSMAjhBBCCCGELZEeHgUJeIQQQgghhLAl0sOjIIsWCCGEEEIIIWyW9PAIIYQQQghhS2RIm4IEPEIUdAMC87sEQljq1C6/S2AbDGPyuwRCWFKNzu8SiJzK8ZA224qYJOARQgghhBDCluRxvBIbG8uiRYvYtWsX0dHRlClThk6dOtGkSZNsHWfRokUsX76csmXLEhISotg3cOBATpw4YZHn5ZdfZsqUKdk6jwQ8QgghhBBC2JI87uEJDg7m3Llz9O7dGx8fH8LCwhg3bhwGg4GmTZtm6QwXLlxg9erVFCtWLN00Xl5ejBgxQrGtSJEiWTp+ahLwCCGEEEIIIbLkwIEDHDlyhJEjRxIQEABAzZo1uXXrFvPnz8ff3x+NRpPhMfR6PZMnT6Zly5ZcvHiRqKgoq+l0Oh1VqlTJcZlllTYhhBBCCCFsiTGHnwzs3bsXR0dHGjdurNjeokUL7t69y9mzZzMt3k8//URMTAwffPBBdq7qqUkPjxBCCCGEELYkD9/Dc/nyZXx9fS16ccqXL2/e7+fnl27+K1eusGzZMsaOHYujo2OG57p+/TrvvPMOjx49wtPTE39/f7p27Yq9vX22yiwBjxBCCCGEELYkDxctiI6OplSpUhbbXV1dzfvTYzAYmDJlCo0aNaJ+/foZnqdatWr4+/tTpkwZ4uPjOXToEKtWreLUqVNMnz4dtTrrA9Uk4BFCCCGEEMKW5GEPD4BKlf7xM9q3Zs0aIiIimDBhQqbn6NWrl+Ln+vXr4+npydy5c/njjz9o1KhRlssrAY8QQgghhBD/RX9uhzPbLTaHafzNCxKk5erqarUXJ3mbi4uL1Xy3bt0iJCSE3r17Y2dnx8OHDwHTAgZGo5GHDx9iZ2eX4XC1pk2bMnfuXM6cOSMBjxBCCCGEEP9ZWR3SVqWp6ZNGQEBSulnKlSvHjh070Ov1ink8ly9fNu+35saNG8THxzNr1ixmzZplsb9ly5a0a9eOfv36ZVrs7AxnAwl4hBBCCCGEsC15OIenUaNGbNq0id27dyteNLp161aKFy9O5cqVrearUKEC06dPt9g+a9YsHj16xJAhQyhRokSG5966dStAuudIjwQ8QgghhBBC2JI8nMNTr1496tSpw4wZM3j8+DHe3t6EhYVx6NAhhg8fbu71mTJlClu3bmXFihV4enpSpEgRatSoYXG8IkWKoNfrFftOnjzJ8uXLadiwIV5eXiQkJHDw4EF+++03atasySuvvJKtMkvAI4QQQgghhC3J40ULxo4dy8KFCwkJCSEmJgYfHx9GjRql6PExGAwYDIanOr6HhwdqtZply5YRFRWFSqWidOnS9OzZk/bt22d7SJtq586dedjpJYTIKf/2dfO7CEJYuuuU3yWwDYYx+V0CISypRud3CWzCzp278u3c/pt1Ocq/882EXCpJwSA9PEIIIYQQQtgS6c5QkIBHCCGEEEIIW5LHQ9oKGwl4hBBCCCGEsCXSw6MgAY8QQgghhBC2RHp4FLK3xIEQQgghhBBCFCIS8BQSjx8/Zt68eXz55Ze0bt0af39/lixZYpGuY8eODBs27NkX8BkIDQ3F39+f8+fP53dRCjVnZ5g+zo6Ikw7EXnXk+A4HOrTWZJ4RKFEcQr7TceesI4+uOLJvsz1NGmX8NeLgAOf3O2C87cTnn2TcqRzwmhrjbSeMt53wcM/yJeWLglSPpb1UrFui4+JhBx5eduTBBUeOhTnQ930tmqwVqcDQaiE4GC5fgrhYOHsGsvDSbTNnZ5g+HSL+hdjHcPwYdOiQeb7du8BogO+/t9w3YAD8shYuXTSl2bkj6+UprFQPEyk+5Tje7++gfP1feLHiT3h8fzK/i1UoSV2mMN/flyEuDs6efcr7OwJiY+H48Sze37vBaLR+fwOUKQOLFpmOGxcH//4L69ZlvVwFkjGHHxsjAU8hER0dzW+//UZCQgINGzbM7+KIQmxdiD3dO2gZMy2JwKB4Dh83sOoHe4LaZtwy1ukgbK0DAY3UDBiZQKvu8dy6YyR0lT2vNUj/q2TcUDucs7CCsbMzLPhGR8SNp1uz/1krSPXo7ATRMTDum0Te6RZPxz7x7D2oZ9YkHfOm5mxp0mdtzhwYNhRmz4HmLWD9Bpg5A7L6HGfdL9C9G4wZC4FvwuEjsGolBAWln6dvX6hQIf39H30Ivr6wYyfcvp2dqym8NA/icfv5AqoEA4+als7v4hRqUpcp5swx3cuzZ0Pz5rB+PcycmY37ex107w5jxkBgIBw+DKtW5ez+rloVjh4FPz/44gt44w347DOIjMzetRU4RlXOPjZG5vAUEiVLluTXX39FpVIRFRXFpk2b8rtIWRIXF4eDg0N+F6PA0+v16PV6dLq8bZwGBqhp1lhD0IfxrFqvB2DXHwn4+qiYOtqO1Rv0pPeOsF6dtVSroqbBm3EcOGJKtHNvAid2OjAl2I76gfEWeV6uqaZ/Ly2dP05g7WL7DMs2aaQdkVGwaZueUZ8X7GcxBa0ez18w0qO/8p0JoTsMPFdcRfcOGvoOhYRC8EqFKlWg1/swYiRMm2batns3eHjAyBEwb17GjZDAQGjWDII6mRpBALt2gW8ZmDoFVq/G4vfi6wtfT4Ru3WF9Ok90q1Q1PR0GOPUfeTCf5O3MxcPvgkqF+n4cbmsu5neRCi2pS5MqVaBXLxgxwsr9PTIb93dQmvvbF6ZOzeD+/hq6dTMFV9YsWwbXrkGjRsrvyZ9/fupLLRhssJcmJwp2q0KYqVQqVKqsR9yHDh2iT58+NG/enG7durF582aLNJcvX2bEiBG0bNmSZs2a8cEHHxAaGqpIkzyM7ObNm4rt4eHh+Pv7Ex4ebt42cOBAevbsyYkTJ+jXrx8tWrRgypQpWS7z1atXGTduHG3btqVZs2Z06NCBiRMnkpCmpfb48WOmT59Oq1ataNWqFcHBwdy9e1eRJiEhgTlz5tC2bVtatGjBgAEDOH/+PB07dmTSpElZLhOAv78/M2fO5P/+7//o2rUrzZo1o0ePHuzYYTmu5f79+3zzzTe89957vPHGGwQFBbF06VL0er05zc2bN/H392flypUsW7aMoKAgmjVrpqjLvNLmTS0xD42s+T+9YnvIyiS8S6mpVzv9r4Q2b2o497fB3EgH0Oth+dok6tXW4OWp/PdpZweLZ+iYHZLEkRMZ99o0rKemT1ctHwyKR18IOngKaj2mdeeeEYPBdPzCoHVrUKshJES5PSQEnJygRYuM87dpAzExsGZNmvxLwNsb6tWzzPPDfNi2DTZsSP+4xv9iw0GlMn1EzkldAnl4f4dkcH//kPH9/dprULMmzJhROB4KZYv08ChID48NunjxInPmzKFTp04UK1aMTZs2MXXqVLy9valevTpgCi769etH0aJF6d+/P66urmzbto3JkycTGRlJUEb9wxm4f/8+EydOpGPHjnzwwQdZDtIuXLjAp59+ipubGz169KB06dLcu3ePffv2kZSUpOj5mDZtGvXq1WPkyJHcvn2b+fPnM3HiRL799ltzmsmTJ7Nr1y46duxIzZo1uXLlCsHBwTx69Oiprmvfvn0cP36cnj174uDgwMaNGxk3bhwajYbXX3/dfO0ff/wxKpWKbt264eXlxZkzZ1i2bBk3b95kyJAhimOuW7cOHx8fPvroI5ydnSldOu+HOvhVVnH2L4NFA/jkGVND2q+Siv2H08lbSc3/Dli2nJPzVq2k4vrNlJZh8OemIVijJiVSwiP9fwcODrBoho4ZPyRx/JSRdzL5T68gKIj1mEyjAZci0Kyxhh4dtXwzN6nQBDx+VU1Dxm7dUm4/+aRXxc8v8/xnz1oGeKnz79+fsr1XL6hb19SDI4TIW35+Oby//Z7y/q6S/jFfe830Z0wMbNoETZpAUpKp5+iLL0CmDNsOCXhsUFRUFN9//z0lS5YEoHr16hw/fpywsDBzwLN06VISExOZPn06zz33HAD169fn0aNH/Pjjj7Rs2ZIiRYpk+9zR0dGMHj2aWrVqZSvfnDlz0Gg0zJ07l6JFi5q3v/HGGxZpX375ZT799FPzzzExMcyfP5/79+/j7u7OlStX2LFjB0FBQfTu3RuAOnXq4O7uzrhx47J9TWCq07lz5+LubppJX69ePd5//30WLFhgDniWLFlCTEwMISEh5rqvXbs29vb2zJ07lw4dOlC2bFnzMXU6HVOmTEGrfXa3oUcxFZf+sXxcfT/SaN6ffl64/8BK3gcpx05W3U/F4H5aWnaN5/FjwCP9Mo0baodGA6OnJGbpGgqCgliPAEP6a5k0yvRwwGAwMnFGEqMmFaJ69YD79y23P34M8fGm/Znlv3TJcnvyMVPn9/KCaVNh8BC4cePpyyyEyJpnfn9Pg8GDM76/vb1Nf4aEmHqO3noLSpWC8ePhf/+Dl16CNANcCo//Ys90BmRImw2qUKGCucENpoZ16dKluZXqscrx48epVauWOdhJ1rx5c+Li4jhz5sxTndvFxSXbwU5cXBwnTpygcePGimAnPa+88ori5/LlywOYh92dOHECgMaNGyvSvf7662iecsmqWrVqmYMdAI1Gg7+/PxEREdy5cweA/fv3U7NmTYoXL26ek6PX66lbt66iXKmv41kGO8kyGp6T2dCdrOTVaGDxDHtWb9Tz+86Mh2C9XFPNwD5aPvwigbi4jM9d0BSkeky2ZHUSdd6Io1n7OKbMSuLLvlq+m2iXpbzPmkaj/CTLSb1mJ/+8uXDiBCxYkPkxhRDZk+/397ys3d/qJ63g/fuhd2/YsQNWrDANvytRwrTgQaElQ9oUpIfHBrm6ulpss7OzIz4+ZTJ0VFQUHlYepxQvXty8/2mkDgqyKiYmBoPBQIkSJbKU3s3NTfFz8nC35Lk+0dHRABQrVkyRTqPRWK2brLB2XcnboqKiKFGiBJGRkezbt4+mTZtaPUbaOrVW/1bF/Qzxayy3278HDu2zdown7kUa8Shmud39Sa+CtZ6HlLzWey7ci6LIO/BDLeV9VbTvnYjbk+p2dTH96WAPbq4Q89A0uXTxDB3rNuk5Em4wp3WwT86jIj7eyMOnG4WYpwpaPSa7dRtu3TZt2LbLQGSUkcmjdCz+KYnw0wXncZ+vL1y5rNzW2B/u3YMaNSzTOzmBvb31p8Op3btn/Slx8u2bnL9dO9N8gYaNIM3XCTqdadujR6ahLUKI7PH1hStXlNsaN86H+7th5vf3vXum7Vu3KtOdOAHXr0PWn9+ufPJRCgurTkBAQFYPkrsKzld+gSABz3+Um5sb95Lv9FSSJ/8nBxVpg4lk6QVE2VlYIZmrqytqtdrcU5JTyUFNZGSkIojS6/XmYCi77lv5Jk7ellxXbm5ulC9fng8++MDqMdIGOFmuK4f22Q5s0nPqjJGgtho0GuU46GqVTY+5Tp9L/xvy1FmDOV1q5rxnTXn9Kqkp6qbiwkFHi7Tjh+kYP0xHjSaxnDhtxK+yGr/Katq3svwqunTYkfDTBmo2KXhdPwWtHtNz6Jgp+HnxeTXhpwvORJ7r16HOy8pt58/DqdOmFZhKllSO869WzfTn6dMZH/fUaQjqiOXvJU1+Pz/TYhAHD1geo09v06d1G9i4MXvXJYR4cn/XUW47fx5Oncrh/f0kf5bv74OWx+jTx/Rp3dp0f5/MYNVFlcpy1bf0BT35KAUE7MrqAXKfDfbS5IQMafuPqlmzJsePH7dY3ez333/HwcGBKk9m+Xl6egJwKc3A2T/++CPXymJvb0/16tXZvXv3U/cspfbSSy8BsHPnTsX23bt3K1ZLy45jx44pgh69Xs/OnTvx8vIyB1UNGjTgypUreHl5UbFiRYtPcu9Zflq/OQmXIirava0c2te9g5aIGwYOHk3/2339Zj2VX1RTt1bK14ZGA13e1XLgiJ4bt0wN70nfJdK4dZzi07GPqXdx7hLTvguXTWnTpmvcOo4lq0yP1Vt1i+eDQQVz2ZyCVo/p8W9oKt+FywVr6bvERNN7L1J/Hj40NUAMBtN7NlLr0cM0zj/NIpIW1q8HFxfTE97UunczvVAwuQG0ZImpRyntJ/kYjf1h797cuFIh/nue+f3d3cr93djyk3yMxo1T7u8tW0y9PYGBymPWrGmay3PAykMRUThJD08hcvDgQeLi4nj8+DEAV65cYffu3YBpEn123nfTvXt3Dhw4wGeffUbXrl1xdXVl+/btHDhwgA8//NC8YEHFihXx8fFh3rx56PV6XFxc+N///sfpzB7FZNMnn3zCp59+yieffEJQUBDe3t5ERkbyxx9/8Pnnn+PklIU3Vz5Rrlw5mjRpws8//4xaraZWrVpcvnyZNWvW4Ozs/FS9UG5ubnz22Wd069bNvErb1atXGTVqlDlNz549OXLkCP369aNt27b4+PiQkJDAzZs3OXjwIJ999lmWh+3lldAdBn7fpWfuFB2uLglcuGwkqI2WwAANnT+ONz/NWjhdR/cOGp6vG8fVf02N6sU/JdG3p5Y1C3UMHZ/I7btGPumppWIFFU3fTQlMzl8wcv6CsiHu62Oq84tXjOzel9L4Tv33ZI1fNeX945Cee5kMccgvBa0evxpsR8kSsGe/gYgbRoq6qWjRRE3vLlp+3pjEsZOFY2zDmTOwaDGM+cr0BPfwYdN7N/r0hpGjlO/oGDUKgkdBQFPYs8e0LTQUfv8d5s4BV1e4cMH0RDgwEDp3SXla+88/po81EddN7wZJrXZtSF5vxNXV9OQ3udF1+DBcvZpbNVCwOO2+jjo2CfUj08IXugvRFAk1Xeyj170wOkoTIqukLp/c34tMLw1V3N99TO/hsbi/gyEgwMr9PdfK/d05i/d3hPL+jooyneebb0wLF6xcCZ6eMG6c6Rhz5uRNXTwTheNr/5mx/TvMhkyfPl2x8MDu3bvNAc/KlSvNvTFZUaZMGWbNmsXChQuZOXMmCQkJlClThiFDhtAi1WL4Go2GiRMnMnPmTKZPn46dnR3+/v58+umnDMvqq5GzoEKFCsydO5eQkBAWLFhAbGws7u7u1KxZ86km9g8ZMgQPDw+2bNnC2rVrqVChAqNHj2bw4MFPtfrcK6+8QtmyZVm0aBG3b9/Gy8uLESNG0KRJE3MaDw8P5s+fz48//sjq1au5c+cOTk5OeHp6Urdu3ac6b15o2zOeCcPsGDtEh3tROHfBSMc+8azekNL7pdGAVqtSvDoiIQEC3o1jSrCO7yfqcHKE8D8NBAbFs2d/wepBeBYKUj0eCTfwaW8trQO1eBSDuHg4c97AoFGJzF1SuCaifPKJqVHSv5+p4XHlCgwYCLNmKdOp1aDVWr7epG07mDABxo4xje0/dw46BpleSvi0+vU1PYVObe2TaXU9esLSpU9/7IKs5JjD2EWkTKJzCb2Ky5NG+qWwd0gqXTC+0woDqUsT8/3dP9X9PSAb93fbJ/f32FT3d8ec3d/ffmsKfAYMMAVQMTGm4Gro0IxfhFrgyZA2BdXOnTslBhT/CadPn6Z///6MGDEi3YUFrPH396d169YMGDAgD0uXwfnb182X8wqRobtZ73UVGTCMye8SCGFJNTq/S2ATdu7clW/n9l/pkqP8O4NicqkkBYP08AibdOTIEf78809efPFF7O3tuXjxIitXrqR06dK8lvymMSGEEEIIWyQ9PAoS8Ig8ZTAYMGayuP7TvhsnI05OThw5coRffvmFx48f4+bmRt26dendu7d55bnMFjBQqVSo1bKuhxBCCCFEYSYBj8hTP/74I0szGeCe3flHWVGlShW+//77DNNkNqytefPmDB061GK1NyGEEEKIAk0mrChIwCPy1Ntvv02DBg0yTJPlF3Dmsnnz5mW4P+0LToUQQgghCgUZ0qYgAY/IU8WLFy8Q75+xpmLFivldBCGEEEKI3Cc9PAoS8AghhBBCCGFLpIdHQWZkCyGEEEIIIWyW9PAIIYQQQghhS2RIm4IEPEIIIYQQQtgSGdKmIAGPEEIIIYQQtkR6eBQk4BFCCCGEEMKWSA+PgixaIIQQQgghhLBZ0sMjhBBCCCGELZEhbQoS8AghhBBCCGFLZEibggQ8QgghhBBC2BLp4VGQgEcIIYQQQghbksc9PLGxsSxatIhdu3YRHR1NmTJl6NSpE02aNMkw39GjR1m5ciVXrlwhOjoaZ2dnypUrR/v27alfv77V9IsXL+bixYvY29vToEEDPvzwQ4oVK5at8krAI4QQQgghhMiy4OBgzp07R+/evfHx8SEsLIxx48ZhMBho2rRpuvmioqIoW7Ysb775Ju7u7sTExPB///d/DBs2jOHDh/PGG2+Y04aHhzNkyBDq16/P+PHjiYyM5IcffuDzzz9n3rx56HS6LJdXAh4hhBBCCCFsSR4OaTtw4ABHjhxh5MiRBAQEAFCzZk1u3brF/Pnz8ff3R6PRWM3bpEkTi16gBg0aEBQUxG+//aYIeObPn0/p0qUZM2aM+XilSpWif//+bNmyhVatWmW5zLIstRBCCCGEELbEmMNPBvbu3YujoyONGzdWbG/RogV3797l7Nmz2SqqVqulSJEiiiDpzp07nDt3jmbNmim2+/n54ePjw969e7N1Dgl4hBBCCCGEsCVGVc4+Gbh8+TK+vr4WvTjly5c378+MwWBAr9dz9+5dQkJC+Pfff3nvvfcU50h9zLTnyco5UpMhbUIIIYQQQtiSPFy0IDo6mlKlSllsd3V1Ne/PzNChQzl8+DAAzs7OBAcH06BBA8U5Uh8zNRcXlyydIzUJeIQQQgghhBBZplKlH1BltC/Zp59+ysOHD7l37x7btm1j7NixDB061DwnKLdJwCOEEEIIIYQtyeqiBVc3wbXNFpvDKjZMN/hwdXW12sOSvM3FxSXT05YuXdr891dffZUhQ4Ywc+ZM/P39UavVGfYWxcTEWO35yYgEPEIIIYQQQtiSrA5p83nb9EkjIOBWulnKlSvHjh070Ov1ink8yfNqypUrl72yApUqVeLQoUM8ePAAd3d38zEuX75s8X6eS5cuZfscsmiBEEIIIYQQtiQPV2lr1KgRsbGx7N69W7F969atFC9enMqVK2evqEYjJ06coEiRIri5uQFQokQJKlWqxLZt29Dr9ea0Z86c4dq1azRq1Chb55AeHiGEEEIIIWxJHi5aUK9ePerUqcOMGTN4/Pgx3t7ehIWFcejQIYYPH27u9ZkyZQpbt25lxYoVeHp6AjBixAief/55KlSogKurK/fu3SM0NJQTJ04wYMAARY/Rhx9+yBdffMGYMWNo1aoVkZGRLFiwgHLlytGiRYtslVkCHiGEEEIIIUSWjR07loULFxISEkJMTAw+Pj6MGjVK8VJRg8GAwWBQ5PPz82PPnj1s2LCBR48eUaRIESpWrMjEiRMVq7QB1KhRg0mTJhESEsLw4cNxcHCgfv36fPTRR+h0umyVV7Vz5848fBerECKn/NvXze8iCGHprlN+l8A2GMbkdwmEsKQand8lsAk7d+7Kt3P7z/TMUf6dA27mUkkKBunhEUIIIYQQwpbk4ZC2wkgCHiGEEEIIIWyJjN9SkIBHCCGEEEIIWyI9PAqyLLUQQgghhBDCZkkPjxBCCCGEELZEhrQpSMAjhBBCCCGELZEhbQoS8AghhBBCCGFLpIdHQQIeIYQQQgghbIn08CjIogVCCCGEEEIImyU9PEIIIYQQQtgSGdKmIAGPEEIIIYQQtkSGtClIwCOEEEIIIYQtkR4eBZnDk4+OHTvG5MmT6datG4GBgbz33nuMGDGC8+fPp5vHaDQyYMAA/P39mTlzpmJfeHg4/v7+7N69O6+Lni8GDhxIz54987sYQgghhBAFm1GVs4+NkYAnH/3f//0ft27dol27dnz99df069ePBw8e0LdvX44dO2Y1z4YNG4iIiHjGJRW2xNkZpo+zI+KkA7FXHTm+w4EOrTVZyluiOIR8p+POWUceXXFk32Z7mjTK+GvEwQHO73fAeNuJzz/JuFM54DU1xttOGG874eGe5UvKFwWpHkt7qVi3RMfFww48vOzIgwuOHAtzoO/7WjRZK1KBodVCcDBcvgRxsXD2DPTrl/X8zs4wfTpE/Auxj+H4MejQIfN8u3eB0QDff2+5b8AA+GUtXLpoSrNzR9bLU1ipHiZSfMpxvN/fQfn6v/BixZ/w+P5kfherUJK6TGG+vy9DXBycPfuU93cExMbC8eNZvL93g9Fo/f4GKFMGFi0yHTcuDv79F9aty3q5RMEnQ9ry0YABAyhWrJhiW926dencuTMrVqygVq1ain03b95kwYIFDBs2jODg4GdZ1Kei1+vR6/XodLr8LkqBFxcXh4ODwzM517oQe16uoWbo+ET+umigU1stq36wR62OZ+U6fbr5dDoIW+tAUTcYMDKB23eN9H1fS+gqe5q+G8+e/Qar+cYNtcPZKfNyOTvDgm90RNww4F2q4D+LKUj16OwE0TEw7ptErkYY0dnBm001zJqko4afmt6fJeTGJT8Tc+ZA1y4wKhgOH4bmzWHmDHBxga+/zjz/ul/g5Zdh6DD46y/o1AlWrQS1GlautJ6nb1+oUCH9Y370ITx6BDt2Qkvnp7qsQkfzIB63ny8QX6kYj5qWxm3NxfwuUqEldZlizhzo2hVGjUp1f8/Mxv297sn9PTTV/b0qZ/d31aqwaxdcugRffGEKdkqVMpWtUJMhbQoS8OSjtMEOgKOjI2XLluXOnTsW+7755hvq1KlDo0aNMjxuUlISCxcuJDQ0lNjYWCpVqsSAAQMoU6aMIt3mzZv55ZdfuHbtGg4ODlSvXp0PPvgAX19fc5qBAwcCMGPGDEXeSZMmER4ezqpVqwBTMBYUFESfPn1ISkpi8+bN3L59m6+//pq6detmpTrYvn0769ev59KlSwB4e3vTpk0b3nrrLUW6c+fOMWfOHP766y/c3d15++236dixI2p1SiP58uXLzJkzh1OnTuHg4EDjxo2pV68ew4cPZ/r06dSoUSNLZQoNDWXy5MlMnTqVsLAw/vjjDxITE6lZsyb9+vXDy8tLkf7o0aOsWLGC8+fPo9frqVChAj179qR27drmNEuWLGHp0qXMnz+fFStWcOzYMXQ6Hb/88kuWypQTgQFqmjXWEPRhPKvWmxrlu/5IwNdHxdTRdqzeoMdgvb1Nr85aqlVR0+DNOA4cMSXauTeBEzsdmBJsR/3AeIs8L9dU07+Xls4fJ7B2sX2GZZs00o7IKNi0Tc+ozwt2wFPQ6vH8BSM9+iuDmtAdBp4rrqJ7Bw19h0JCIYh5qlSBXu/DiJEwbZpp2+7d4OEBI0fAvHkQGZl+/sBAaNYMgp40gsDUkPEtA1OnwOrVWPxefH3h64nQrTusT+eJbpWqpqfDAKf+Iw/mk7yduXj4XVCpUN+P+0830nNK6tKkShXo1QtGjLByf4/Mxv0dlOb+9oWpUzO4v7+Gbt1g/Xrrx122DK5dg0aNlN+TP//81JdaMNjgsLScKNitiv+ghw8f8tdff1G2bFnF9k2bNnH27Fk+/fTTTI+xcOFCbt26xRdffMHnn39OREQEI0aMQK9Peeq8YsUKpk6dStmyZRk7diz9+vXj0qVL9O3bl3///fepy79u3TqOHz/ORx99xOTJky2CrPQsXryYCRMm4OHhwdChQxk3bhzNmzfn1q1binT3799nwoQJNG3alAkTJlC3bl0WLFjAtm3bzGnu3bvHwIEDuXbtGgMHDmTYsGE8fvyY77777qmva+rUqahUKkaOHEnfvn05d+4cgwYN4uHDh+Y027Zt48svv8TZ2ZmhQ4cyevRoXF1dGTx4MEePHrU4ZnBwMN7e3nz11VcMGjToqcuWHW3e1BLz0Mia/1P2QISsTMK7lJp6tdP/SmjzpoZzfxvMjXQAvR6Wr02iXm0NXp7KL1c7O1g8Q8fskCSOnEin9f9Ew3pq+nTV8sGgePQZJy0QCmo9pnXnnhGDwXT8wqB1a9OT2pAQ5faQEHByghYtMs7fpg3ExMCaNWnyLwFvb6hXzzLPD/Nh2zbYsCH94xr/i09KVSrTR+Sc1CWQh/d3SAb39w8Z39+vvQY1a8KMGYXjoVC2GHP4sTHSw1PAzJw5k7i4ODp37mzedufOHebOncuHH35I8eLFMz2Gr68vI0aMMP+sVqsZM2YM58+fp0qVKjx8+JBly5ZRr149Ro0aZU5Xo0YNunTpwpIlSxg5cuRTlV+n0zFlyhS02qz/07px4wYrVqygadOminLXqVPHIm10dDSTJk2icuXKANSuXZvw8HDCwsJo/qT/ec2aNcTExDBz5kxz4FivXj0GDx7MzZs3n+q6KlasyODBg80/ly1blv79+7Nhwwa6dOlCXFwcs2bNokGDBowbN86crl69evTp04eFCxcqenkAmjdv/swXYfCrrOLsXwaLBvDJM6aGtF8lFfsPp5O3kpr/HbBsOSfnrVpJxfWbKd+SwZ+bhmCNmpRICY/0/7N3cIBFM3TM+CGJ46eMvJPJf3oFQUGsx2QaDbgUgWaNNfToqOWbuUmFJuDxqwq3b0Oa5xycfNKr4ueXef6zZy0DvNT59+9P2d6rF9Sta+rBEULkLT+/HN7ffk95f1dJ/5ivvWb6MyYGNm2CJk0gKcnUc/TFF5DBGlIFn/TwKEgPTwGyePFitm/fTt++falYsaJ5+/Tp03n++ed5++23s3ScV155RfFz+fLlAcyN/T///JP4+HhapHmc8txzz1GrVq10F0zI6rmzE+wAHDlyBIPBQOvWrTNN6+7ubg52kj3//POKnqATJ05Qrlw5i16yJk2aZKtcqQUEBCh+9vPzo2TJkhw/fhww1Wl0dDTNmjUzz13S6/UYjUbq1q3L+fPniY2NVRzjteRv2mfIo5iK+w8st9+PNJr3p58X7j+wfOyTfLzUeav7qRjcT8tHgxN4/DjjMo0baodGA6OnJGZW/AKjINYjwJD+WpJuOBH5txMr5+uYMT+JERMLUb16wP37ltsfP4b4eNP+p8mfvC11fi8vmDYVBg+BGzeevsxCiKx55vf3NBg8OOP729vb9GdICFy/Dm+9BR99ZAqe/vc/8PTMuEyi8JAengJi6dKlLFu2jF69etGmTRvz9t27d3Po0CG+++47Hj16pMiTmJjIw4cPcXBwUAQZbm5uinTJiwYkPOmvjY6OBsDDyreLh4eHef/TsHbMzERFRQFQokSJTNO6urpabLOzsyM+PmXeQ3R0NKVKlbJI5+7+9Mt+Wcvr7u5urqv7T75xv/rqq3SPERMTg6Ojo/nnp6mr3JDR8JzMhu5kJa9GA4tn2LN6o57fd2Y8BOvlmmoG9tHSomM8cXEZn7ugKUj1mGzJ6iS27zHgXgyaNNTwZV8tbq7w6fCCF/SkXT0u+altTuo1O/nnzYUTJ2DBgsyPKYTInny/v+dl7f5Onvq7fz/07p2y/fRpCA83LXiQaiBM4WKDw9JyQgKeAmDp0qUsWbKEHj160KVLF8W+y5cvo9fr6du3r0W+TZs2sWnTJsaNG0fDhg2zfL7koOHevXsW++7du6cImHQ6nUWgBSlBSlqqpxinnHy+O3fu8Nxzz2U7f1qurq5EWpn5eN/ao6Esspb3/v37eD95PJR8DZ9++ilV0uk/T7tIRZbrKu5niF9jud3+PXBon7VjPHEv0oiH5VoZuD/pVbDW85CS13rPhXtRFHkHfqilvK+K9r0TcXsSn7q6mP50sAc3V4h5aJpcuniGjnWb9BwJN5jTOtgn51ERH2/koeU/v3xX0Oox2a3bcOu2acO2XQYio4xMHqVj8U9JhJ8uOP/7+frClcvKbY394d49sLaeiJMT2Ntbf7qb2r171p8SJz+vSM7frp1pvkDDRpDm+RA6nWnbo0emoS1CiOzx9YUrV5TbGjfOh/u7Yeb3d3IzaOtWZboTJ0w9PmkWy83AyicfpbCw6hYjRJ4ZGdKmIAFPPvvxxx9ZsmQJXbt2pXv37hb7W7RoYXVFsUGDBtGwYUPatWtHuXLlsnXOqlWrYm9vz7Zt22jcuLF5+507dzh27Bivv/66eZunpye7d+8mISHB3FMUFRXFn3/+iZNTFtYazoKXX34ZtVrNxo0bqVo154Ppq1evzs8//8yVK1cUw9p27Hj6l2eEhYUp6uX06dPcunXLvIJctWrVKFKkCFeuXFH00OUKh/bZDmzSc+qMkaC2GjQa5TjoapVNj7lOn0u/UXzqrMGcLjVz3rOmvH6V1BR1U3HhoKNF2vHDdIwfpqNGk1hOnDbiV1mNX2U17VtZfhVdOuxI+GkDNZsUvK6fglaP6Tl0zBT8vPi8mvDTBWciz/XrUOdl5bbz5+HUadMKTCVLKsf5V6tm+vP06YyPe+o0BHXE8veSJr+fn2kxiIMHLI/Rp7fp07oNbNyYvesSQjy5v9NMwT1/Hk6dyuH9/SR/lu/vg5bH6NPH9Gnd2nR/n8xg1UWVynLVt/QFPfkoBQTsyuoBcl/BecZVIEjAk49+/vlnQkJCqFu3LvXr1+fMmTOK/VWqVMHT0xPPdAaRFi9ePMvLK6dWpEgRunbtysKFC5k4cSIBAQFER0ezdOlSdDqdIvB64403+PXXX5k4cSJvvfUW0dHRrFq1KteCHTAFVZ07d2bZsmUkJCTQpEkTnJ2d+eeff4iKisr2xP53332XLVu2MHToUHr06IG7uzvbt2/n6tWrwNP1Qp0/f56pU6fy+uuvc+fOHRYtWkTx4sVp1aoVYFpO/NNPP2XSpEnExMTw+uuvU7RoUR48eMDFixeJiop6ZiuxZWT95iT6dNPS7m0NP29M+R+jewctETcMHDya/rf7+s165k7RUbeW2tyQ1migy7taDhzRc+OW6dt10neJLFmlfDTu+ZyKVT/YM3dJIqs36Llw2ZS2cWvLYKZHRy09Ompp1S2eiBsF8xu7oNVjevwbmsaVXLhcsJa+S0wEKwsXsnEjjB8H3bvDlCkp23v0MI3zDw3N+Ljr15uClXbtlEvKdu9meqFgcgNoyRLTpOS0du00HWPmd5k3voQQ1mV4f4/P4f3dx8r93T2L9/euJ/f3zJT7e8sWU29PYKBppbZkNWua3sVzwMpDkUJDengUJODJR/v27QPg0KFDHDp0yGL/zp078+zcnTt3pmjRoqxbt45du3ah0+moUaMGH3zwAaVLlzanq1atGkOHDmXlypWMHDmSUqVK0b17dw4ePEh4eHiulef999+ndOnSrF+/ngkTJqDRaChdujRt27bN9rGKFy/OjBkzmD17NtOnT8fBwYGGDRvSs2dPJk2aRJEiRbJ9zC+//JLff/+dcePGkZiYSI0aNejfv79iTtEbb7zBc889x6pVq/j22295/PgxRYsWpUKFChYLROSX0B0Gft9lanC7uiRw4bKRoDZaAgM0dP443vw0a+F0Hd07aHi+bhxX/zU1qhf/lETfnlrWLNQxdHwit+8a+aSnlooVVDR9N2U9z/MXjJy/oGyI+/qYvngvXjGye19K4zv135M1ftWU949Deu49/SjEPFXQ6vGrwXaULAF79huIuGGkqJuKFk3U9O6i5eeNSRw7WTADx7TOnIFFi2HMV6YnuIcPm9670ac3jBylfEfHqFEQPAoCmsKePaZtoaHw++8wdw64usKFC6YnwoGB0LlLytPaf/4xfayJuG56N0hqtWtDcmexq6vpyW+7dqafDx+GJ89SbI7T7uuoY5NQPzLNAdNdiKZIqOliH73uhdFRmhBZJXX55P5eBGPGpLm/+5jew2NxfwdDQICV+3uulfu7cxbv7wjl/R0VZTrPN9+YFi5YudK0UMG4caZjzJmTN3Uhnj3bv8MKsLQv88wOa8FQjRo1rG739PS0uv2tt96yeKmnNc2bNzcv+ZzM398/S+fIjmbNmtGsWbN096dXX0OHDrXYVq5cOaYlv9nsiWnTpuHo6JjldwOl5uLiwvDhwzNNV716dapXr55hmh49etCjR49slyG3tO0Zz4RhdowdosO9KJy7YKRjn3hWb0jpqdBoQKtVKV4dkZAAAe/GMSVYx/cTdTg5QvifBgKD4tmzv2D1IDwLBakej4Qb+LS3ltaBWjyKQVw8nDlvYNCoROYuKVwTUT75xNQo6d/P1PC4cgUGDIRZs5Tp1GrQai1fb9K2HUyYAGPHmMb2nzsHHYNMLyV8Wv36mp5Cp7b2ybS6Hj1h6dKnP3ZBVnLMYewiUibRuYRexeVJI/1S2Dsklc7+w6P/KqlLE/P93T/V/T0gG/d32yf399hU93fHnN3f335rCnwGDDAFUDExpuBq6NCMX4Ra4BWO51zPjGrnzp1SJcLmLF26lOLFi1OqVCliY2PZv38/mzdvpkuXLrz//vtZPk5oaCiTJ09m3rx5iqXCnyX/9nXz5bxCZOhu7g1r/U8zjMnvEghhSTU6v0tgE3bu3JVv5/Yf+XyO8u8cfzGXSlIwSA+PyFP6LLzxUJN2/cpcoNVqWb16NXfu3EGv1+Pt7c0nn3xCuyfjUIxGI4ZMZiOq1ZYTy4UQQgghCjzpzlCQgEfkqc6dOyteCppW9erVczS0L6Pzdu7cOd39W7duZfLkyRkeY/r06bRo0aLAzL8RQgghhMgSWbRAQQIekacmTpxIYmL6Lz1M/SLOZ6lBgwbMmzcvwzQ+Pj7PqDRCCCGEECKvSMAj8lT58uXzuwhWubm5KV6wKoQQQghhM2RIm4IEPEIIIYQQQtgSCXgUJOARQgghhBDClsgcHgUJeIQQQgghhLAleRzwxMbGsmjRInbt2kV0dDRlypShU6dONGnSJMN8d+7cYfXq1fz9999cvHiRR48eMWTIEKsLRA0cOJATJ05YbH/55ZeZMmVKtsorAY8QQgghhBAiy4KDgzl37hy9e/fGx8eHsLAwxo0bh8FgoGnTpunmi4iIYPv27VSoUIF69eqxY8eODM/j5eXFiBEjFNuKFMn+i3ol4BFCCCGEEMKW5OEcngMHDnDkyBFGjhxJQEAAADVr1uTWrVvMnz8ff3//dN+x+NJLL7FhwwYAzp8/n2nAo9PpqFKlSo7LLG9WFEIIIYQQwpYYVTn7ZGDv3r04OjrSuHFjxfYWLVpw9+5dzp49m27e/Hqpu/TwCCGEEEIIYUv+v737Dmvq7N8Afp+ErYAyFAdY1GKd4MJRJ6Cg9ldHq3Wgoq21r1XrqGgduIq7alutWicqrraK1oWCOIuvE/d4tbgFBwgospL8/ohEIwESGYcT7891cSlnhNunFM43zyrCHp7Y2FhUqVIlRy9O9lYksbGxqFOnTqF8rQcPHuDTTz/Fixcv4OTkhLZt26Jv374wNzc36HVY8BARERERGZMiXLQgOTkZFSpUyHHcxsZGc74w1K1bF23btoWLiwvS09Nx4sQJbNq0CRcuXMCCBQsM6i1iwUNERERERHoThNwLqrzOGeLLL7/U+rxp06ZwcnLCkiVLcOzYMbRs2VLv1+IcHiIiIiIiY6Iq4EcebGxsdPbiZB+ztrYulH+CLtkrwF2+fNmg+9jDQ0RERERkTPQd0pa4DXi2LcfhyEhPzQpsb3N1dcWBAwegUCi05vHExsZqzhc1Qxc/YMFDRERERGRM9F20oExX9cdbvL1zX2mtZcuW2LVrFw4dOqS10Wh4eDgcHBxQs2ZNQ9PqLTw8HAAM/hoseIiIiIiIjEkRLlrQpEkTNGrUCAsXLkRqaioqVaqEyMhInDhxAuPHj9f0+syZMwfh4eEIDQ2Fk5OT5v5Dhw4BUK/ABqj347G0tAQAtG7dGgBw/vx5rF+/Hi1atEDFihWRkZGB//73v9i5cyfq16+P5s2bG5SZBQ8REREREelt2rRpWLFiBVavXo2UlBQ4Oztj0qRJWj0+SqUSSqUyx71TpkzR+jwsLEyzGWlUVBQAwN7eHjKZDOvWrUNSUhIEQUDlypUxYMAA9OjRw+AhbUJUVFQRrtRNRAXVtoen2BGIcnpiJXYC46CcKnYCopyEyWInMApRUQdF+9pth9Uq0P1Rvxq2KEBJxx4eIiIiIiJjUoRD2qSIBQ9RSffCVOwExoM//wuPPOcwBXoHfCedSiIVex4LxcHW4n1tjt/SwoKHiIiIiMiYsIdHCzceJSIiIiIio8UeHiIiIiIiY8IhbVpY8BARERERGRMOadPCgoeIiIiIyJiwh0cLCx4iIiIiImPCHh4tXLSAiIiIiIiMFnt4iIiIiIiMCYe0aWHBQ0RERERkTDikTQsLHiIiIiIiY8IeHi0seIiIiIiIjAl7eLRw0QIiIiIiIjJa7OEhIiIiIjImHNKmhQUPEREREZEx4ZA2LSx4iIiIiIiMCXt4tLDgISIiIiIyJuzh0cJFC4iIiIiIyGixh4eIiIiIyJhwSJsWFjxGYNasWQgPD8/1/OLFi1GrVq1cz/fs2RMeHh4YN25cUcQrNCNGjEBSUhJWr14tdhQiIiKikotD2rRwSJsR6Nu3LxYvXpzjw9bWFg4ODqhRo4bYEUlkJiZA0A8yxF42QVqCCa6cMcHQb/T/379UKWDBHBnu3zDBy6cmOBttgi8+1/3DtL4HsH+nHCnxJki8b4K/Nsjh+oH2NVZWwMY1clw9a4LkOBM8f2SCiydNMCFQBisr7WsrVVR/7YN75Ui8bwLVC1P09y/6H+SaNrtkgrSn79hms2W4/z8TvHxigrP/5NFm7sD+v+VIiTNB4j3dbZZt6DcyXDmjzvTvRRME/SCDiY63rtq0ErBvhxzxsSZIiTPBueMmGPYfGWRv/RPMzIDvv5PhwgkTPI83Qdy/Jti9VY5mTcT5ZWliAgRNBGL/JyDtuYArFwQM/Vb/+0uVAhb8JOD+bQEvUwScPSXgix7a18hkwMgRwJ6dAu7GCniRJODyeQEzgwXY2mpf278foMqU5foxdkyB/8lFwsQECAoCYmOBtDTgyhVg6FD97y9VCliwALh/H3j5Ejh7Fvjii/zvO3QIUKmAX3/Vfd7FBVi5Uv26aWnAvXvA1q365xID27JkEJ5nwmHOWVQaeABVm/4FtxobYP/rebFjlVyqAn4YGfbwGIFKlSqhUqVKWsdiYmKQlJSEvn37Qi6Xi5SM9JWWlgYLC4sie/3fFsrRt5eASdOVOHlaBV8fAT/PlcG6NDBznjLf+7dulKNxAwHjgpS4fkOF3j1k2BRiApksCxu3vP7JWMMNOLjHBDHnVejRTwELc2DaJDmO7DeBR7MsPHmivs7UFBAEYP6vSsTeVkGpBFp9LCDoBxnatBLQ7hOF5jWrVxPQp4cMMRdU2L1Phd49iudB/LcFb7TZGRV8vQX8PMeANtvwqs0mv2qz7jJsWmMCmZCFjX/oaLMLr9rMApg2UY4j+0zg0fx1mwHA+DEyTJ8kw6yflNh3QIXGDQT8GCRDpYoCBg973WbebQSEb5fj8DEVBg1V4MUL4NNOAn6ZK0c1V2BE4Ov8yxfJ0ecLATN/UuLAIRXsygLjRslwaK8cH/socPJ08f7m+22RgL59gEmTVTh5CvBtL+Dn+QKsS6swc3b+92/9Q0DjRsC4CSpcvw707iVgU6gMMpkSGzepr7G0BKZMErBxM7BilQpPngANGgATfxDwf50ENGqqQlqa+tpdu4GmLXL+9542WUD7dgK2bS/Ef3wh+u03oG9fYNIk4ORJwNcX+PlnwNoamDkz//u3bgUaNwbGjYO6HXsDmzapi8WNG3Xf8+23QPXqub9m7drAwYPAv/8C33+vfkCvUEGdrSRjW5YM8mfpsN1yA+kflcULn8qw/eOm2JFKNvbwaBGioqKMsI6jGTNmICIiAqGhoahQoQIAICsrCytWrMC+ffuQmpqKDz/8EEOGDMHUqVO1hrQ9e/YMq1evxrlz5xAfHw8LCwu4uroiICAA9erVAwCoVCr07dsXFSpUwNy5c7W+9suXL9G9e3f4+PhgxIgRemeOiIjAtm3b8O+//wJQF3Jdu3ZFp06dALwe0jZ27Fj89ttvuH79Ouzs7PDJJ5+gZ8+ekL3x1nVsbCx+++03XLhwARYWFmjTpg2aNGmC8ePHY8GCBfDw8NAr0969ezF79mzMnTsXkZGROHbsGDIzM1G/fn0MHToUFStW1Lr+9OnTCA0NxbVr16BQKFC9enUMGDAADRs21FyzZs0ahISEYNmyZQgNDcWZM2dgZmaGv/76S2eGtp0+1rsNdalVE7hwwgQTpiox640H9WW/yuHfU0BltywkJuZ+fwdfAbu3mqBXQBY2vfGgHr5Djto1BbjUyILy1ctuXitH21YCqtXNQkqK+piLM/C/8yZYsEiJcZPyLhRmTZdh7Cg5qtbOROwt9TFBUL/LCQAN6ws4ddQEAYOzELL+HX506fnzv1ZN4MJ/X7XZT2+12RcCKtfIp83av2qzAW+12fZXbfaRHm127lWbBakvtLMD7l0zwdqNSnwz/HWmH76X4ccgGep4ZuHKVfWxdSvk+LyLAHuXLKSmvs61N0yOpo0FlKmUBUDdu/PikQk2/qFCv0GvCyan8sDDm6b4+TeFVnGkJb3w30ipVQu4cFbAhEkqzJrz+viyJQL8ewOVP1Dl3e5+wO6/Zejlr8Smza+Ph+8WULsW4FJVXVzLZECZMkBCgvb9n3UD/twsg39/JUI35P51rKyAuHsCYs4BrdoW8FdoVuEPtKhVC7hwAZgwAZg16/XxZcsAf3+gcmXk3Y4dgN27gV691A/m2cLD1Q/aLi7QfP9mq1JF/TX79QO2bQMWLQKGDdO+5swZ9Z9NmwIZGQX7NxaX97YtVVOL4EULKPsXgSBAlpCG6s224unQOng6rJ64ufIQdbC1aF+7be9GBbo/asOpQkpSMnBImxF6/vw5Dh8+jAYNGmiKHQCYN28etmzZgvbt2+PHH39Eq1atEBQUhOfPn2vdn5ycDADo168fZs6cicDAQFSoUAEjR45ETEwMAEAQBHTt2hWnT5/GvXv3tO4PDw/Hixcv0KVLF70zr1q1CsHBwbC3t8e4ceMwffp0+Pr6Ij4+Xuu6hIQEBAcHw8fHB8HBwfD09MTy5cuxf/9+zTVPnz7FiBEjcPfuXYwYMQI//PADUlNT8csvv+id521z586FIAiYOHEivv32W1y9ehUjR47Uarv9+/djzJgxKFWqFMaNG4fJkyfDxsYGgYGBOH36dI7XDAoKQqVKlTBlyhSMHDnynbPlp8snMshkAlav0/6tunqdElZWAvza5V0FdP0/GVJSVPhjq/aD3ep1SlSqKKBJY/X9cjnwSQcBf21Xah7cAeDOXSDqsApd/y//HzePX/VmZGW9PqYS4S2ZfNvM5x3bbL2ONvPTr838fARYWgpYvS7nfweZTECXT15fm5mpfgh6+VI717MkIC399edKpfojKVn7NZNTAIXidS9HcenyKdTtHqJ9fHWISt3u+bx73bWLoG73P3PeX6mSgCZN1J8rlTmLHQA4cVL9p3PlvL/OFz0Aa2sBK1aVzPcLu3RRF3VvT3dcvVpdrPn55X1/165ASgrwxx85769UCZp2fNPvvwP79wNhYbpfs1UroH59YOFC6RQ7ANuyRBEE9Qfph0PatHBImxE6cOAA0tPT0bFjR82xO3fuIDw8HJ9//jm++eYbAECjRo1QtmxZBAcHa93v4uKi9QCuUCjg6emJuLg4bN26VdM70qFDB6xatQphYWEY+saA5rCwMNSvXx8ffPCBXnkfPnyI0NBQ+Pj4YMKECZrjjRrlfHciOTkZs2bNQs2aNQEADRs2RExMDCIjI+H7qi//jz/+QEpKCn7++WdNhiZNmiAwMBBxcXF6ZXpbjRo1EBgYqPn8gw8+wLBhwxAWFgZ/f3+kpaVh0aJFaNasGaZPn665rkmTJvj666+xYsUKrV4eAPD19cWAAQPeKY8h6tQW8OixCm/Vjjh/Uf0TrU4tAXn9dKtTC7hyTQWFQvv46/uB6P8C1aoCVlYCzl/M+RrnL6rQzkuAuTmQnq59Ti5XPzg0bypg9HAZNmxR4u69nK9RnOrUetVmj7SPi9lm6q8JXLik/XXj4oHHT1Sa8wCwdKUSvbrL8cs8GWbMVSL1JfB/HQR0/T8BP0x+XcRlZQG/LVfiy34yRESpNEPaZkyRIykJWL4m/6F7halObQGPHun4Xj3/+nye7V4buHIVOdv9wuvz0dG5f32vtuo/L13OO+eXAwQkJeUsrEqKOnWAR4+QezvWyf/+K1d0tOMb97/Zjl9+CXh6qntDctOqlfrPlBRg1y7Ay0v9/XfwoHpI1rVr+f6zRMG2JMnikDYt7OExQrt374aNjQ1atGihOXb27FkAgI+Pj9a1bdu21TnHZ8eOHfj666/Rvn17+Pj4wMfHB2fOnMHt27c111hZWcHPzw979+7Fy1dvJWdfY0jvzqlTp6BUKvW6x87OTlPsZKtWrZpWT9C5c+fg6uqao+Dy8vLSO9PbvL29tT6vU6cOypcvr2nXS5cuITk5Ge3bt4dCodB8qFQqeHp64tq1a5o2ytYq+7dWEbO30/1udmoqkJ6ugr1dfvcLSNAxZCP7mL29oLlOfTznA2lCovqd+7JltY9/8bmArGRTJMeZYm+YCfbsU6HfV4oc9xc3ezvo/Ddr2sw+v/tzabOE1+ff/DPPNivz6h57AWlpKq0ham++7pv/HU+cUsGrkwJd/0+GBzdM8ey+KVYvlWPCVCXm/6pdxIwcq8T8RUr8FSpH8kNT3Lpsio+bCvDqlIWb/+b97yxs9vb5fK/m2+6673/d7rnfW7EiMCtYwMlTKuzclft1NWoAHzdXz/95uwetpMi7HZF/O+Zyv6Yd37i/YkVg3jwgMBB4+DD318yeZrp6NfDgAdCpE/DNN+oH/iNHACenvDOJhW1JksUeHi3s4TEyN2/exLVr1/DZZ5/BzMxMczx7mJqdnfZvfLlcDhsbG61jW7ZswZIlS/Dpp59iwIABsLW1hVwux6pVq7QKHgDo1q0bwsLCEBERgf/7v/9DWFgYHB0d8fHH+s87SUpKAgA4Ojrme+3bWQHA1NQU6W90GyQnJ2sN5cv29r/dELrutbOz07RrwqvfXlOmTMn1NVJSUmBpaan53D6/35Tv4O3aNftdxbyGhekzZMyQ+w25NjxChUYtsmBtDTTzFDB2lAz2dnJ07akotqFsUmozfa9r4AFs2yjHf0+qMHi4Ai9SAa/W6gUOLCyAH2e/LnomBMrw/XAZpsxQ4sg/KthYA0MHy7D/bxO0/zQLMUW0CFJJaPdsZcsCu/8WIAjAF71Veb7GlwPURWpJGc4mdjsuXQqcOwcsX57362VPsYyOBgYNen384kUgJkY9SX/SpPxzFSW2JRkV9vBoYcFjZHbv3g0Amon+2bILhYSEBK3CQqFQaB7as0VERMDDwyPHvJJUHW8tV6pUCZ6enggLC0OTJk1w7NgxDBgwwKCV4WxfrQP7+PFjlCtXTu/7cmNjY4NEHbNIE3S9zaYnXfcmJCRoVsfL/jcMHz481z2Pyr7VvSHoOxY5axOg2JzzuPwLwKSn5tMqLsCtK6Zal7Txy8LTBMBDx5xOKyvA3Fx3T8Sbnibo7gWye/XPSUhQaa4DsnstVDmuVSpVePZM+zWePQNOn1Vfe/CwCjdjVdi81gSdP1Ei7O+if6Cs4gLcuvxWm3XQo83y+VbKtc1eHcvu0dGrzZJeveZTFSwtZbC0zNmzYGcHnI55/fni+XLEPwK69lJoJkQfPKyesD9lvAyhm5WIvQV8VAOYNlGGwIlK/PTL6yJozz4FLp8ywfxZcnh1LPwetypVgFs3tAcYtPFW4ulTwMM95/Wv2z3v74mnCbrfcX/d7jnPlSkD7N8roFJFwKu9CrGxub++iQnQzx+IOaeCjml5xa5KFeDWLe1jbdpA3Y4eOa9Xt6PuHoc3PX2aTzu+uv+zz9RzWFq0QI7lvM3M1MdevFAPt3r6VH387S3jzp1T91I0aJB3pqLGtqQC2XhB/fGWSPesHCNESBwseIxIRkYGIiIi8NFHH8HV1VXrXPa8m4iICK19eaKioqB4e3Ax1L0mb7p58yYuX76ssxfms88+w5gxYzBr1izI5fIcxVZ+GjduDJlMhu3bt6N27doG3auLu7s7tmzZglu3bmkNaztw4MA7v2ZkZCRat3692srFixcRHx+v+bfWrVsXpUuXxq1bt9C1a9d3/jo6mfTUKmxy8+Ah0KhFltaxa/9T4cJFFXp1l6F8ee1x6HVrqwuui5fzfoi8cAno1V2AXK49Dv31/erPb/4LpKaqUFfHf8K6tQXcuJlz/s7bTpxSZ3H7MO+5GoXlwUOgUUsdbXbpVZuVg9Y8Hr3b7DLQ6/PCbbPsuTt1awuadgKA8uUARwcBFy+/Llg86gnY+Icqx+pPJ0+rIJcLqFlDQOwtFdzrCpDJBJw8o/3vycoCzl1UoXWLonmH8MEDoFFT7XDXrkH9vdpThvLltefx1K2r/vPipXza/SLQ6wvkbPc62fdrX1+mDBARLsD1A8DbV4ULOZ9XtHzSCShfXsD0GcU7tyk3Dx4Ab091vHZNvcJXr17I+f98djvqmDP2puz7c7TjW/fXqaNeYv6//835Gl9/rf7o0gXYvv31nBVdBCHnSmXFjW1JBdKrrvrjLd4irtJmjMPSCoJzeIzI0aNHkZycrLPgqFKlCtq1a4e//voLy5Ytw6lTp/DHH39g2bJlKFWqlNa1zZo1w6lTp7B69WqcOXMG27dvR2BgIJxyGRjcqFEjVKlSBWfPnkWbNm1y9GTkx8nJCX369MH+/fsxZcoUHD58GKdPn8bWrVux+u2lcfTw+eefw9raGuPGjcPevXtx4sQJzJgxA3fu3AFgQM/KG65du4a5c+fixIkT2LVrF4KCguDg4IDOnTsDACwtLTF8+HDs3LkT06ZNw6FDh3Du3DkcOnQIq1atwoIFCwz+mobKzFT3lrz58fw5sH2XEkqlCv37aP/vHuAvIDVVhb378/6puO1vJaytBXzWRbvd+veR4f4DFf57Un2/QgH8vVuFbp1lKF369XXOlYG2rQRs3ZH/b+G2rdVf48bN4vlJ/c5tFpFPm+3Ipc1662izPSp0+zT/NtsbocLLlyoEvLXpaoC/DEqlCmE7X1/74CHQqIGQY5PR7M1E791Xaa4DgKaNtV/TzAxo4C7g3v08/5nvLDMTOH1a++P5c2D73+perf59ta8P6Peq3cN1v162bWEqdbt30z7ev6+A+/dVWg+T2cVOVVegfUcVXi1AmacvBwh4+VKV55LVxSnXdtyufujt31/7+oAA9dyTvXvzft1t29R7zHz2mfbx/v3Vm1xmt+OaNepekLc/sl+jTRvg6FH153v2qHsoOnTQfs369dX7xxw/bti/vbCxLcnoqISCfRgZ9vAYkT179sDCwiLXyfljxoxB2bJlER4ejq1bt6J69eqYOnUqpk2bpnWdv78/0tPTsXv3bmzatAlVqlTByJEjcfToUc2y1G9r27Yt1qxZY9BiBW8aOHAgKleujG3btiE4OBhyuRyVK1dGt27d8r/5LQ4ODli4cCEWL16MBQsWwMLCAi1atMCAAQMwa9YslH7zyVJPY8aMwb59+zB9+nRkZmbCw8MDw4YN05pT1K5dO5QrVw6bNm3C/PnzkZqaijJlyqB69erwy2/t0iJ0+QqwMkSFqRNkUCjU7/K39xbw9UAZJk5Vau0hMWmcDEE/yODdSYHDR9UPxXv3qbAvUoklC+WwsVbgxr9Ar+4ydGgvQ5+BWVrvJk4OVuCkrwl2/inHrPlKzcajT55Ca8jU1wNlaPmxgH2R6hXZSlkBLT8WMOwbGY5FK7F9p3ZBkV04VHVV/9movoDsFcH/Civ84ihHm5151WYDZJg4TUebjZPB+5M32mz/qzZboGebHXrVZj8pNRuPPnkK/PTGAgOJicCPc5SYPkmGhERgX6R649Ep42VYEaLS7MEDAAsWK/HrPDn+/kOOZauUSE1Vb0Y6ergM+w8oNavCHf1HhROnlJgyXgYrK+DwMRVsbYBh38hQ1VWA/5favV9F7fJlYOVqYOpkAQqFeuPR9u0EfP0VMDFIew+eSROAoIkCvNurcPiI+tjecGDffhWWLBJgY6PCjRtAr54COvgJ6NNPqWl3Cwv13jz1PYARo1UwMdFeHvjxY/WGjm+qUAHw8wU2/4EcQzNLmsuXgZUrgalT1UX1yZNA+/bqXoKJE7X3jZk0CQgKAry9gcOH1cf27gX27QOWLAFsbKBux17qB+w+fV73INy+rf7Q5f594NCh158nJam/zk8/qSfbb9yonlw/fbr6NX77rWjaoqDYliWL1aEHkL3MguxFJgDA7EYySu9Vv5n5onVFqCz5WKvBHh4t3HiUCsXgwYMhCAKWLl0qdpRczZs3DwcOHMD27dtzDNnLTfbGo0uXLtUaClicCrrxKKCeezAhUIYBfWVwKg/cug0sWqbEoqXavS6Tx8swZYIcbfyycOjI6x8NpUoBwVNk6NFNBruywNXrwMx5Cmz+M+ePjwYewOwf5WjmKSArCzhwSIXvxyvw7xtzI5o1EfDD9zI08BDgYK8eQvW/m8Cf29SriL09R0X1Ivf/XkKpTP0bwoA3rTRt5v9Gm/2eS5uNl6NNBx1tNvmtNvspjzab/kabHc7ZZtmG/UeGbwfJ8EEV9ZLUq9crETxHqbV3EQB0/VTAyKEyfOQmwNICuHUH2PSnEgsWKbVWerOxAcaMkKHbpzJUcQaevwAuX1VhzgJl3r1/RbDxKPCq3X8QMKC/+iHu1i1g0RIVFi3Wvm7yJAFTggS08Vbi0OHXx0uVAoKnC+jxuXqexNVrwMzZKmze8voaXXOI3rRmrQoDvtT+t/8wFpjxowxtfZQ4eCiXG99FEWw8CrxqxwnAgAFvtOMi9cebJk8GpkxR9yC8+VBdqhQQHAz06PGqHa8CM2cCm3VMJ3ybSqV7s0xAvezyd98Bbm7qZZX37gXGjVM/1JdU72VblsSNRwG4em2H6f0XOs/9G/kpsiob/oZmURJ149FuTQt0f9RW4+oqZMFD7+zFixeIjY1FdHQ0NmzYgOnTp2sthS2mkJAQODg4oEKFCnj58iWio6Oxe/du+Pv7Y+DAgXq/jrEUPPSK8fXSi6eICp73ThEVPEQFUkILHqkx5oLn5cuXWLlyJQ4ePIjk5GS4uLigd+/eem0BkpiYiGXLliE6Ohrp6emoVq0aBg4cmGO/QgA4ffo0Vq1ahZs3b8Lc3BzNmjXD4MGDDZ4+wb4/emf/+9//MHLkSNjY2KB///46ix1dCyK8zZAV3fRlYmKCzZs34/Hjx1AoFKhUqRKGDBmCz14NpFapVFDmM7NT9vYECCIiIiIpKOLujKCgIFy9ehWDBg2Cs7MzIiMjMX36dCiVyhx7Pr4pIyMDo0ePxvPnzzF06FCULVsWYWFhGDt2LObNm6dZZAsAYmJiMHbsWDRt2hQ//vgjEhMT8fvvv2P06NFYunSp1vYr+WHBQ+/Mw8MDUVFReV7Tp08frU1B3+bu7o6FCxcWcjL11+3Tp0+u58PDwzF79uw8X2PBggXw8/MTdf4NERERkcGKcOGB48eP49SpU5g4caJm2e369esjPj4ey5Yty3VTe0C9fUpsbCwWLVqkWZm3fv36+PLLL7Fs2TIsWbJEc+2yZctQuXJlTJ06VfN6FSpUwLBhw7Bnzx7NwlH6YMFDRWrGjBnIzMx9jsWbG3EWp2bNmuU738jZ2bmY0hAREREVoiLs4Tl69CgsLS3RJnspwVf8/Pzw448/4sqVK6hTp06u9zo7O2ttQyKXy9GuXTusWLECjx8/hqOjIx4/fqzpQXqzeKpTpw6cnZ1x9OhRFjxUclStWlXsCDrZ2tpqNgslIiIiMipF2MMTGxuLKlWq5OjFyX7mi42NzbXgiY2NRd3sjah03Hvr1i04Ojoi9tUu0LqeI6tWrYqL+W2C9RZOUiAiIiIiIr0kJyfD2to6x/HsrTqSk5PzvPfNLT1yuzf7T13XWltb5/k1dGEPDxERERGRMSniRQvy2sQ9vw3eC3Lvu2LBQ0RERERkTIpwSJuNjY3OHpbsY7p6f968NykpKd978+otSklJ0dnzkxcOaSMiIiIiMiYqPT8yNwFpXXN8REZG5vrSrq6uuH37do6tR7Ln3bi6uuZ6b9WqVTXX5XVv9p+6rv3333/z/Bq6sOAhIiIiIjImKkG/D3kvwCwsx0f2ctO6tGzZEi9fvsShQ4e0joeHh8PBwQE1a9bM9d4WLVrgzp07uHz5suaYQqHA/v37UbNmTTg4OAAAHB0d8dFHH2H//v1ahdXly5dx9+5dtGzZ0qDmYMFDRERERER6adKkCRo1aoSFCxdi586dOHv2LObNm4cTJ07g66+/1qzeNmfOHHh7eyMuLk5zb4cOHfDBBx9g6tSpiIiIwOnTpzF16lTcvXsXX3/9tdbXGTx4MO7cuYOpU6fi9OnTiIiIwNSpU+Hq6mrwHomcw0NEREREZEyKeNGCadOmYcWKFVi9ejVSUlLg7OyMSZMmwcvLS3ONUqmEUqnUus/MzAw//fQTli1bhl9//RVpaWmoXr06Zs+eDQ8PD61rPTw8MGvWLKxevRrjx4+HhYUFmjZtim+++QZmZmYG5RWioqKKuEmIqCDadvpY7AjGo+jmcL5/0nXvok0GyuJACyqBVFPFTmAUog62Fu1rt/UzbMjX26L2HimkJCUDe3iIiIiIiIwJuzO0sOAhIiIiIjImRbgstRSxL52IiIiIiIwWCx4iKhxZm8ROYBzYjoVHuVHsBEaEbVk42I6FZuMFsROUbPruw5Pbh5FhwUNEhUOxWewExiGL7VhoVCweCw8f1AsH27HQsODJm7778OT2YWQ4h4eIiIiIyJgYYS9NQbDgISIiIiIyJkbYS1MQHNJGRERERERGiz08RERERETGhEPatAhRUVFsEiIqsMjISHh7e4sdQ/LYjoWHbVl42JaFg+1YeNiWZAgWPEREREREZLQ4h4eIiIiIiIwWCx4iIiIiIjJaLHiIiIiIiMhoseAhIiIiIiKjxYKHiIiIiIiMFgseIiIiIiIyWix4iMgg6enpGDp0KE6fPi12FMlTKBS4e/cunj9/LnYUSUpJSUFQUBCio6NzvSY6OhpBQUFISkoqxmTSlZmZiZMnTyI+Pl7sKJKXnp6O7t27459//hE7iqSxHakwsOAhIoOYm5sjNjYWcrlc7ChGISAgAJcuXRI7hiTt2rULN2/ehKenZ67XeHp6IjY2FmFhYcUXTMLkcjnGjx+Pe/fuiR1F8szNzZGeng4LCwuxo0ga25EKAwseIjJYrVq1cOXKFbFjSJ5cLoednR2USqXYUSTpwIED+OSTT/IsvuVyOTp16sR3h/Ukk8ng6OiI1NRUsaMYhQYNGrA3vBCwHamgWPAQkcGGDBmCnTt3Ijw8HC9fvhQ7jqR5eXlh3759YseQpHv37sHNzS3f6z788EP2WBigY8eOCAsLg0KhEDuK5PXp0wdRUVEICQlBbGwskpKSkJycrPVB+WM7UkEJUVFRKrFDEJG0dOzYEVlZWZoHInNzcwiCoDkvCAJ27twpVjxJ2b9/P5YvX47KlSujZcuWsLOz02pLAGjVqpVI6Uo2X19fzJkzB+7u7nled+7cOQQGBiI8PLyYkknbpk2bsHXrVpibm6N58+awt7fXOi8IArp37y5SOmnx8vLS/P3t/6+zRUZGFlccyWI7UkGZiB2AiKSnVatWuf7SIcPMnDkTAPDkyRPExMTkOC8IAn+R58Le3h63b9/Ot+C5desW7OzsiimV9P3++++av//xxx85zrPg0V+/fv34s7IQsB2poNjDQ0QkIl1Fzts8PDyKPIcUzZ49G9evX8eyZctgYqL7/busrCwMHjwYbm5uGDt2bDEnlKa4uLh8r3FyciqGJEREhYMFDxERSdLNmzfxzTffoFGjRhg9ejQcHBy0zj958gTz5s3DmTNnsHTpUlStWlWkpETq5ZWTk5NhZ2fHVS4LgO1I74IFDxG9s9jYWNy+fRvp6ek5zvn6+oqQiN43O3fuxMKFCyGTyeDm5qbpeYiLi8P169ehVCoxcuRIdOrUSeSk0nPnzh3ExMQgOTkZHTt2hJ2dHZ48eQJra2uYm5uLHU8yzp49ixUrVuDq1asAgCVLlsDNzQ0LFy5EgwYNOEdPT2xHKgjO4SEig6WlpWHChAk4e/YsBEGASqV+3+TNMdYsePR37949/P3337h9+zYyMjJynJ8/f74IqaThk08+gaurK0JDQ3H27FlcvnwZgHohjcaNG6NPnz6oVauWyCmlRaFQ4KeffkJ4eDhUKhUEQYCnpyfs7Owwf/58VK9eHQMHDhQ7piScOXMGgYGBcHV1xRdffIFNmzZpztna2iI8PJwP6npgO1JBseAhIoOtW7cOcXFxWLhwIUaMGIFp06bB0tISf//9N/79918EBQWJHVEyYmNjMWTIEDg6OuL+/fuoWrUqkpKS8OTJE5QrVw4VK1YUO2KJ5e3tjUWLFqF27dqYMWMGlEolkpKSAKgfgmQy7rzwLtavX4/IyEgMHjwYnp6eWsWNp6cnwsPDWfDoafXq1WjSpAmCg4OhUCi0HtSrVauGvXv3iphOOtiOVFD8bUBEBjt27Bh69eqF2rVrAwDKlSuHhg0bYsqUKfjwww+xY8cOkRNKx4oVK9C4cWOsXr0aKpUKY8aMwZYtWxAcHIyMjAw+WOYhu2cxm0wmQ9myZVG2bFkWOwUQHh6Ovn37okePHnB2dtY6V6FCBTx8+FCkZNJz48YN/N///Z/Oc2XKlEFiYmIxJ5ImtiMVFH8jEJHB4uLi4OLiArlcDkEQtObw+Pj44OjRoyKmk5br16/D19dXMxww+yG+WbNm6NGjB5YvXy5mPHoPPXnyRPNmxtvMzMyQmppazImkSy6XIysrS+e5xMREWFlZFXMiaWI7UkGx4CEig5UuXRppaWkA1O+uvbmLvUKh0Jyj/D1//hw2NjaQyWQwMTFBSkqK5lyNGjXwv//9T8R0JR/35ih8ZcqUwYMHD3Seu3v3LhwdHYs5kXTVqFED+/fv13nu8OHDuRaWpI3tSAXFOTxEZDBXV1fcvXsXnp6e8PDwQGhoKCpXrgwTExOsXbsW1apVEzuiZDg4OGjmnVSsWBHnz59Ho0aNAKiXXba0tBQzXom3ZMkSlC5dWq9rg4ODiziNcWjSpAlCQ0M1CxUA6sLy+fPn2Lp1K5o3by5yQuno3bs3AgMDMWnSJLRv3x6CIODKlSvYs2cPDh06hAULFogdURLYjlRQXJaaiAwWFRWF+/fvw9/fHw8fPsTw4cORkJAAQN37M3PmTK6MpafZs2fD1tYW33zzDdavX481a9bA19cXJiYmCA8Ph4+PD77//nuxY5ZIXl5esLOzg6mpab7XCoKADRs2FEMq6UtISMB//vMfvHjxAh4eHoiOjkajRo0QGxsLExMTLF26FDY2NmLHlIz9+/dj0aJFWr23pUuXxrBhw9CuXTsRk0kL25EKggUPERXYy5cvNUtU165dmw9DBrh//z6ePn2KevXqQaFQYPHixYiMjASgnsczbNgwlCpVSuSUJZOXlxcWL16MmjVrih3F6CQkJGDNmjU4fvw4EhMTYWtri6ZNm2LgwIGaXh/SX3p6Oi5evKhpyzp16rD39h2wHeldseAhIiJJYsFDRET64BweIiIi0unJkydITk6GjY0NHBwcxI4jSS9evEBYWBhiYmKQlJQEW1tbeHh4oHPnznrPPyO2IxUMCx4i0ouXl5dBK2JlD8uinMLDww263tfXt4iSEOl2+PBhrFixAvfv39ccq1ixIr766iu0bt1axGTS8vDhQ4wcORKPHj1C+fLlYWdnh3v37uH06dP4+++/MX/+fG4urAe2IxUUh7QRkV7WrFljUMHTv3//IkwjbV5eXnpfKwgCi8dcxMTEwM3NjXtwFLIDBw7gxx9/hIuLC9q2bYuyZcsiISEBUVFRuHfvHiZMmGDQ9/D7bMKECbhy5QqmT5+utXTyxYsXERQUhJo1a3L1QD2wHamgWPAQERWzuLg4g653cnIqoiTGITMzEzKZDHK5HACQlZWFvXv34ubNmyhbtiz8/PxQrlw5kVNKR0BAAJycnDBjxgzIZK+361Mqlfjhhx8QHx+PNWvWiBdQQjp06IChQ4eiU6dOOc7t2rULixYtwp49e0RIJi1sRyooDmkjIipmLGAKR1paGmbNmoWjR49CEAR4eXlh1KhRCAwMxIULFzTX/fXXX1i6dCkqVKggYlrpePDgAQYPHqxV7ACATCZD586dMWXKFHGCSZCZmVmuxXa5cuVgZmZWzImkie1IBcWCh4j0cu7cOYOud3d3L6IkRGqbN2/GkSNH4OPjg1KlSmHfvn1ITk7G3bt3MXHiRFSrVg3/+9//sGjRIoSGhnI/Iz05OTkhPT1d57m0tDT2lhmgefPmOHToEBo3bpzj3KFDh9C0aVMRUkkP25EKigUPEell5MiRes3hUalUnHeSj9mzZ+t9rSAICAwMLMI00hUVFQV/f38MGDAAANCgQQMEBQVh2LBhmjkmVapUwbNnzxAWFiZiUmnp3r071q5di/r168PW1lZzPDExEevXr0ePHj1ETCctPj4+mDt3LqZMmQJvb2/Y2dkhISEBERERuHbtGsaMGYPr169rrndzcxMxbcnFdqSCYsFDRHqZP3++2BGMRvYmrfowZKGI9018fLxWT6KHhwcAoHr16lrXVa9eHY8ePSrOaJIWGxuL1NRU9OzZEw0aNNA8XJ45cwa2tra4desWfvnlFwDq789hw4aJnLjkGjNmDADg0aNHOHLkiOa4SqWePp39ZgbfKMob25EKigUPEekl+2GSCm7Tpk1iRzAK6enpWrusZ//d3Nxc6zozMzMoFIpizSZlb/aGRUdHa5179OiR1nkWPHlj72zhYDtSQbHgIaICuXv3LpKTk2Fra4vKlSuLHYeICujAgQNiRzAafn5+Bl1/7tw5uLm5aRXyxHakgmPBQ0Tv5ODBg1i6dCkeP36sOebo6Ij//Oc/3JjwHZw+fRpnzpzRFI8NGjRAgwYNxI5V4m3ZsgVly5bVfC4IAjZv3pxj7gkVDZVKhTlz5iAgIADly5cXO46kKRQKjBo1CkuWLOEclAJgO5IuLHiIyGDHjx/H9OnT8cEHH6BLly6wt7fHkydPEBERgWnTpmHGjBlo0qSJ2DElITMzE5MnT8Z///tfqFQqyOVyKBQKbNy4EU2bNsXUqVNhYsIf1bk5dOhQjmNRUVE5jnEuVNFQKpXYt28funbtyoKnEGTPSaGCYTvS2/hblIgMtn79ejRq1AgzZ87U2qujZ8+eGDt2LNatW8eCR09r167FyZMnMWjQIPj5+aFMmTJ49uwZwsPDsXLlSqxduxYDBw4UO2aJxKFXJQMfLomopJPlfwkRkbabN2+ic+fOOTYmFAQBnTt3xs2bN0VKJj0HDhxAnz590LNnT5QpUwYAUKZMGXzxxRfo3bs3IiIixA1ohFQqFUJCQpCQkCB2FCIiKgYseIjIYDKZDJmZmTrPZWVl5SiEKHePHz9G3bp1dZ6rW7cunjx5UsyJjJ9SqcTatWvZtkRE7wk+lRCRwWrUqIFNmzbl2I09IyMDW7ZsQc2aNUVKJj22traIjY3VeS42NlZr8j0VHg7DIiJ6f3AODxEZbMCAARg9ejR69+6N1q1bazYmPHLkCJKSkrhJqQGaN2+O1atXo1y5cmjVqpXm+NGjR7FmzRr4+PiImI6IiEj6WPAQkcHq1q2LOXPmYPny5di+fbtmd+uaNWti4sSJqFOnjtgRJeOrr77CxYsXMXXqVFhYWMDOzg6JiYl4+fIlXF1d8dVXX4kdkShPXAGPiEo6FjxE9E48PDywePFipKWlISUlBdbW1rCwsBA7luRYW1tjyZIl2Lt3L2JiYpCcnIwPP/wQDRo0QPv27WFmZiZ2RKI8cXhg4ZDL5QgMDESFChXEjiJpbEfSRYiKiuJPKiIiem8oFAq0a9cOS5cu5caEVKTOnTuX6zmZTIbSpUvDxcUFcrm8GFNJD9uRCoo9PESkl5CQEL2vFQQB/fr1K8I0RFRUZs+eneu57IfLGjVqoGXLljA1NS3GZNIzcuTIfIf8WVpaonv37ujfv38xpZIetiMVFAseItLL2wWPIAg5hrK8+QuJBU/uevXqZdC8hw0bNhRhGiJtMTExePHiBZ4/fw65XA4bGxskJydDoVCgdOnSUKlU+OOPP+Ds7IwFCxbAzs5O7MglVnBwMH799Vc4OzvDy8sLZcuWRUJCAg4cOIC7d+9iwIABOH/+PNauXQtra2t069ZN7MglEtuRCooFDxHp5c1d7e/du4exY8eiY8eO8Pb21qzSFhERgT179uT5DjEB7u7uWgXP2bNnkZCQgNq1a2va8tKlS7Czs0P9+vVFTGqc5HI5NmzYAAcHB7GjlEhTp05FUFAQRowYgdatW0Mul0OhUODQoUP4/fffMXnyZCgUCgQFBWHFihUIDAwUO3KJdfLkSdSrVw/jxo3TOu7n54eZM2fiwoUL+P777wEAu3bt4oN6LtiOVFAseIjIYIsWLUL79u3Rp08fzTEnJyf4+/tDoVDg119/ZdGThzd/ae/btw8XL17EunXrUL58ec3xuLg4jBkzBu7u7mJElKS4uDhERUUhPj4+xx5RgiBoPZg7OTkVdzzJ+O2339CjRw94eXlpjsnlcnh5eSEhIQG//fYbfv31V/Tq1QtbtmwRMWnJFxUVhR9++EHnOW9vb8yYMQOjR49Gs2bNsH///mJOJx1sRyooFjxEZLDz58+je/fuOs/VqVMHmzdvLuZE0rVhwwYEBARoFTuA+oG8X79+WL9+Pfz8/ERKJx3R0dGanoeyZcvmmFvCpZP1d+3aNfTt21fnOVdXV6xcuRIAUL16dSQlJRVnNMlJS0vLtY0SExM1hbmVlRUn3OeB7UgFxYKHiAxmamqK69evo2HDhjnOXbt2jROZDfDgwQOUKlVK5zlra2vExcUVcyJpWrlyJerUqYNJkyahbNmyYseRNCsrK8TExOj8//vs2bOwsrICAKSnp8PS0rK440lKnTp1sGrVKtSoUQMuLi6a43fu3MHq1as1e5Y9ePAAjo6OYsUs8diOVFAseIjIYC1btkRISAgsLCzg4+MDa2trpKSkICIiAmvXroWPj4/YESXDyckJu3fvRtOmTXOc27VrV46eH9Lt/v37+Prrr1nsFAJvb29s3LgRKpUKbdq0QdmyZZGYmIioqChs2bIFn332GQDg+vXrqFKlishpS7Zvv/0W3333HQYMGABXV1dNW8bGxsLa2hpDhw4FADx9+hS+vr4ipy252I5UUNyHh4gMlpqaiokTJyImJgaCIGgmNatUKtSrVw8zZszQvAtMedu7dy/mzJmDGjVqwMvLS7NowYEDB3D9+nV8//336NChg9gxS7yAgAAMGDAArVu3FjuK5GVmZmLWrFmIiorSGgqoUqng5eWFcePGwcTEBKdPn4aVlRVq1qwpYtqSLyEhAVu2bMH58+eRnJwMGxsbuLu74/PPP4e9vb3Y8SSD7UgFwYKHiN7ZiRMnEBMTo/nl4+HhgcaNG3O+hIH27t2LlStX4unTp5pj9vb2GDBgADp27ChiMunYv38/wsLC8NNPP8HCwkLsOEbh9u3bOHfunOb/73r16uGDDz4QOxYRkcFY8BBRkVKpVJgzZ47Oifn0mkqlwt27d5GUlARbW1s4OzuzcDTAL7/8gv/+979IT0+Hh4cHbGxstM4LgoBhw4aJlI6IiMTEgoeIipRCoUD79u2xZMkSuLm5iR1H0tiWuXtzCWVdBEFAZGRkMaUxDomJiTqX+AbA5dINsH//fkRGRiIuLg4ZGRla5wRBQGhoqEjJpIXtSAXBRQuIqMipVHxfpbCwLXV7c2NcKpinT59ixowZiImJAfD6e04QBKhUKhaPBti4cSOWL1+OKlWqoFq1ajAzMxM7kiSxHamgWPAQERGRxs8//4wbN27g66+/RtWqVbnMfAHs3LkTXbp0wfDhw8WOImlsRyooFjxERESkce7cOXzzzTdcHbAQJCQkoEWLFmLHkDy2IxUUCx4iIpKk3r17Y9q0aahevTp69eqV5yIPHOOvP0EQUK5cObFjGAU3Nzc8ePAADRo0EDuKpLEdqaBY8BARkSS5u7ujVKlSmr9zVbvC0bp1a0RHR6Nhw4ZiR5G8IUOGIDg4GB9++CFq1KghdhzJYjtSQbHgIaIixwdRKgpjx47V/H3cuHEiJpG+69eva/7etm1bzJs3D0qlEs2bN8+xxDcArhKYhy+//FLr8+TkZAwZMgR2dnY623LlypXFFU1S2I5UmFjwEFGR48piVJIolUr4+/sjODgYrq6uYscpEb755hutNyZUKhXCwsKwfft2reu4Slv+rK2ttdpS18M55Y/tSIWJBQ8RFSm5XM4lgwuJTCaDr68vbG1txY4iaSqVCnFxccjMzBQ7SokRGBgodgSjsXDhQrEjGAW2IxUmFjxE9E4uXLiAiIgIxMfH59gEDgDmz58vQippe/bsmc5NHsuXLw9APTTwzWFcRIXFz89P7AhEREWGBQ8RGWzPnj2YO3curK2t4ezszH06CiA1NRWLFy/GgQMHdBaOADh8iIpVVlYWMjMzYWlpmePcy5cvYWpqChMTPj7oY8+ePYiPj0dAQECOc2vWrEGFChXg6+tb/MEkhu1IBcWfWERksE2bNqFNmzYYN24cd7wuoEWLFiEyMhIdO3bkJo9UIsydOxdZWVmYNGlSjnM//fQTzM3NMWbMGBGSSc/WrVtzfRC3tbXN8zy9xnakgmLBQ0QGi4+Px/Dhw1nsFILjx49j0KBB+Pzzz8WOQgRAvfHooEGDdJ5r3rw5li9fXsyJpOv+/fu5LoxRpUoV3L9/v5gTSRPbkQpKJnYAIpIeFxcXJCQkiB3DKGRkZKBq1apixyDSSEhIgL29vc5zdnZ2/H/fQC9evMj1uEKhKOY00sV2pIJgwUNEBvvqq6+wceNGPH78WOwoktekSRNcuHBB7BhEGqVLl871HfP79+/DysqqmBNJV9WqVXNdpTIyMpLLouuJ7UgFxSFtRGSw7du348WLF+jXrx+qVaumc5nk4OBgEZJJT9++fTFlyhRYWlrmuskj958oXIIgwN3dnQ/uuahfvz42bNiAli1ban3vJScnY8OGDahfv76I6aSlS5cumDFjBmbOnInOnTvD0dERjx8/xo4dO3DkyBFumKsntiMVlBAVFcUdAYnIID179tTaEO5tgiBgw4YNxZhIury8vAAgz/bkKm35Gz9+PLp06QJPT0+xo0jenTt38J///AcmJiZo06aN5uHy4MGDUCgU+O233+Di4iJ2TMlYtWoVNmzYoLUBsyAI6NOnDwYMGCBiMmlhO1JBsOAhIhLRmjVr8ix2AKB///7FlEa6+vTpg7i4OFSsWBGdO3dGhw4dUKpUKbFjSdaNGzfw22+/4fz581AqlZDJZHB3d8eQIUNQrVo1seNJTlxcHE6dOoVnz56hTJkyaNSoEZycnMSOJTlsR3pXLHiIiMgoHD9+HGFhYTh58iTMzc3h4+ODLl26cFGIAkhPT0dKSgpsbGxyXZUxPj4eDg4OkMvlxZzOuCiVSnz//fcYNWoUKleuLHYcyWI7ki6cw0NEREahadOmaNq0Ke7fv4+wsDCEh4dj165dqFu3Lrp27YoWLVrwodxA5ubmMDc3z/W8QqFA7969sWTJEri5uRVjMuOjUqkQExOD1NRUsaNIGtuRdGHBQ0R68fb2xqJFi1CzZk14eXnlOwyL805yFx4ejqZNm8LW1hbh4eH5Xs8N9QxTqVIlfPvtt+jXrx8mT56MmJgYXLhwAfb29ujZsye6du2a7/cv6e/NORVERCURCx4i0ku/fv3g6Oio+TsfGN/d7NmzsXjxYtja2mL27Nl5XisIAgseA2Wv3rRr1y4kJSXB09MTbdu2xbFjx7B48WLcvXsX3333ndgxiYiomLDgISK9vDlxPiAgQLwgRmDDhg2ajR25ml3hOXPmDMLCwhAdHQ0zMzP4+vqiW7dumnH8vr6++PPPPxESEsKCh4joPcKCh4iKlEKhQPv27TnG/w1vripk6ApD4eHhaN68OaytrQs7lqT1798f9+7dg5OTEwYPHpzrKm21atXKdcd2IiIyTix4iKjIcYx/4VAoFJgzZw6WLFnCguctDg4OGDx4MJo1a5bncMsPP/yQvWpERO8ZFjxERBLC4lG3n376Sa/rTE1NuW8HEdF7RiZ2ACIiIiJjk5mZiZMnTyI+Pl6v6wVBQPny5WFqalrEyYwb25F0YQ8PERFJUq9evfReLVAQBISGhhZxIulLT0/HnDlz0KVLF9StWzff62UyGfr37w8HB4diSCctcrkc48ePx6xZs1C+fPl8r5fJZNi4cWMxJJOeX375BV26dIGLi0u+17IdSRcWPEREJEnu7u5cHr2QmZub459//sGnn36q1/WCIGit4EivyWQyODo6cgPMQrBv3z5s374d9evXR5cuXfDxxx/z/30yCAseIiKSpHHjxokdwShVq1YNsbGxcHd3FzuK5HXs2BFhYWFo3rw55HK52HEk648//kB4eDi2b9+OoKAglCtXDp9++ik6deoEW1tbseORBLDgISIiIo2vv/4aM2bMwAcffAAPDw+x40iaiYkJ7t69i4CAADRv3lyz/1Y2QRDQvXt3kdJJh6WlJbp06YIuXbpo9ttatWoVQkJC0LZtW3Tt2hU1atQQOyaVYEJUVBSX/CGiIqNSqTBnzhwEBAToNY6dcqdQKNCuXTssXbqUexrp8OLFC4SFhSEmJgZJSUmwtbWFh4cHOnfujNKlS4sdTzIGDhyIp0+f4vnz5yhdujTs7e1zDB9auXKlSOmkxcvLK8/zgiAgMjKymNIYl8ePH2PmzJk4d+4cAMDNzQ19+/ZF8+bNRU5GJRELHiJ6Z5cuXcLZs2eRnJwMGxsbeHh4oE6dOmLHMmoxMTGoUaMGLC0txY5Sojx8+BAjR47Eo0ePUL58edjZ2SEhIQHx8fEoV64c5s+fj4oVK4odUxJGjBiR7/yIBQsWFFMaaYuLi8v3Gi6Tbpj09HREREQgLCwMN2/eRJUqVdCmTRv8888/uHHjBvr3749+/fqJHZNKGBY8RGSw9PR0TJs2DcePH9faF0YQBDRp0gSTJ0+Gubm5iAml5c6dOwgJCUFMTAySk5OxePFiuLm5ISQkBPXq1UP9+vXFjljiTZgwAVeuXMH06dNRu3ZtzfGLFy8iKCgINWvWRHBwsIgJiagg7t+/j7CwMISHh+PFixdo0qQJPvvsMzRs2FBzzfLly7F7925s27ZNxKRUEnEODxEZbNmyZThx4gQGDhwIb29vzbvpERERCAkJwbJlyzB8+HCxY0rCjRs3MHz4cFhZWcHDwwMHDx7UnHv58iV27NjBgkcPZ86cwdChQ7WKHQCoU6cOvvzySyxatEikZERUUGPHjsWpU6dgaWkJPz8/dO3aFZUqVcpxXfPmzbkkNenEgoeIDBYVFYW+ffuiT58+mmNOTk7w9/eHQqHAtm3bWPDo6ffff0fVqlUxb948mJqaIioqSnPuo48+wuHDh0VMJx1mZmYoV66cznPlypWDmZlZMSeSruw5EXnhCm76yW+vKO4PpZ8HDx7g22+/RYcOHfIczuvq6or58+cXYzKSChY8RGSwtLS0HO+kZ6tTpw42bdpUzImk6+LFixg/fjwsLCygUCi0zpUtWxYJCQkiJZOW5s2b49ChQ2jcuHGOc4cOHULTpk1FSCVNI0eOzHcODyfa60fXXlFJSUm4dOkSrKysWDjqad26dXpdl91TTvQ2FjxEZLBatWrh2rVrWmOns129ehU1a9YUIZU0qVQqmJqa6jyXkpKS6znS5uPjg7lz52LKlCk5hlleu3YNY8aMwfXr1zXXc5W73Ol6hzwpKQnHjh3DpUuX8N1334mQSppy2ysqKSkJY8aMYSFOVExY8BCRwYYNG4YffvgBlpaW8PHxgbW1NVJSUhAREYGdO3dixowZYkeUjGrVquHIkSNo0qRJjnMnT57kg7mexowZAwB49OgRjhw5ojmevahGYGCg5nMuBZy33N4hb926NebPn48TJ07A09OzeEMZGVtbW3zxxRcICQlB69atxY4jCefOncPWrVtx+/ZtZGRkaJ3j0EDKDwseIjLYkCFDkJWVhUWLFmHRokWQy+Wa4VhyuRxDhw7VXCsIAnbu3ClW1BKvW7duCA4OhqWlJdq1awdA/dB+9uxZ7NmzB1OmTBE3oERkFzRUtFq0aIFZs2Zp/T9O78bW1hYPHz4UO4YkXLhwAaNHj4aHhwfu3LkDT09PpKam4tKlS6hYsSK3Q6B8seAhIoO1atUq3zH+pB8vLy88ePAAISEh2Lp1KwBg8uTJkMvlmt3ZKX9+fn5iR3gvPH/+HJmZmWLHkLysrCzs3LmTe/DoafXq1fDz88PIkSPRrl07DBw4EG5ubrh58ybGjh2Lli1bih2RSjgWPERksNzGpdO78ff3h6+vL06cOIHExETY2tqicePGfBh6R0+ePNFshuvg4CB2HMmJj4/PcSwzMxM3b97E8uXLUatWLRFSSdOoUaNyHMvIyMC9e/eQkpLCn6V6unXrFr744gvNG21KpRKAekhw3759sXbtWr45RHliwUNEVAI4OjqiU6dOYseQtMOHD2PFihW4f/++5ljFihXx1VdfcZ6EAXJbSlmlUsHZ2ZlLzhtAqVTmaMtSpUqhdevWaNeuHYdi6SktLQ2WlpaQyWQwNTVFUlKS5pyLiwtu374tYjqSAhY8RPTOYmNjcfv2baSnp+c45+vrK0Ii6YmOjkZcXBy6du2a49y2bdtQoUIFruSkhwMHDuDHH3+Ei4sL+vXrp1nSOyoqCtOmTcOECRPg5eUldkxJ0DUfyszMDE5OTvjoo48gk8lESCVNCxcuFDuCUShXrhwSExMBAFWqVMHx48c1C72cO3cONjY2YsYjCWDBQ0QGS0tLw4QJE3D27FkIgqBZCevNdzJZ8Ohn/fr1+Pjjj3WeS0tLQ2hoKAsePaxduxaenp6YMWOG1gN5v3798MMPP2Dt2rUsePTE+VBU0nh4eCAmJgatW7fGJ598goULF+L27dswMzPDyZMn0aNHD7EjUgnHgoeIDLZu3TrExcVh4cKFGDFiBKZNmwZLS0v8/fff+PfffxEUFCR2RMm4c+cOAgICdJ778MMPsXHjxuINJFEPHjzA4MGDc/Q+yGQydO7cmavdvYPsVbCSk5Nha2uLWrVqwcrKSuxYknP//n2EhITgzJkzmrZs0KAB+vXrh0qVKokdTxIGDBiA5ORkAMCnn36KtLQ0REREQBAE9O3bF/7+/iInpJKOBQ8RGezYsWPo1asXateuDUA93MDNzQ0NGzbE9OnTsWPHDp2TdSmnzMxMZGVl5XpO13BBysnJySnXtkpLS0O5cuWKOZG0bd68GSEhIUhPT9f04FpYWCAgIIDvphvgzp07+Pbbb5GRkYH69evDwcEBT548wcGDB3H8+HH8+uuvcHFxETtmiWdrawtbW1vN5z169OD3IRmEBQ8RGSwuLg4uLi6Qy+UQBEHrQTN7x3sWPPpxdnZGdHQ0mjVrluNcdHQ0KleuLEIq6enevTvWrl2L+vXraz0YJSYmYv369Xw4MkB4eDiWLVsGT09P+Pn5wd7eHk+fPtUcL1OmDNq3by92TElYsWIFbGxssHDhQjg6OmqOP378GKNGjcKKFSswbdo0ERMSvR9Y8BCRwUqXLo20tDQAQJkyZXDv3j3UrVsXAKBQKDTnKH8dOnTA4sWLUbZsWXTu3Bl2dnZISEjAjh07sGvXLgwZMkTsiJIQGxuL1NRU9OzZEw0aNNC045kzZ2Bra4tbt27hl19+AaCeazZs2DCRE5dcf/75J7y9vTFhwgSt423atEFwcDD+/PNPFjx6OnfuHIYOHapV7ADqVRn79euHX3/9VaRkJd/s2bP1vlYQBG4+THliwUNEBnN1dcXdu3fh6ekJDw8PhIaGonLlyjAxMcHatWtRrVo1sSNKRteuXXH16lWsW7cO69evh0wmg1KphEqlQrt27fDZZ5+JHVESwsLCNH+Pjo7WOvfo0SOt8yx48nbnzh0MGjRI57l27dph0qRJxZxIutLS0rR6HN9ka2vLIat5yF4UJ9vz58/x4sULyOVy2NjYIDk5GQqFAqVKlYK1tbWISUkKWPAQkcE6duyo2evkq6++wvDhwzFixAgA6t6fmTNniphOWgRBwPjx4/HJJ5/gxIkTePbsGcqUKYMmTZpoes0ofwcOHBA7gtEwNzfXTBB/W3JyMszNzYs5kXQ5OzsjIiICnp6eOc5FRkZy/k4eNm3apPn71atXERQUhBEjRqBNmzaQy+VQKBSIiorCsmXLWIRTvljwEJHB2rZtq/l7hQoVsHbtWs27cbVr1+aeCO+gXr16qFevntgxiFC3bl2EhITAw8MDDg4OmuMJCQlYu3Ytv08N0K1bN8ybNw8vXrxA+/btNfOhIiIi8M8//+D7778XO6IkLFmyBD169IC3t7fmmFwuh4+PDxITE7F48WIsWrRIxIRU0rHgIaICs7S0RPPmzcWOQUSF4KuvvsKwYcPg7++vNR/q7NmzkMvlnGRvgI4dO2oWzjh+/DgAQKVSwdzcHF9++SU6dOggckJpuH79Ovr166fzXNWqVbFq1apiTkRSw4KHiAwWHR2NuLg4dO3aNce5bdu2oUKFCtwsMw+9e/fGtGnTUL16dfTq1UtrnPrbBEFAaGhoMaaTJi8vrzzbEVAPIaL8ubq6YsmSJVizZg3Onj2L5ORk2NjY4OOPP0b//v3h7OwsdkRJ6dOnDzp37ozLly8jKSlJs6dR6dKlxY4mGVZWVjhz5gwaNmyY49zp06e5PxTliwUPERls/fr1+Pjjj3WeS0tLQ2hoKAuePLi7u6NUqVKav+f3oE7569evX452fPbsGU6dOgWlUslVxQzk7OzMeRGFqHTp0jrn8ZB+2rVrh02bNkGhUMDb21vT6xgREYE///wT3bt3FzsilXAseIjIYHfu3EFAQIDOcx9++CE2btxYvIEkZuzYsZq/jxs3TsQkxiO378fMzEwEBgaiTJkyxZqHKJtKpcLVq1cRHx+vc1U2X19fEVJJy6BBg/Ds2TNs2bIFf/zxh+a4SqWCj49PrqsKEmVjwUNEBsvMzERWVlau57jUqn7S09MxevRoDBgwQOdQDSo4U1NTdO3aFb///js6d+4sdhzJuHDhAiIiIhAfH4+MjIwc5+fPny9CKum5e/cuJkyYgPv370OlUuU4LwgCCx49yOVyjBs3Dr1790ZMTIxmmKWHhwdXuiO9sOAhIoM5OzsjOjoazZo1y3EuOjoalStXFiGV9JibmyM2NhZyuVzsKEbN3NwcT58+FTuGZOzZswdz586FtbU1nJ2dYWpqKnYkyfr555+RkZGBoKAgVK1alW1pgCtXruCjjz7SGqrq4uLCAofeCQseIjJYhw4dsHjxYpQtWxadO3fWjKfesWMHdu3ahSFDhogdUTJq1aqFK1euwMPDQ+woRunZs2fYvHkzJ9obYNOmTWjTpg3GjRsHMzMzseNI2tWrVzF69Gi0bt1a7CiS8+2336JcuXLw8/ODn58fnJycxI5EEsaCh4gM1rVrV1y9ehXr1q3D+vXrIZPJoFQqoVKp0K5dO3z22WdiR5SMIUOGYOLEibCzs0OrVq1gaWkpdiRJ0rXaXWZmJhITEyGTyfDjjz+KlEx64uPjMXz4cBY7hcDS0lKzQAkZLj09HWvXrsW6devQsGFDdOzYES1atICJCR9fyTBCVFRUzkGlRER6OH/+PE6cOIFnz56hTJkyaNKkCerWrSt2LEnp2LEjsrKyoFAoAKiHX7354C4IAnbu3ClWPMmYNWtWjoLHzMwMTk5OaNu2Ld8dNsDXX3+N7t27o127dmJHkbyVK1ciPj4e48ePFzuK5Hh5eWHx4sVIT0/H7t27ceTIEWRkZMDGxgbt2rVDx44d8cEHH4gdkySCBQ8RGSw+Ph729vY632VTKBR48uQJypcvL0Iy6Zk9e3a+17y5qhtRUTtx4gSWLl2K2bNnw9HRUew4knP48GHN37OysrBixQq4urqiWbNmsLGxyXF9q1atijOeZGQXPDVr1gQAvHjxApGRkdi9ezeuX78OQRBQs2ZNdOzYEW3btmXvOOWJBQ8RGczb2xuLFi3S/CJ607Vr1zBkyBBu8piP9PR0HD16FPHx8bC1tcXHH3/MpZMLWUZGBuLi4lCpUiUuDJGPCRMmaH1+48YNJCcno1q1arC1tc1xfXBwcHFFk5zsTXBVKpXmz9wIgsCflbl4u+B507///otdu3YhIiICKSkpsLKyYk845YmDIInIYHn9AlcqlcWYRJqePHmC7777DnFxcZqHoux31GvVqiV2PEnaunUrnj9/jn79+gFQF95jx45FSkoKnJycsGDBApQrV07klCXXzZs3tYYEymQylClTBk+fPs2xwh03ys0bl+wuelWrVsWwYcPwzTff4MiRI9izZ4/YkaiEY8FDRO9E10NPRkYGTpw4ofMdYXpt5cqVePLkCfz9/VGrVi3cu3cPoaGhWLBgAZYvXy52PEnatWsXOnXqpPn8999/h42NDfr27Yu//voL69atw+jRo0VMWLJt2rRJ7AhGgysuFh9TU1N4eXnBy8tL7ChUwrHgISK9hISEYO3atQDUxc63336b67UdO3YsrliSdPr0afTp00fTG9GkSRNUrFgREydOREJCAuzs7EROKD2PHj3S7M+RmpqK8+fPY9KkSWjVqhWsra2xevVqkRMah4yMDCQmJnKO3jtSKBQ4fvw46tatq3M+D73m6+vLYb5UaFjwEJFePvroI3Tu3BkqlQrbt29Hq1atcjyYm5qawtXVFT4+PiKllIaEhATUq1dP65iHhwdUKhUSExNZ8LyDzMxMzSIaly5dglKpRMOGDQEATk5OSEhIEDOe0YiOjsa0adM47+QdvXz5EkFBQViwYEGOnwGkjYu1UGFiwUNEemnSpAmaNGkCAEhLS0O/fv1QoUIFkVNJk1KphLm5udax7D1PspenJsOUK1cO58+fh4eHB44dO4bq1atr9j959uwZ90KhYvPLL7/kei4rKwsqlQp//vknDh48CEEQMGzYsGJMR/R+YsFDRAbjO28Fd/fuXa2Vw7IXe7hz506Oa93c3Iotl1S1a9cOISEhOHr0KG7evIn//Oc/mnPXrl1D5cqVRUxX8oWEhOh13e3bt4s4ifSFhYXluTqbIAg4evSo5u8seIiKHgseInond+7cQUhICGJiYpCcnIzFixfDzc0NISEhqFevHurXry92xBItt/13Zs6cqfl79gpuHD6UP39/f8jlcly6dAktW7ZEt27dNOdu3brFvU7yERISku8Sytm4Slve6tatiwcPHuC7775DixYttM49f/4cn376KRYsWAB3d3eREhK9f1jwEJHBbty4geHDh8PKygoeHh44ePCg5tzLly+xY8cOFjx5CAwMFDuC0REEAb1799Z5TteeMeHh4WjevDmsra2LOpok2NraokWLFvjqq6/yvO6ff/7BvHnziimVNP3888/Ytm0bZs6cicaNG2P48OGcl0ckMhY8RGSw33//HVWrVsW8efNgamqKqKgozbmPPvpIa6dxysnPz0/sCO81hUKBOXPmYMmSJSx4XqlevTru3buX75LyVlZWxZRI2rp27YpmzZrhp59+QkBAAAYPHqy1bDoRFS+Z2AGISHouXryInj17wsLCIse5smXLckUsKvH0Gbr1PqlWrRpu3ryZ73WWlpbcwFVPTk5OmDt3LgYPHoylS5di1KhRuHfvntixiN5LLHiIyGAqlQqmpqY6z6WkpOR6johKpv79++P333/P9zpPT09s3LixGBIZj06dOmHVqlWwsLDAsGHDOAeKSAQc0kZEBqtWrRqOHDmiWab6TSdPnuSqYkQSY2lpCUtLS7FjGC1HR0fMmDEDhw4dwq1bt+Dk5CR2JKL3CgseIjJYt27dEBwcDEtLS7Rr1w6Aeqf7s2fPYs+ePZgyZYq4AYmISqDWrVujdevWYscgeu+w4CEig3l5eeHBgwcICQnB1q1bAQCTJ0+GXC5HQEAAmjdvLnJCIiLxxMTEIDQ0FI8ePYKrqyv8/f1RvXp1rWsuX76MYcOGcdl5omLAgoeI3om/vz98fX1x4sQJJCYmwtbWFo0bN+ZQDSJ6r12/fh1jxoyBjY0NqlSpgtOnT+Off/7Bt99+i86dO4sdj+i9xIKHiAy2a9cudOrUCY6OjjqXWp07dy7GjBkjQjIiInGtXbsWNWrUwNy5c2FpaYkXL15g4cKF+OWXX5CamopevXqJHZHovcNV2ojIYAsXLsSpU6d0nvvll1+wf//+Yk5EpD+5XI758+fD2dlZ7ChkhK5du4YePXpoFoEoVaoUJkyYgD59+mDFihVYt26dyAmJ3j/s4SEig/Xo0QNTpkzBr7/+CldXV83x5cuXY/v27Zg4caKI6eh9FB4enus5mUyG0qVL48MPP4SDgwMAwMPDo5iS0fvm+fPnKFOmTI7jAwcOhFwux+rVq6FQKODp6Vn84YjeUyx4iMhggwYNQlxcHMaNG4fffvsN9vb2WL9+PTZt2oTvv/8ebdu2FTsivWdmz56t2d/kzU1F3zwmCALat2+P77//HnK5XJScZPzKlSuHW7duoV69ejnO9e/fHwAQEhKCq1evFnc0oveWEBUVxe2michgmZmZGD16NFJTU+Hl5YUVK1bg22+/xWeffSZ2NHoPXbt2DdOmTUOjRo3g5eWFsmXLIiEhAQcOHMCpU6cwYsQIXL9+HWvXrkWfPn00D55EhW3OnDmIj4/HTz/9lOs1a9euxZo1ayAIAldpIyoGnMNDRO/E1NQUwcHByMjIwMqVKzFw4EAWOySav/76Cy1atMDIkSPh7u4OFxcXeHh4YNSoUWjRogX27NkDf39/dOvWDREREWLHJSPWrl07WFtbIykpKddr+vXrh2+++UZnLxARFT4OaSMivfzyyy86j1eqVAnPnz9HQkKC5hpBEDBs2LDijEfvuejo6Fw3vG3SpAkmT54MAKhfv75m7yiiolC/fn3Ur18/3+t69OiBHj16FEMiImLBQ0R6CQsL0/s8Cx4qbkqlEvfv30fDhg1znLt//77m7yYmJjAzMyvOaEREJDIWPESklwMHDogdgShXjRo1wqpVq1CxYkU0atRIc/zEiRNYtWqV5tidO3dQvnx5sWISEZEIuGgBERkkIyMDISEhaNWqFWrUqCF2HCIAwOPHjzFy5Eg8fPgQlpaWsLOzQ0JCAl6+fImKFSti/vz5cHR0xLZt22BhYYEOHTqIHZmIiIoJCx4iMpivry/mzJkDd3d3saMQaaSlpWHv3r04f/48kpOTYWNjA3d3d/j6+sLCwkLseEREJBIOaSMig1WpUgUPHz5kwUMlioWFBbp06YIuXbqIHYWIiEoQLktNRAbr27cv1q9frzUZnIiIiKgkYg8PERls7969SE9PR0BAAKpWrQp7e3vNjvbZgoODRUpH76OsrCxs3LgRkZGRiI+PR0ZGRo5ruMEjEdH7iQUPERns5s2bMDExgYODA5KTk5GcnKx1/u3ih6ioLV++HH/++Sc8PT3x8ccfc+lpIiLS4KIFREQkeV988QU6duyI/v37ix2FiIhKGM7hISIiyUtJSUG9evXEjkFERCUQh7QRUYE8e/YM6enpOY5zc0cqTvXq1cONGzdQv359saMQEVEJw4KHiN7JunXrsHXr1hzzd7JxgjgVp2HDhmHixIkoX748mjVrBlNTU7EjERFRCcGCh4gMtnv3bmzYsAG9e/fG6tWr4e/vD5VKhf3798PMzAy9evUSOyK9ZwYNGoSsrCxMnToVAHJsNCoIAnbu3ClGNCIiEhkLHiIyWFhYGPr06YNevXph9erVaNGiBdzc3ODv74/vvvsOSUlJYkek90yrVq24OiAREenEgoeIDPbgwQPUqlULMpl63ZOsrCwAgLm5OXr06IFVq1ahZ8+eYkak98y4cePEjkBERCUUV2kjIoPJ5XIA6mFCVlZWePz4seacra0tnjx5IlY0IiIiIi3s4SEig1WqVAmPHj0CAHz00UfYuXMnPv74YwiCgL///htOTk4iJ6T3wblz5+Dm5gZLS0ucO3cu3+vd3d2LIRUREZU03HiUiAwWEhKC+Ph4BAYG4syZMwgMDISpqSnkcjlevnyJMWPGwM/PT+yYZOS8vLywePFi1KxZE15eXrnO4VGpVBAEgSsHEhG9p1jwEFGBXblyBQcOHIBMJkPTpk25FwoVi5iYGNSoUQOWlpaIiYnJ93oPD48iz0RERCUPCx4iIiIiIjJanMNDRHoZNWqUQdfPnz+/iJIQ5TRq1CiMGDECLi4uOc7dvXsXCxYs4PckEdF7igUPEeklJiYGVlZWKFeunNhRiHKIiYnBixcvdJ5LTU3Va1EDIiIyTix4iEgvFSpUwMOHD1GqVCl06NABbdu2haWlpdixiPKVkJAAc3NzsWMQEZFIOIeHiPQWExOD3bt348iRI5DJZGjTpg06dOiAOnXqiB2N3kNHjx7FsWPHAADh4eFo2rQpbG1tta7JyMhATEwMKleujJ9//lmMmEREJDIWPERksBcvXiAyMhJ79uzBtWvX4OzsjA4dOqB9+/aws7MTOx69J0JDQxEaGgoASE9Ph5mZWY6lqU1NTVG1alUMHToU1apVEyMmERGJjAUPERVIbGwsduzYgb///hvNmzfHtGnTxI5E76E39+QhIiJ6E+fwENE7u337NsLDw3Ho0CGoVCo4OzuLHYneUwcOHBA7AhERlVAseIjIIC9fvtQMZ7ty5QoqVqyIbt26wc/PDw4ODmLHIyIiItLCgoeI9HLu3Dns3r0bhw8fBgC0atUKgwYN4u71VGLs378ff/75J+7cuYOMjIwc5yMjI0VIRUREYmPBQ0R6GTlyJKysrODj4wNvb29YWVkBAK5fv67zejc3t+KMR++5Y8eOYfbs2fDz88P//vc/dOjQARkZGfjnn39gb28Pb29vsSMSEZFIWPAQkd5SU1Oxe/du7N69O9drVCoVBEHgu+lUrDZu3Iju3bvjq6++wu7du9G5c2e4ubkhISEBw4cPh6Ojo9gRiYhIJCx4iEgvgYGBYkcgytXdu3cREBCgWZZaoVAAAOzs7ODv74/NmzejY8eOYkYkIiKRsOAhIr34+fmJHYEoVwqFAiYmJpDJZLCwsEBCQoLmXPny5fHw4UMR0xERkZhkYgcgIiIqqAoVKuDp06cAgGrVqmktU33o0CHY29uLFY2IiETGHh4iIpK8Bg0a4PTp0/D29sZnn32GadOm4erVqzA1NcXdu3cxaNAgsSMSEZFIhKioKJXYIYiIiAoiIyMDmZmZKFWqFADg8OHDiIiIgCAIaNasGYdkEhG9x1jwEBERERGR0eIcHiIiIiIiMlqcw0NERJI0e/Zsva8VBIFLqxMRvadY8BARkSSdPXtWs+9OfvS9joiIjA/n8BARERERkdHiHB4iIiIiIjJaLHiIiIiIiMhocQ4PERFJnpeXV77zdCIjI4spDRERlSQseIiISPL69euXo+B59uwZTp06BaVSifbt24uUjIiIxMaCh4iIJC8gIEDn8czMTAQGBqJMmTLFmoeIiEoOzuEhIiKjZWpqiq5du+KPP/4QOwoREYmEBQ8RERk1c3NzPH36VOwYREQkEhY8RERktJ49e4bNmzfD2dlZ7ChERCQSzuEhIiLJ69WrV45FCzIzM5GYmAiZTIYff/xRpGRERCQ2FjxERCR57u7uOQoeMzMzODk5oW3btnBychIpGRERiU2IiopSiR2CiIiIiIioKHAODxERERERGS0WPEREJHmLFy/OdZ5OcHAwli5dWsyJiIiopGDBQ0REkvfPP/+gUaNGOs81atQIx44dK+ZERERUUrDgISIiyXvy5EmuCxOUL18ejx8/LuZERERUUrDgISIiybOwsMi1qHn06BHMzMyKOREREZUULHiIiEjyateujS1btiArK0vreFZWFv7880/Url1bpGRERCQ2LktNRESSd/nyZYwYMQJOTk7o0KEDHBwc8OTJE+zZswdxcXH4+eefUbNmTbFjEhGRCFjwEBGRUThx4gR+/vlnPHz4UHOsYsWK+O6779C4cWMRkxERkZhY8BARkaRlZmYiJiYGLi4uKF++PO7du4dnz56hTJkyqFy5stjxiIhIZJzDQ0REkiaXyzF+/Hjcu3cPAFC5cmXUqVOHxQ4REQFgwUNERBInk8ng6OiI1NRUsaMQEVEJxIKHiIgkr2PHjggLC4NCoRA7ChERlTAmYgcgIiIqKBMTE9y9excBAQFo3rw57O3ttc4LgoDu3buLlI6IiMTERQuIiEjyvLy88jwvCAIiIyOLKQ0REZUk7OEhIiLJ27Bhg9gRiIiohGLBQ0REkufk5CR2BCIiKqG4aAERERERERkt9vAQEZEkjRo1CiNGjICLiwtGjRqV7/Xz588vhlRERFTSsOAhIiJJUqler7mjVCohCIKIaYiIqKTiKm1ERERERGS0OIeHiIgkKSUlBUFBQYiOjs71mujoaAQFBSEpKakYkxERUUnCgoeIiCRp165duHnzJjw9PXO9xtPTE7GxsQgLCyu+YEREVKKw4CEiIkk6cOAAPvnkE8jl8lyvkcvl6NSpE/75559iTEZERCUJCx4iIpKke/fuwc3NLd/rPvzwQ9y7d68YEhERUUnEgoeIiCRJoVDAxCT/xUZNTEyQlZVVDImIiKgkYsFDRESSZG9vj9u3b+d73a1bt2BnZ1cMiYiIqCRiwUNERJLk7u6O7du359l7k5WVhR07dsDDw6P4ghERUYnCgoeIiCTp888/x507dzBp0iQ8efIkx/knT55g4sSJuHv3Lrp37y5CQiIiKgm48SgREUnWzp07sXDhQshkMri5ucHJyQkAEBcXh+vXr0OpVGLkyJHo1KmTyEmJiEgsLHiIiEjSLl26hNDQUJw9exbp6ekAAHNzczRo0AB9+vRBrVq1RE5IRERiYsFDRERGQalUIikpCQBga2sLmYyjtomICMh/PU8iIiIJkMlkKFu2rNgxiIiohOHbX0REREREZLRY8BARERERkdFiwUNEREREREaLBQ8RERERERktFjxERERERGS0WPAQEREREZHRYsFDRERERERGiwUPEREREREZrf8HYKStHOQDIKQ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z4AAAGHCAYAAABxkYdMAAAAOXRFWHRTb2Z0d2FyZQBNYXRwbG90bGliIHZlcnNpb24zLjQuMywgaHR0cHM6Ly9tYXRwbG90bGliLm9yZy/MnkTPAAAACXBIWXMAAAxOAAAMTgF/d4wjAAA3JUlEQVR4nO3de1yUZf7/8TcMjILISVEOiaImSGUpSafNlsowc3ct11zztOZuZmtmabasbmaZQbqEhoancrO0r+uh/a3fNezArraZHb4ew0OgBqmAyWEEhRGY3x/mbBOaoCMzc/t6Ph48Yq77nvv+3PclxHuu675vr5ycHJsAAAAAwMC8XV0AAAAAAFxuBB8AAAAAhkfwAQAAAGB4BB8AAAAAhkfwAQAAAGB4BB8AAAAAhkfwAQAAAGB4Pq4uAACuVEn/TrrgOu1btNc7N7/TqO3V2eq0/Jvl6hncU9cHX39RNT32f4+pa0BXPdXtqYt6v6v9+9i/9V3Ndxp01SCnbnfTsU16/dDrOnLqiE7bTiv79myZvc1O3cdZz+c+r8raSr3c4+XLsn0AuFIRfADAReb3nO/w+s9f/VldWnXRbzv91t7m6+Xb6O3V2er012/+KpOX6aKDj6f797F/a9+JfU4NPjV1NZq1d5YSQhL05NVPytfbt0n90lRjYsaozlZ32bYPAFcqgg8AuEh8YLzDa18vXwX5BjVoh2sV1xSrpr5GSWFJlzVQ1tTVqIWphaL8oi7bPgDgSkbwAQAP8V7Re1r17Sp9e/JbtfJppVva3KJHYh5RsDlY1nqrkjcnS5JeP/S6Xj/0uiTp9zG/10PRD2lb2Tb97du/6evKr3Wi9oTCW4YrKSxJD0U/JF/vpo9elFpL9cahN/Tp8U9VcbpCIeYQ9Qzuqadjn5bJyyRJ2nJ8i9785k0dqDogs7dZCcEJGtt5rCL8IuzbeeCTB/Trq36th6IfsredPZY/d/+z7mx3p6Qz07/2ndinqd2n6tW8V3Ww6qDCW4br4U4Pq09YH/s6OcdyJP13GmEHvw56M/HN8x7HsZpjWnRgkT4r/Uyn6k6pU6tOGhY9THeE3SFJWnRgkVYWrpQkvbj3Rb2490X9IuIX550KeLbOZ2Kf0YIDC3Sg8oDatmirh6If0oCIAfb1/t+R/6dXvn5Fr97wqlYWrtT28u26JvAavdzj5XNOdWvM+d53Yp+WHVqmXRW7dNp2WnGt4/RIzCO6JuiaxnQpABgewQcAPMC6w+s0L2+e7ml/jx7t/KiKqou09OBS7T2xV1m9suTr5auM6zM0ccdE/SLiF+oX3k+S1K5FO0nSkeojujboWv0i8hfyM/mp8GSh3i54W8U1xZoSO6VJtVScrtBj//eYrPVWDe84XJ38O6nUWqqPv/tY9bZ6mbxM+uS7TzTtq2m6KfQmPRf/nCprK7X04FI9vv1xLUlYomBzcJPPgaXWotS9qRrSYYjatWin9UfX6/k9z2t5wHJF+EVoTMwYWU5bVHCqQM/FPydJP3kdzsnak5q4faKq66v1SOdH1NbcVhuKN+i53Of0p7g/qW/7vhoYOVCdW3XWi3tf1MOdHlZCSIJCfEMuWOfMvTM1LHqYIlpGaGPxRv1l/18U4BOgn4f93GHdmXtm6p729+iBqAfOu73GnO9cS66e3PGk4lvH6+nYp2X2Nuvdw+/qqZ1P6bWer6lzQOdGn2cAMCqCDwC4udr6Wi07tEw3hd6klLgUe3uUX5Qm75ys94vf130R96l7YHdJUliLsAbT5e6LuM/+vc1m03VB1ymiZYT+uPuPGt9lvPx9/BtdzzuF7+g763damrBUHVt1tLff3f5u+/dLDi1Rp1ad9OK1L8rb68wNRGNbx2r056O15vAajYkZ07STIKmytlKp16baRzCuC7pOg7YM0ubvNuvBDg8qyi9Kgb6B8q32bdR0wfVH1+tI9REt6LnAfu5uanOTHt/2uBYfXKy7292tdi3bqUtdF0lnzndjtltZW6lnYp/Rz9r+TJKUGJqokuoSLT24tEHw6du+rx6Oefgnt9eY870gf4Gu8rtKc66fYx8B6h3SW6M+H6XlBcs1PX76BesGAKPjdtYA4OYOVh2Updaiu9rd5dB+dvRhe/n2C26jsrZSWflZGrZ1mJI3J+vuTXfr6V1Pq85WpyPVR5pUzxdlX+i6wOsc/gj/Ictpiw5WHdSdYXfaQ48kRftHK7Z1bKPqPZfWPq0dpm21NLVUpF+kSmpKLmp7Oyp2KMovyh56zurbvq+O1Rxr8nk5y9fLV7e2udWhLaldkr499a0qTlc4tN/W5rYLbu9C57uqtkq5llwlhZ2Z3ldnq1OdrU5eXl7qGdxTuyp2XdRxAIDRMOIDAG7OUmuRJIWaQxssCzWHynLacsFtvLjnRX1d+bVGdhypaP9o+Zn8dPjUYb2w5wVZ661NqqfidIU6+Xc67/ITtSckSSHmhlPCQs2hKjxV2KT9ndXap3WDNl8v3ybXf5bltEWhvuc+p9KZ47yYGw0Em4MdAt8Pt3ms5piCfIMatP+UC53v8tPlssmmpYeWaumhpQ2WX8470AGAJyH4AICbC/QJlHTmAvcfK7WWKqZVzE++/2TtSW0t3app3afZbxZwvu01RpBvkL6r+e68y88GlDJr2TnrPXs80plrcE7Xn3ZY58ejIpdLoG+gvjn5TYP2s+flhwGlKcqt5aq31TuEn7PbDGsR5rCul5fXBbd3ofN99nw+eNWDDv0LAHDEVDcAcHMxrWIU6BOonJIch/b/K/s/lZ0u0w3BN0iSfLx85CUv1dTXOKxXU18jm2wNLvT/36P/e1H13Bhyo3ZZdumbqoahQToTKDq36qycYzmy2Wz29m9Pfqt9J/bZ65Wk9i3b60DVAYf3bzm+5aLqkiRf78aPAF0fdL0OnzqsfSf2ObR/WPKhwlqEKbJl5EXVcNp2Wp8c/8ShLackR1f5XXVRYepC57u1b2t1b91dB6oOqFtAN8W2jm3wBQBgxAcA3J6Pt49+2+m3mpc3T2l705TULknF1cVaemipYlrFqG/7vpIkby9vdfDvoP989x/1DO6pAJ8AhbUIU6g5VFcHXK3X8l/T6frT8jP56f3i93Ww6uBF1fObDr9RTkmOntzxpEZ0HKFO/p1UdrpMH3/3sVLiUuTr7asxncZo2lfTNO2raRoQMUCVtZV649AbCjGHaFDUfx8ueme7OzXv63l665u31D2wu/ae2Kv3i9+/6HPVyb+TNhZv1P8e/V91adVFLUwtzjsiNiBigP5+5O+atnuaHo55WKG+ocouztbOip36U9yfGjUacy4BPgGalzdPx63H7Xd122XZpT93//NFba8x53t81/F6asdT+uOuPyo5PFmh5lBVnK7QvhP7ZPY2OzwUFwCuVAQfAPAA90fdLz+Tn1Z9u0oflnwofx9/3dLmFo2NGeswkvPk1U8qMy9TKbtSdNp22v4cn+fin9Pcr+dqzv458vHy0W1tb9PU7lP1h21/aHItQb5Bmt9zvpYeWqrl3yxXZW2lQswh6hXSyz6969a2t+rFa1/Um9+8qelfTT/zHJ+QM8/x+eGtrAdEDNDxmuP6x9F/6O2Ct3V98PV6/prnNerzURd1nn4Z+UvtO7FPr+W/pqq6qp98jo+/j78ybsjQwgML9Vr+a6quq1bHVh01PX56g7uvNUWgT6Cejn1aC/IX6FDVIbVp0UZPXv3kRU9Da8z5jg+M14KeC/TmN29qXt48naw9qWBzsGIDYjUwauBFHwsAGIlXTk6O7cKrOddbb72lTZs2qbCwUP7+/kpMTNTYsWMVHBxsXycpKanB+xYvXqyuXbvaX69YsUJr165VZWWlEhISNGnSJIWGXvhCUQAALoezDzB9+6a3XV0KAOBHXDLis3v3bg0ePFixsbGqqqrSvHnz9Pzzzys9Pd1hvenTp6tHjx7210FB/50bvWHDBi1fvlwpKSmKjIxUZmamZsyYoblz5zbbcQAAAADwDC4JPqmpqQ6vx48fr/Hjx6uyslIBAQH29tatW593BGfdunUaNGiQ+vTpI0maMmWKhg0bpry8PIdRIQAAAABwi2t8KioqZDab5efn59Cempqq2tpadejQQUOHDtUtt9wiSbJarcrPz9fYsWPt60ZGRio8PFy5ubkEHwCASzwb/6yrSwAAnIfLg4/VatWbb76p5ORkmUwme/uYMWPUq1cvmUwmffzxx5o6dapmz56thIQEWSwW1dfXKyTE8eF4wcHBKi8vd2irr6/X8ePH5efnd9F36AEAAADgPDabTadOnVKbNm3k7d08T9hxafCpq6vTrFmzJEnjxo1zWDZ8+HD797GxsSouLtbq1auVkJDg8FyICzl+/LgefPBB5xQMAAAAwGlWrVqlsLCwC6/oBC4LPvX19UpLS1NBQYEyMjIaTHP7sW7dumn9+vWSztzkwNvbW2Vljk8FLy8vd7gznCT7dgsLCxUYGCi4tz/96U/2MAz3RT95BvrJc9BXnoF+8gz0k2ewWCzq0KHDBTOAM7kk+NhsNs2ePVu5ubmaN29eowJJfn6+wsPDJUlms1ldunTR9u3blZCQIEk6evSoioqKFB8f7/C+s9PbAgMDCT4ewGw2008egH7yDPST56CvPAP95BnoJ8/SnJeiuCT4pKena8uWLXrppZckSaWlpZLOjOSYTCZt2bJF5eXl6t69u0wmkzZv3qyNGzc6pPeBAwcqMzNT3bp1U0REhBYsWKAePXpwYwMAAAAADbgk+JydsvbYY485tK9cuVLh4eEymUxavXq1jhw5Im9vb0VHR2vGjBm66aab7Ov2799fZWVlysjIsD/AdPLkyc16HHC+5ORkV5eARqCfPAP95DnoK89AP3kG+gnn45WTk9P4OwV4oKqqKg0YMEAVFRUMewIAAABuwGKxKCgoSOvXr1erVq2aZZ/Nc+84AAAAAHAhgg8AAAAAwyP4AAAAADA8gg8AAAAAwyP4AAAAADA8gg8AAAAAwyP4AAAAADA8gg8AAAAAwyP4AAAAADA8gg8AAAAAwyP4AAAAADA8gg8AAAAAwyP4AAAAADA8gg8AAAAAwyP4AAAAADA8gg8AAAAAwyP4AAAAADA8gg8AAAAAwyP4AAAAADA8gg8AAAAAwyP4AAAAADA8gg8AAAAAwyP4AAAAADA8gg8AAAAAwyP4AAAAADA8gg8AAAAAw/NxdQHNpbq62tUl2JnNZrVs2dLVZQAAAABXjCsm+MTFx6nseJmry5AkhYaF6nDBYcIPAAAA0EyumOBTdrxMelJSCxcXUiOVvlIqq9VK8AEAAACayRUTfCSdCT1kDQAAAOCKw80NAAAAABgewQcAAACA4RF8AAAAABgewQcAAACA4RF8AAAAABgewQcAAACA4RF8AAAAABgewQcAAACA4RF8AAAAABgewQcAAACA4RF8AAAAABgewQcAAACA4RF8AAAAABgewQcAAACA4RF8AAAAABgewQcAAACA4RF8AAAAABgewQcAAACA4RF8AAAAABgewQcAAACA4RF8AAAAABgewQcAAACA4RF8AAAAABiejyt2+tZbb2nTpk0qLCyUv7+/EhMTNXbsWAUHB9vXKSwsVHp6unJzcxUSEqKRI0eqf//+DttZsWKF1q5dq8rKSiUkJGjSpEkKDQ1t5qMBAAAA4O5cMuKze/duDR48WAsXLtTMmTN16NAhPf/88/bltbW1SklJUVBQkLKysjRixAilp6fryy+/tK+zYcMGLV++XBMmTFBmZqaqqqo0Y8YMVxwOAAAAADfnkhGf1NRUh9fjx4/X+PHjVVlZqYCAAG3dulUlJSVatGiR/P39FRMTox07dmjdunVKSEiQJK1bt06DBg1Snz59JElTpkzRsGHDlJeXp65duzb7MQEAAABwX25xjU9FRYXMZrP8/PwkSXv37lVcXJz8/f3t6/Tq1Ut79uyRJFmtVuXn56tnz5725ZGRkQoPD1dubm7zFg8AAADA7bk8+FitVr355ptKTk6WyWSSJJWVlTlc7yNJwcHBKi8vlyRZLBbV19crJCTkvOsAAAAAwFkumep2Vl1dnWbNmiVJGjduXKPfZ7PZLm6HH0oySer6/RcAAACAZpGdna3s7GxJZwY/mpvLgk99fb3S0tJUUFCgjIwM+zQ3SQoJCVFBQYHD+uXl5fZRoKCgIHl7e6usrOy865zTXZJaOukAAAAAADRacnKykpOTJZ2ZwTV//vxm3b9LprrZbDbNnj1bubm5mjNnjgIDAx2Wx8XFad++fTp16pS9bdu2berevbskyWw2q0uXLtq+fbt9+dGjR1VUVKT4+PhmOQYAAAAAnsMlwSc9PV1btmzR1KlTJUmlpaUqLS1VXV2dJCkxMVFt27ZVWlqaDh48qH/+85/66KOPdP/999u3MXDgQK1Zs0abN29WXl6eZs+erR49enBHNwAAAAANuGSq2/r16yVJjz32mEP7ypUrFR4eLl9fX7300ktKT0/X2LFjFRoaqokTJ9pvZS1J/fv3V1lZmTIyMuwPMJ08eXKzHgcAAAAAz+CVk5NzkXcK8AxVVVUaMGDAmRd/lOuv8amWlHrmFt4/nuIHAAAAXAksFouCgoK0fv16tWrVqln26fLbWQMAAADA5Ub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kfwAQAAAGB4BB8AAAAAhufjip1u2rRJ7777rvbv36+qqip98MEHMplM9uVJSUkN3rN48WJ17drV/nrFihVau3atKisrlZCQoEmTJik0NLRZ6gcAAADgWVwSfGpqatSrVy8lJCRoyZIl51xn+vTp6tGjh/11UFCQ/fsNGzZo+fLlSklJUWRkpDIzMzVjxgzNnTv3stcOAAAAwPO4JPj07dtXkrR9+/bzrtO6devzjuCsW7dOgwYNUp8+fSRJU6ZM0bBhw5SXl+cwKgQAAAAAkhtf45Oamqr7779fEyZM0JYtW+ztVqtV+fn56tmzp70tMjJS4eHhys3NdUWpAAAAANycS0Z8LmTMmDHq1auXTCaTPv74Y02dOlWzZ89WQkKCLBaL6uvrFRIS4vCe4OBglZeXu6ZgAAAAAG7NLYPP8OHD7d/HxsaquLhYq1evVkJCgmw228Vv+ENJJkldv/8CAAAA0Cyys7OVnZ0t6cwsrubmlsHnx7p166b169dLOnOTA29vb5WVlTmsU15eruDg4J/e0F2SWl6eGgEAAACcX3JyspKTkyVJFotF8+fPb9b9u+01Pj+Un5+v8PBwSZLZbFaXLl0cboxw9OhRFRUVKT4+3kUVAgAAAHBnLhnxsVgsKikp0eHDhyVJeXl5MplMioqK0vbt21VeXq7u3bvLZDJp8+bN2rhxo2bNmmV//8CBA5WZmalu3bopIiJCCxYsUI8ePbijGwAAAIBzcknw+eSTT5SWlmZ//eijj0qSXnnlFZlMJq1evVpHjhyRt7e3oqOjNWPGDN1000329fv376+ysjJlZGTYH2A6efLkZj8OAAAAAJ7BJcGnX79+6tev33mXJyYmXnAbw4YN07Bhw5xZFgAAAACD8ohrfAAAAADgUhB8AAAAABgewQcAAACA4RF8AAAAABgewQcAAACA4RF8AAAAABgewQcAAACA4RF8AAAAABgewQcAAACA4TUp+GRnZ8tqtTZoP336tLKzs51WFAAAAAA4U5OCz8svv6yqqqoG7SdPntTLL7/stKIAAAAAwJmaFHxsNpu8vLwatOXm5qp169ZOLQwAAAAAnMWnMSvdeeed8vLykpeXlwYNGnTOdX7zm984tTAAAAAAcJZGBZ/Zs2dLkp5++mlNnz5dAQEB/92Aj4/at2+v8PDwy1MhAAAAAFyiRgWfhIQESdKKFSvUrl07eXtzMzgAAAAAnqNRwees8PBwVVRUaM+ePSovL1d9fb3D8v79+zu1OAAAAABwhiYFn48++kgvv/yyvLy8FBQU5HCjAy8vL4IPAAAAALfUpOCzePFiDR06VMOHD5fJZLpcNQEAAACAUzXpYh2LxaK+ffsSegAAAAB4lCYFn7vuuktbtmy5XLUAAAAAwGXRpKlurVq10rJly/TFF1+oc+fODUZ+Hn74YacWBwAAAADO0KTgs3fvXnXt2lXV1dXKzc11WPbDGx0AAAAAgDtpUvB55ZVXLlcdAAAAAHDZ8CRSAAAAAIbXpBGfCRMm/OSUtrlz515yQQAAAADgbE0KPgkJCQ6va2trdeDAAe3cuVO/+tWvnFoYAAAAADhLk4LPqFGjztm+Zs0aHTx40CkFAQAAAICzOeUan5tvvlk5OTnO2BQAAAAAON0lB5+6ujplZ2crODjYCeUAAAAAgPM1aarbgw8+6HBzA5vNJovFIi8vLz3zzDNOLw4AAAAAnKFJwefhhx92eO3t7a3g4GDFxsYqKCjIqYUBAAAAgLM0Kfj069fvctUBAAAAAJdNk4KPJBUXF+vdd99VYWGhJCk6Olq/+tWv1L59e6cXBwAAAADO0KSbG3z22WcaMWKEdu7cqYiICEVERGjHjh0aOXKkPv/888tVIwAAAABckiaN+CxcuFBDhw7V6NGjHdpff/11ZWVlqXfv3k4tDgAAAACcoUkjPoWFherbt2+D9nvuucc+9Q0AAAAA3E2Tgk+7du3OOaXt888/V7t27ZxWFAAAAAA4U5Omuo0YMUKzZ8/Wrl27FB8fL0nKzc3Vpk2beI4PAAAAALfVpOCTnJysq666SmvXrtXGjRtls9kUHR2tuXPn6pprrrlcNQIAAADAJWlS8NmyZYt8fHz05z//2aH9s88+09atW3XTTTc5tTgAAAAAcIYmXeOzcOFC2Wy2hhvx9tbChQudVhQAAAAAOFOTgs/Ro0fVoUOHBu1XXXWVjhw54rSiAAAAAMCZmhR8QkJClJ+f36D966+/VuvWrZ1WFAAAAAA4U5Ou8bnnnns0d+5c2Ww2XX/99ZKk7du369VXX9W99957WQoEAAAAgEvVpOAzatQo1dfXa+bMmaqtrZUk+fr6avDgwRo1atRlKRAAAAAALlWTgo/JZNLvfvc7jRw5UocPH5bNZtNVV10ls9l8ueoDAAAAgEvWpOBzltlsVkxMjLNrAQAAAIDLokk3NwAAAAAAT0TwAQAAAGB4BB8AAAAAhkfwAQAAAGB4BB8AAAAAhkfwAQAAAGB4F3U760u1adMmvfvuu9q/f7+qqqr0wQcfyGQy2ZcXFhYqPT1dubm5CgkJ0ciRI9W/f3+HbaxYsUJr165VZWWlEhISNGnSJIWGhjb3oQAAAADwAC4Z8ampqVGvXr00dOjQBstqa2uVkpKioKAgZWVlacSIEUpPT9eXX35pX2fDhg1avny5JkyYoMzMTFVVVWnGjBnNeQgAAAAAPIhLRnz69u0rSdq+fXuDZVu3blVJSYkWLVokf39/xcTEaMeOHVq3bp0SEhIkSevWrdOgQYPUp08fSdKUKVM0bNgw5eXlqWvXrs12HAAAAAA8g9td47N3717FxcXJ39/f3tarVy/t2bNHkmS1WpWfn6+ePXval0dGRio8PFy5ubnNXi8AAAAA9+d2waesrEzBwcEObcHBwSovL5ckWSwW1dfXKyQk5LzrAAAAAMAPuWSq26Ww2WwX/+YPJZkkdf3+CwAAAECzyM7OVnZ2tqQzs7iam9sFn5CQEBUUFDi0lZeX20eBgoKC5O3trbKysvOuc153SWrpvFoBAAAANE5ycrKSk5MlnZnFNX/+/Gbdv9tNdYuLi9O+fft06tQpe9u2bdvUvXt3SZLZbFaXLl0cboxw9OhRFRUVKT4+vrnLBQAAAOABXBJ8LBaL8vLydPjwYUlSXl6e8vLydOrUKSUmJqpt27ZKS0vTwYMH9c9//lMfffSR7r//fvv7Bw4cqDVr1mjz5s3Ky8vT7Nmz1aNHD+7oBgAAAOCcXDLV7ZNPPlFaWpr99aOPPipJeuWVV3TDDTfopZdeUnp6usaOHavQ0FBNnDjRfitrSerfv7/KysqUkZFhf4Dp5MmTm/04AAAAAHgGr5ycnEu4W4D7q6qq0oABA868+KNcf41PtaRUqaKiQoGBgS4uBgAAAGh+FotFQUFBWr9+vVq1atUs+3S7a3wAAAAAwNkIPgAAAAAMj+ADAAAAwPAIPgAAAAAMj+ADAAAAwPAIPgAAAAAMj+ADAAAAwPAIPgAAAAAMj+ADAAAAwPAIPgAAAAAMj+ADAAAAwPAIPgAAAAAMj+ADAAAAwPAIPgAAAAAMj+ADAAAAwPAIPgAAAAAMj+ADAAAAwPAIPgAAAAAMj+ADAAAAwPAIPgAAAAAMj+ADAAAAwPAIPgAAAAAMj+ADAAAAwPAIPgAAAAAMj+ADAAAAwPAIPgAAAAAMj+ADAAAAwPAIPgAAAAAMz8fVBcC1qqurZbVaXV2GJMlsNqtly5auLgMAAAAGRPC5glVXVysqOkqlx0pdXYokKTQsVIcLDhN+AAAA4HQEnyuY1Wo9E3qelNTCxcXUSKWvlMpqtRJ8AAAA4HQEH5wJPWQNAAAAGBg3NwAAAABgeAQfAAAAAIZH8AEAAABgeAQfAAAAAIZH8AEAAABgeAQfAAAAAIZH8AEAAABgeAQfAAAAAIZH8AEAAABgeAQfAAAAAIZH8AEAAABgeAQfAAAAAIZH8AEAAABgeAQfAAAAAIZH8AEAAABgeAQfAAAAAIZH8AEAAABgeAQfAAAAAIZH8AEAAABgeAQfAAAAAIbn4+oCrlQWi8XVJbhFDQAAAEBzcMvgs2zZMv31r391aLvttts0c+ZMSVJhYaHS09OVm5urkJAQjRw5Uv3793dFqU1XK8kkdejQwdWVAAAAAFcMtww+khQXF6cXX3zR/tpsNkuSamtrlZKSoq5duyorK0u5ublKT09X+/btlZCQ4KpyG6/u+68nJbVwcS0WSQtcXAMAAADQDNw2+Pj4+Cg0NLRB+9atW1VSUqJFixbJ399fMTEx2rFjh9atW+cZweesFpJauriGGhfvHwAAAGgmbntzg/z8fD3wwAMaMWKEMjIydOLECUnS3r17FRcXJ39/f/u6vXr10p49e1xVKgAAAAA355YjPvHx8UpJSVFUVJSKioq0ePFiTZs2TRkZGSorK1NwcLDD+sHBwSovL3dJrQAAAADcn1sGn8TERPv3nTt3VseOHTV8+HDt37//0jb8oSSTpK7ffwEAAABoFtnZ2crOzpYkWa3WZt+/WwafH4uKilJAQICOHj2qkJAQFRQUOCwvLy9vMAp0TnfJ9dfVAAAAAFeg5ORkJScnSzrzWJX58+c36/7d9hqfHyouLlZlZaXCw8MVFxenffv26dSpU/bl27ZtU/fu3V1YIQAAAAB35pYjPllZWbrtttsUFhamo0ePKisrS9dcc426deumuro6tW3bVmlpaRo1apT27Nmjjz76SKmpqa4uGwAAAICbcsvgU1xcrOeee04Wi0Vt2rRR7969NWbMGHl7e8vb21svvfSS0tPTNXbsWIWGhmrixImedStrAAAAAM3KLYPP9OnTf3J5dHS0MjIymqcYAAAAAB7PI67xAQAAAIBLQfABAAAAYHgEHwAAAACGR/ABAAAAYHgEHwAAAACGR/ABAAAAYHgEHwAAAACGR/ABAAAAYHgEHwAAAACGR/ABAAAAYHgEHwAAAACGR/ABAAAAYHgEHwAAAACG5+PqAoAfslgsri5BZrNZLVu2dHUZAAAAcCKCD9xDrSST1KFDB1dXotCwUB0uOEz4AQAAMBCCD9xD3fdfT0pq4cI6aqTSV0pltVoJPgAAAAZC8IF7aSGJvAEAAAAn4+YGAAAAAAyP4AMAAADA8Ag+AAAAAAyP4AMAAADA8Ag+AAAAAAyP4AMAAADA8Ag+AAAAAAyP4AMAAADA8Ag+AAAAAAyP4AMAAADA8Ag+AAAAAAyP4AMAAADA8Ag+AAAAAAyP4AMAAADA8Ag+AAAAAAyP4AMAAADA8Ag+AAAAAAyP4AMAAADA8Ag+AAAAAAyP4AMAAADA8Ag+AAAAAAyP4AMAAADA8Ag+AAAAAAyP4AMAAADA8Ag+AAAAAAzPx9UFAACMpbq6Wlar1dVlSJLMZrNatmzp6jJwHvxbAdCcCD4AAKeprq5WVHSUSo+VuroUSVJoWKgOFxzmD1o3xL8VAM2N4AMAcBqr1XrmD9knJbVwcTE1Uukrpfruu+8UGBjo0lIYTWjIHf+tWK1W+gkwMIIPAMD5Wkhy9d+PtZJMUocOHVxcCKMJP8kd/q3gnJiKCKMh+AAAjKnu+y9XjygwmgAPxFREGBHBBwBgbG4yomCxWFxdgiQ+OUfjMBURRkTwAc6BP1AAOI0bTbmT+OQcTeQmHxwAzkDwAX7Izf5ACWkbor1f7XWLP1AIYcBFcpcpdxKfnF+AO3zoxe9a4PIh+AA/5E5/oFRJZQvK1L59excXcgafEgOXiE/O3ZcbfejF71rg8iH4AOfiDn+g1Mh9QhifErs9d7n7kjt8Yg40mbt86MXv2p/kLr9fGJXzXAQfwN25QwiDW3O3uy/B/bnDH5DuUEMD/L51T240IicxKufJPDr4rFixQmvXrlVlZaUSEhI0adIkhYaGurosAGhWbnX3JYukBS6uAefnZn9AAo3iLiNyEqNyHs5jg8+GDRu0fPlypaSkKDIyUpmZmZoxY4bmzp3r6tJwKQ5Iind1EbiQ7OxsJScnu7oMl3O76WU//rQ6T1LXZi6mppn3ZxTN1Vfu9AekJ4ZkV/xM4b8aOyLXDP3kDiOWTLlrOo8NPuvWrdOgQYPUp08fSdKUKVM0bNgw5eXlqWtXfit5rIMi+HgAgo+HTC/jjzTP0dx95Q5TujwxJPMz5RkuZz+50agpU+6aziODj9VqVX5+vsaOHWtvi4yMVHh4uHJzcwk+gMG5w0iLxWJhehmAy8IdRhPcoQa35C6jpky5uygeGXwsFovq6+sVEhLi0B4cHKzy8nKHNpvN9oM3yvWfMJ34/r/U4uhsLVZJFW5QhzudE3eo5fv9Hz58WBaLRSdOnNC3337rmlJqatT7pt4qO17mkv034Oq+kc783EgN/6244ufJnf7dukstjamjufrKXc6J5Jm1XO5+OinJ2z1GE+w8qX/Oupz9dLYWV5+T7/fvyQH1bO0Of6tfZl45OTnNtzcnOXbsmB588EEtXbpUnTt3trePGzdOt9xyi0aOHNlgXQAAAADuZdWqVQoLC2uWfXnkiE9QUJC8vb1VVub4iW95ebmCg4Md2tq0aaNVq1bJz89PXl5ezVglAAAAgHOx2Ww6deqU2rRp02z79MjgYzab1aVLF23fvl0JCQmSpKNHj6qoqEjx8Y5Xxnt7ezdbigQAAADQOAEBAc26P48MPpI0cOBAZWZmqlu3boqIiNCCBQvUo0cPbmwAAAAAoAGPDT79+/dXWVmZMjIy7A8wnTx5sqvLAgAAAOCGPPLmBgAAAADQFB474tNYK1as0Nq1a+2jQpMmTVJoaKiryzKMTZs26d1339X+/ftVVVWlDz74QCaTyb68sLBQ6enpys3NVUhIiEaOHKn+/fs7bONCfeSMbVzp3nrrLW3atEmFhYXy9/dXYmKixo4d63AzEPrK9VasWKH33ntPJSUlatGiha699lo9+uij9lvb0kfuadq0afrPf/6jOXPm2K87pa/cw7Jly/TXv/7Voe22227TzJkzJdFP7mb//v3KyspSbm6ufH19lZCQoOeee04SfeUOfvOb36i4uLhB+7PPPqukpCSP6CPvizhuj7FhwwYtX75cEyZMUGZmpqqqqjRjxgxXl2UoNTU16tWrl4YOHdpgWW1trVJSUhQUFKSsrCyNGDFC6enp+vLLL+3rXKiPnLENSLt379bgwYO1cOFCzZw5U4cOHdLzzz9vX05fuYfIyEg98cQTeuONN/SXv/xF3t7eSklJkUQfuasNGzaopsbxgR70lXuJi4vTmjVr7F9//OMfJdFP7uabb77RU089peuuu06vvfaaMjMzdeedd0qir9xFVlaWw8/S+PHj1aJFCyUmJnpMHxl6xGfdunUaNGiQ+vTpI0maMmWKhg0bpry8PG6C4CR9+/aVJG3fvr3Bsq1bt6qkpESLFi2Sv7+/YmJitGPHDq1bt87+qeiF+sgZ24CUmprq8Hr8+PEaP368KisrFRAQQF+5iZ///OcOr0ePHq0xY8aotLRUe/bsoY/cTFFRkZYtW6bMzEyH58Xx8+RefHx8zvlpMP3kXpYuXarbb79do0ePtrd17NhREn3lLn78yJgtW7boZz/7mVq1aqX//Oc/HtFHhh3xsVqtys/PV8+ePe1tkZGRCg8PV25urgsru3Ls3btXcXFx8vf3t7f16tVLe/bskdS4PnLGNtBQRUWFzGaz/Pz8JNFX7qimpkbvvfeeOnTooODgYPrIzdTX1ys1NVW//e1vGzwygb5yL/n5+XrggQc0YsQIZWRk6MSJE5LoJ3dSV1enzz//XOHh4Zo4caIeeOABTZ48Wfn5+ZLoK3dUUlKibdu2qV+/fpI8p48MG3wsFovq6+sVEhLi0B4cHKzy8nLXFHWFKSsra/DpwA/Pf2P6yBnbgCOr1ao333xTycnJ9uux6Cv3sWXLFt17772699579emnnyotLc3+wGb6yH2sXr1afn5+uvfeexsso6/cR3x8vFJSUjRnzhyNGzdOO3bs0LRp02Sz2egnN1JRUaHq6mr9z//8j+68806lpqYqLCxMkyZNUmVlJX3lhjZu3Kg2bdqoV69ekjzn955hp7rZbNyszt05o4/o56apq6vTrFmzJEnjxo1r9Pvoq+Zzww03aMmSJSotLdWqVav0wgsvaN68eRd8H33UfL755hutWrVKWVlZF/V++qr5JCYm2r/v3LmzOnbsqOHDh2v//v0XfC/91Hzq6+slSXfccYd++ctfSpImTZqkwYMH65NPPrng++mr5rdx40b17dtX3t6NG0Nxlz4ybPAJCgqyf0r6Q+Xl5Q3SJC6PkJAQFRQUOLT98Pw3po+csQ2cUV9fr7S0NBUUFCgjI8M+zU2ir9yJn5+foqKiFBUVpbi4OP3yl7/U1q1b6SM3smfPHpWWlmrIkCEO7VOmTFFSUpIiIiLoKzcVFRWlgIAAHT16lJ8pN3L2PJ29g6V05tqsiIgIlZSU0FduZvfu3SosLLRPc5M85+8Iw051M5vN6tKli8NF90ePHlVRUZHi4+NdV9gVJC4uTvv27dOpU6fsbdu2bVP37t0lNa6PnLENnPmUZPbs2crNzdWcOXMUGBjosJy+cl82m00mk4k+ciM/+9nPtHTpUi1ZssT+JUlPPfWUxo4dS1+5seLiYlVWVio8PJx+ciO+vr66+uqrdfjwYXtbXV2dioqK1L59e/rKzWRnZ+uaa65xCKqe0keGDT6SNHDgQK1Zs0abN29WXl6eZs+erR49enBnDieyWCzKy8uz/7LKy8tTXl6eTp06pcTERLVt21ZpaWk6ePCg/vnPf+qjjz7S/fffb3//hfrIGduAlJ6eri1btmjq1KmSpNLSUpWWlqqurk6Sc84zfXXpFi5cqK+++kpFRUXas2ePXnjhBQUFBenaa6+lj9xIQECAYmJiHL4kKTw8XGFhYfSVG8nKytKuXbtUVFSkbdu26dlnn9U111yjbt260U9u5te//rU++OADvf/++yosLFRmZqYk6dZbb6Wv3IjVatW//vUv3XPPPQ7tntJHXjk5OYae1Pj22287PORo8uTJPIjKid577z2lpaU1aH/llVd0ww03qKCgwP4gqtDQUI0YMUL33Xefw7oX6iNnbONKl5SUdM72lStXKjw8XJJzzjN9dWleeOEF7dy5UxUVFQoKClKPHj00evRoXXXVVZLoI3eWlJTk8ABT+so9zJgxQzt37pTFYlGbNm3Uu3dvjRkzxj4thn5yL6tXr9bf/vY3nThxQrGxsZowYYL9gwX6yj189NFHSktL05o1axQQEOCwzBP6yPDBBwAAAAAMPdUNAAAAACSCDwAAAIArAMEHAAAAgOERfAAAAAAYHsEHAAAAgOERfAAAAAAYHsEHAAAAgOERfAAAAAAYHsEHAHBORUVFSkpK0uHDh522zX379mnkyJGqq6tz2jadZeLEiVq6dKn9dVJSkr788kun7mPXrl0aPXq06uvrnbpdAMCF+bi6AADA5Tdx4kTt2LFDktSyZUt16tRJo0ePVmJi4nnfExYWpjVr1igoKMhpdSxdulRDhgyRyWSSJKWmpqqurk5Tp0696G0mJSXZv/fz81NERIR69+6tIUOGKCQk5JJrdqbrrrtOgYGB+vDDD9W3b19XlwMAVxRGfADgCvHrX/9aa9as0eLFi3X11Vdr2rRp5x3NsVqtMplMCg0NtYeUS3X48GHt3LlTP//5z52yvR+aPn26/dhGjRqlHTt26He/+52Kioqcvq/GqK+vP++o1t13362///3vzVwRAIARHwC4QrRs2VKhoaEKDQ3VE088offff19ffvmloqKiNHHiRMXGxqqqqko5OTm65557NGTIEA0dOlRvvfWWoqKiJElffPGFli5dqvz8fAUEBOj222/Xk08+KUkqLy9XZmamPv30U5lMJvXu3VuPP/64fcRo06ZNuvbaa9WqVavz1jhx4kTFxcWpqqpKH374oQIDA/XII4/ozjvv/Mlja926tUJDQyVJUVFRuvnmmzV27FgtXLhQ06dPlySVlpZq7ty5+uyzz+Tj46Pbb79djz/+uPz8/C547s6+d9euXaqurtbVV1+txx9/XF27dpV0Zlrg0KFD9dxzz+mdd95RXl6eMjMzFRsb22BbN998s9LT03Xs2DGFhYVdcN8AAOdgxAcArkAmk0kmk0m1tbX2tn/84x+KjIzUokWL9OCDDzZ4z6FDh5SSkqKEhAQtXrxYqamp6tixo3352YAxb948ZWRkqLKyUrNmzbIv3717t66++uoL1rZ+/XpFR0dr8eLF6tevn9LS0lRWVtak4zObzbrvvvv06aef2kdeXnrpJZWUlCgjI0OzZs3Szp07NX/+/EZtz2q1qkePHpozZ44WLlyojh07aurUqbJarQ7rvf7663r44Ye1bNkye1j8sbCwMIWGhuqrr75q0jEBAC4NwQcArjC1tbVasWKFTp06pR49etjbY2Nj9dBDDykqKkoREREN3rdy5UrdeOON+t3vfqeOHTuqW7dueuCBByRJO3bsUGFhoVJSUtS5c2fFxMRo8uTJ+uyzz3Ts2DFJZ0ZF2rRpc8H6rr32Wg0ePFhRUVEaMWKEvL29tXfv3iYfZ3R0tKqrq1VRUaGCggJ98cUXeuaZZxQbG6vrrrtOEyZM0HvvvafKysoLbis8PFyDBg1S586d1aFDBz3xxBOyWCzas2ePw3pDhw5V7969FRUVpYCAgPNur02bNiouLm7yMQEALh5T3QDgCvHOO+9o9erVOn36tFq1aqWJEyfap2pJcvj+XA4ePKi77rrrnMsOHDigiooKDRgwoMGyI0eOKCwsTKdPn5avr+8F64yJibF/bzKZFBQU1OQRnx/y8vJSQUGB/P391alTJ3t7fHy86urqdOTIEXXr1u0nt1FbW6s33nhDH3/8sY4fP666ujrV1NSopKTEYb3GjGhJZ0akampqmnwsAICLR/ABgCvEfffdp8GDB8vPz89+PcwPtWzZ8qK3XV1draioKL300ksNlrVt21aSFBgY2KjRFR+fhv9rstlsTa6poKBAfn5+CgwMPOdyLy+vRm9r5cqV2rhxo8aPH6/o6GiZzWaNGzeuwQ0MGnsOT5w44dS75QEALozgAwBXiNatW5/3upPGiImJ0fbt2zVkyJAGy7p06aLi4mL5+/uf9xbSXbp0UUFBwUXvvymsVqvWr1+vW265RSaTSdHR0Tp58qQOHTpkH/X56quvZDKZFBkZecHt5ebm6o477tAdd9whSSopKdGJEycuurajR4+qS5cuF/V+AMDF4RofAECjDB06VF988YWWLFmigoIC5eXlad26dZKkG2+8UZ07d9azzz6rnTt36siRI/riiy80Z84c+/sTEhK0e/fuy1LbiRMnVFpaqiNHjmjTpk164oknVFVVpUceeUTSmet9brzxRr388svat2+fdu3apVdffVX9+vX7yWtxzoqMjNRnn32m/fv3a//+/UpNTZXZbL6oWvft26cWLVqc845vAIDLhxEfAECjdOrUSS+++KKWLFmiVatWKSAgwP5MHm9vb6WlpSkrK0vPPvusTp06pfbt2+vWW2+1v/+WW25Renq6vv7660ZfC9NYM2bMkHRmqllkZKQSExM1ZMgQBQcH29dJSUlRRkaGJk6cKJPJpD59+ugPf/hDo7Y/YsQIffvtt5owYYJCQkL0+9//XoWFhRdV67/+9S/dddddjbreCQDgPF45OTlNnzgNAMBFePvtt/Xtt9/qmWeecXUpLnHy5EkNHz5cmZmZjZpiBwBwHqa6AQCazaBBgxQVFdXgpgBXiuLiYo0bN47QAwAuwIgPAAAAAMNjxAcAAACA4RF8AAAAABgewQcAAACA4RF8AAAAABgewQcAAACA4RF8AAAAABgewQcAAACA4f1/DKerLpwN60E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data:image/png;base64,iVBORw0KGgoAAAANSUhEUgAAA2MAAAIQCAYAAAAM8LbSAAAAOXRFWHRTb2Z0d2FyZQBNYXRwbG90bGliIHZlcnNpb24zLjQuMywgaHR0cHM6Ly9tYXRwbG90bGliLm9yZy/MnkTPAAAACXBIWXMAAA9hAAAPYQGoP6dpAAB28UlEQVR4nO3dfXyU1Z3//3cYwk0hiUNwRREL5IYbbQ0BKbQBf1UCCWxLWyg1AbRiaWIXVlmolFq1aanbWlxwxdWBbvC2EVfdYFsIJsoi6RdEEkN3m8IQiIWlhY0mJFAbIiG/P67OMJPMfZK5ZjKv5+PRB3DmzLmuOZnU+cw55/OJ27NnT4cAAAAAAGHVz+wbAAAAAIBYRDAGAAAAACYgGAMAAAAAExCMAQAAAIAJCMYAAAAAwAQEYwAAAABgAoIxAAAAADABwRgAAAAAmIBgDAAAAABM0D8cF/npT3+q3bt3e338qaee0sSJEyVJdrtdNptNtbW1slgsyszMVGFhoa677rouz3v99ddVWlqqM2fOKDk5WTk5OVq8eLH693d/WU1NTbLZbNq/f78uXryolJQULVu2TJMnT+4yZlVVlYqLi3X8+HENHDhQ06dPV0FBgaxWazdnAQAAAACuiNuzZ09Hb1/k9OnTam5u7tL+/e9/X/Hx8Xr55ZdlsVh08uRJ3XvvvUpNTVVeXp7a2tq0bds2XbhwQVu3btVVV13lfO6LL76o4uJi5eXl6ZZbbtGRI0dUXFys2bNna82aNc5+bW1tKiws1IULF7R8+XJZrVaVlpbqwIED2rBhgzIyMpx9a2pqtGbNGk2bNk1f+cpX1NTUpC1btighIUHPPPOMBgwY0JvTBAAAACCGhGVlbOTIkRo5cqRbW01NjZqbm7V06VJZLBZJUnFxseLj4/Xoo49qyJAhkqT09HQtXbpU27dvV0FBgSSpublZL7zwgubNm6fly5dLkjIyMnTp0iUVFxdr4cKFGj16tCRp586dqq+v1+bNm3XjjTdKkiZNmqR77rlHNptNTz/9tPOebDabrr/+ehUVFTnv6dprr9XKlSu1a9cuzZ8/v/cmCQAAAEBMMe3M2M6dOxUXF6fc3FxJUnt7uw4cOKCZM2c6AzFJGjFihDIyMlRZWelsO3jwoNra2pzPdcjNzVVHR4db38rKSo0aNcoZiEmSxWJRdna2jhw5ooaGBklSQ0ODjhw5otmzZzsDMUm66aabNGrUKLcxAQAAAKC7TAnGLly4oHfeeUeZmZm69tprJRlbGS9evKixY8d26Z+SkqLTp0+rra1NkvTBBx9IksaMGePWLzk5WUlJSaqvr3e21dfXexzT0eYYy/Ecb31dxwQAAACA7jIlGHv77bd18eJFzZ0719nW0tIiSUpMTOzSPyEhQR0dHTp//rwkY5tifHy8Bg8e3KVvYmKicyzHuJ7GdLQ5+vq7vuuYAAAAANBdYTkz1tnOnTuVmJiorKysoJ4XFxfn8e+++gXbN1Tnzp3ToUOHNGLECBJ9AAAAADGsra1NZ86c0ZQpU9ySEHYW9mDs+PHjOnr0qBYsWOAWtHReqXJ1/vx5xcXFaejQoZKkpKQktbW1qbW1VYMGDXLr29LSorS0NLdxPWVydFwnISEhoOt7WjFzdejQIf3kJz/x2QcAAABA7HjwwQc1a9Ysr4+HPRjbuXOnJGnevHlu7SNHjtTAgQM9ns06ceKERo4c6QzeHGfFTpw44axPJkmNjY1qbm52O0vm7byXo83R1/FnfX29pk2b1uX6nc+ndTZixAhJRsr9CRMmeO23atUqbdy40edYcMechYZ5Cx5zFhrmLXjMWWiYt+AxZ6Fh3kLDvF3xhz/8QUuWLHHGCN6ENRhra2tTRUWFxo8f3yW4sVgsmj59uvbt26eCggJ96lOfkiSdPXtWNTU1WrhwobPv1KlTNWDAAO3evdstGCsrK1NcXJzb9sesrCxt2rRJtbW1zr7t7e0qLy/XhAkTNHz4cEnS1VdfrfHjx6u8vFyLFi1yZlSsra3VqVOn3K7viSNQnDBhgjIzM732S0pK8vk4umLOQsO8BY85Cw3zFjzmLDTMW/CYs9Awb6Fh3rryd3wprAk8Kisr1dLS0mVVzOHuu+9Wa2ur1q1bp3fffVf79u3TunXrlJSUpEWLFjn7JSYmaunSpfrVr36lX/ziF6qpqdH27dv17LPPau7cuc4aY5KR7n706NEqKipSRUWFqqqqVFRUpFOnTunb3/622/ULCgp08uRJFRUVqaqqShUVFSoqKtKYMWOUk5PTK3MCAAAAIDaFdWVs165dGjRokG677TaPj99www3auHGjtmzZoh/+8IeyWCyaNGmSCgsLuxx8W7JkiQYPHqwdO3bolVde0bBhw5Sfn68lS5a49RswYIAef/xx2Ww2Pfnkk2ptbVVqaqp+9rOfKSMjw61vRkaGfvrTn2rbtm36/ve/r0GDBmnatGkqLCwkKQcAAACAHhXWYOznP/+53z7jxo3T448/HtB4CxYs0IIFC/z2GzZsmNatWxfQmFOmTNGUKVMC6gsAAAAAoTKlzlgsy8vLM/sWog5zFhrmLXjMWWiYt+AxZ6Fh3oLHnIWGeQsN8xa8uD179nSYfRN9gd1uV0FBgaqqqji4CAAAAMSw6upqTZ48WTabTenp6V77sTIGAAAAACYgGAMAAAAAExCMAQAAAIAJCMYAAAAAwAQEYwAAAABgAoIxAAAAADABwRgAAAAAmIBgDAAAAABMQDAGAAAAACYgGAMAAAAAExCMAQAAAIAJCMYAAAAAwAQEYwAAAABgAoIxAAAAADABwRgAAAAAmIBgDAAAAABM0N/sGwAAAAAQeex26fhxKTVVSksz+276JlbGAAAAADg1Nko5OdK4cdLcuVJ6uvHvpiaz76zvIRgDAAAA4JSfL1VUuLdVVEh5eebcT19GMAYAAABAkrE1cfduqb3dvb293Wg/dsyc++qrCMYAAAAASDLOiPlSVxee+4gVBGMAAAAAJEkpKb4fT00Nz33ECoIxAAAAAJKMZB1z5kgWi3u7xWK0k1WxZxGMAQAAAHAqKZFmzXJvmzXLaEfPos4YAAAAACerVSorM5J11NVRZ6w3EYwBAAAA6CItjSCst7FNEQAAAABMQDAGAAAAACZgmyIAAAAAN3a7UXOM82K9i5UxAAAAAJKkxkYpJ0caN06aO9dIdZ+TIzU1mX1nfRPBGAAAAABJUn6+VFHh3lZRIeXlmXM/fR3BGAAAAADZ7dLu3VJ7u3t7e7vRfuyYOffVlxGMAQAAANDx474fr6sLz33EEoIxAAAAAEpJ8f14amp47iOWEIwBAAAAUHq6NGeOZLG4t1ssRjtZFXsewRgAAAAASVJJiTRrlnvbrFlGO3oedcYAAAAASJKsVqmszEjWUVdHnbHeRjAGAAAAwE1aGkFYOLBNEQAAAABMwMoYAAAAEMPsdiOtPVsSw4+VMQAAACAGNTZKOTnSuHHS3LlGNsWcHKmpyew7ix0EYwAAAEAMys+XKirc28rLjeyJx46Zc0+xhmAMAAAAiDF2u7R7t9Te7t5++bJUXc0qWbgQjAEAAAAx5vhx/30qKqS8vN6/l1hGMAYAAADEmJQU/33a243VM7Ys9p6wZlP87//+b7300kv6/e9/r7a2Nl199dWaPXu27rzzTmcfu90um82m2tpaWSwWZWZmqrCwUNddd12X8V5//XWVlpbqzJkzSk5OVk5OjhYvXqz+/d1fVlNTk2w2m/bv36+LFy8qJSVFy5Yt0+TJk7uMWVVVpeLiYh0/flwDBw7U9OnTVVBQIKvV2vMTAgAAAJggPV2aM8dY/eq8VbGzujqyLPaWsK2MVVRU6P7779eQIUO0bt06/fSnP1VeXp46OjqcfU6ePKlVq1bp0qVLeuSRR/TAAw/o1KlTuu+++3Tu3Dm38V588UVt3rxZM2bM0GOPPab58+frpZde0qZNm9z6tbW1afXq1aqurtaKFSu0fv16Wa1WrV27VjU1NW59a2pqtHbtWlmtVq1fv14rVqxQVVWVVq9erba2tl6aGQAAACD8Skqk6dP990tN7f17iVVhWRlraGjQ448/rr//+7/XqlWrnO2TJk1y61dcXKz4+Hg9+uijGjJkiCQpPT1dS5cu1fbt21VQUCBJam5u1gsvvKB58+Zp+fLlkqSMjAxdunRJxcXFWrhwoUaPHi1J2rlzp+rr67V582bdeOONzuvec889stlsevrpp53Xt9lsuv7661VUVCSLxSJJuvbaa7Vy5Urt2rVL8+fP750JAgAAQJ8VqXW8rFbp+9830tp7k5kZWffc14RlZWznzp1qbW1Vno8TgO3t7Tpw4IBmzpzpDMQkacSIEcrIyFBlZaWz7eDBg2pra1Nubq7bGLm5uero6HDrW1lZqVGjRjkDMUmyWCzKzs7WkSNH1NDQIMkIGI8cOaLZs2c7AzFJuummmzRq1Ci3MQEAAAB/oqGOl7+zYzZbeO4jVoUlGDt8+LASExN18uRJfetb39Ltt9+ur371q/qXf/kX/eUvf5EknT59WhcvXtTYsWO7PD8lJUWnT592bhX84IMPJEljxoxx65ecnKykpCTV19c72+rr6z2O6WhzjOV4jre+rmMCAAAA/niq4xVpGQodZ8dc1iIkSf36Ge1TpphzX7EiLMHYhx9+qNbWVhUVFemLX/yiHn/8cX3jG9/Qm2++qe9973vq6OhQS0uLJCkxMbHL8xMSEtTR0aHz589LMrYpxsfHa/DgwV36JiYmOseSpJaWFo9jOtocff1d33VMAAAAwBdvdbwiMUNhSYlR6NlVdrbRjt4VljNjHR0damtr01133aX8/HxJxhmv/v3766mnnlJ1dbUGDhzod5y4uDiPf/fVL9i+AAAAQHf5q+MVSRkKrVaprMwIEOvqIu9sW18WlmDMsdp0yy23uLV/7nOf01NPPSW73a4vfOELkuRxBer8+fOKi4vT0KFDJUlJSUlqa2tTa2urBg0a5Na3paVFaS7vnsTERDU3N3cZ03GdhIQEt3v0dn1PK2aerFq1SklJSW5teXl5Ps/LAQAAoG/xdxYrEjMUpqURhIWipKREJZ2WET3FH56EJRgbO3asamtru7Q70tr369dPI0eO1MCBAz2ezTpx4oRGjhypAQMGSLpyVuzEiROaOHGis19jY6Oam5vdzpJ5O+/laHP0dfxZX1+vadOmdbl+5/Np3mzcuFGZmZkB9QUAAEDf4Zo10VsdL4vF2BJI0NN3eFp4qa6u9ljTuLOwnBmbOXOmJOndd991a3f8e+LEibJYLJo+fbr27dunjz/+2Nnn7Nmzqqmp0YwZM5xtU6dO1YABA7R792638crKyhQXF6esrCxnW1ZWlk6ePOkWDLa3t6u8vFwTJkzQ8OHDJUlXX321xo8fr/LycrW7/MbU1tbq1KlTbtcHAAAAHLxlTXz66a5nsWbN4iwWrgjLytgtt9yiz3/+83r++efV0dGhiRMn6ujRo3ruuec0ffp0feYzn5Ek3X333SosLNS6deuUn5+vtrY2bdu2TUlJSVq0aJFzvMTERC1dulTFxcVKSEjQlClTdPToUT377LOaO3eus8aYZKS7Ly0tVVFRkZYvXy6r1aodO3bo1KlT2rBhg9t9FhQUaM2aNSoqKtL8+fPV1NSkrVu3asyYMcrJyQnHVAEAACDKeMuaeO+9nMWCb3F79uzpCMeFLl68qOeee05vvfWWPvroIw0fPly333677rrrLuf2Q0k6evSotmzZotraWlksFk2aNEmFhYUaOXJklzFfe+017dixQ2fOnNGwYcOUk5OjJUuWqH9/9xizsbFRNptNBw4cUGtrq1JTU7Vs2TKPS4eHDh3Stm3bVFdXp0GDBmnatGkqLCyU1Wr1+frsdrsKCgpUVVXFNkUAAIAYYbcbK2LeODIqRnMgFqlFqyOZY5uizWZTenq6135hC8b6OoIxAACA2LNrl7E1MRBz5hhbFP18xx8xGhuNVT/Xk0HR9hrMEmgwFpYzYwAAAEBf5C9roqtIK/jsTzQUrY52BGMAAABAiBxZEy0W/307F3y2242VtUgqAO0QTUWroxnBGAAAANANJSVdsyb68v77nrMvNjX13j0GK5Ci1eg+gjEAAACgG6xWI2ui3S7t3Ol+xsqTzZsjf/tfNBatjkYEYwAAAEAPSEuTcnOl2bM9b120WKSsLGnfvsjf/udt+6XFYrSTVbFnEIwBAAAAIfB25stul5Ytkz7/eff2WbOklSt9jxlJ2/88bb+kaHXPCkvRZwAAAKCv8Jby/d/+TfrOd9zbs7KMAGzSJGM1yW73PXYkbf9zbL+kaHXvIRgDAAAAguAt5fvUqdK5c+7t+/dLQ4YYQY10ZftfRYX7VkWLxVh1isRgJy1N6ui4smoXifcYrdimCAAAAATIV8r3jz4K7CxYNG3/a2yM/MyP0YxgDAAAAAiQv5Tv3rieBeucfdFuN/5ttfbMPfYkCj/3LrYpAgAAAAHyl/LdG09nwdLSInvLn2MVsDPX1b5Ivv9owMoYAAAAECBfKd+TkwNPBe8tE2MkofBz7yMYAwAAAILg7czXe+/5PwsWTWewKPzc+9imCAAAAATBV8p3X6ng7XbjrNXhw+7jOc5gOTIuRopozPwYbQjGAAAAgBB4O/PVud1TXTJXkXwGq6TECBRd7z1SMz9GI4IxAAAAoIfZ7caZq9RUo+hz54yEntTVRV4wRuHn3kUwBgAAAPQQf6tgvkTyGaxIz/wYrQjGAAAAgB7iqS6XP5zBil0EYwAAAEAP8FaXyx/OYMUugjEAAACgB/iry+WqXz8pI0N6+WVWxGIZdcYAAACAHuCvLper7GxjOyOBWGwjGAMAAAB6gKMul8Xi3m6xGO12u7Rzp/FnWZmRqRCxjW2KAAAAQA/xVZfLao28lTDXFPyRdm+xgGAMAAAA6CHRUpfLUwr+OXOuBI0ID4IxAAAAoIdFel0uTyn4KyqMVb2yMnPuKRZxZgwAAACIIY4U/O3t7u3t7Ub7sWPm3FcsIhgDAAAAYoi/FPx1deG5DxCMAQAAADHFXwr+1NTw3AcIxgAAAICY4i8FfySfdetrCMYAAACAGFNSYqTcd+VIwY/wIZsiAAAAEGOiJQV/X0cwBgAAAMSoSE/B39exTREAAAAATEAwBgAAAAAmIBgDAAAAABMQjAEAAACACQjGAAAAAMAEBGMAAAAAYAKCMQAAAAAwAcEYAAAAAJiAos8AAABAH2W3S8ePS6mpFHeORKyMAQAAAH1MY6OUkyONGyfNnSulpxv/bmoy+87gimAMAAAA6GPy86WKCve2igopL8+c+4FnBGMAAABAN9nt0q5d0rFjZt+JcS+7d0vt7e7t7e1GeyTcIwwEYwAAAECIInE74PHjvh+vqwvPfcA/gjEAAAAgRJG4HTAlxffjqanhuQ/4RzAGAAAAhCBStwOmp0tz5kgWi3u7xWK092RWxUjanhmNwpLavqamRqtWrfL42FNPPaWJEyc6/22322Wz2VRbWyuLxaLMzEwVFhbquuuu6/Lc119/XaWlpTpz5oySk5OVk5OjxYsXq39/95fV1NQkm82m/fv36+LFi0pJSdGyZcs0efLkLmNWVVWpuLhYx48f18CBAzV9+nQVFBTIarV2cxYAAADQlwSyHdCsdPIlJcbq3O7dV9pmzTLae0Jjo7Eq6Dr+nDnG+HxsDlxY64x961vf0qRJk9zaxowZ4/z7yZMntWrVKqWmpuqRRx5RW1ubtm3bpvvuu09bt27VVVdd5ez74osvqri4WHl5ebrlllt05MgRFRcXq6GhQWvWrHH2a2tr0+rVq3XhwgWtWLFCVqtVpaWlWrt2rTZs2KCMjAxn35qaGq1du1bTpk3T+vXr1dTUpC1btmj16tV65plnNGDAgF6bGwAAAESXSN4OaLVKZWXGilVdXc/XGfO1PbOsrOeu09eFNRi7/vrr3VbBOisuLlZ8fLweffRRDRkyRJKUnp6upUuXavv27SooKJAkNTc364UXXtC8efO0fPlySVJGRoYuXbqk4uJiLVy4UKNHj5Yk7dy5U/X19dq8ebNuvPFGSdKkSZN0zz33yGaz6emnn3Ze32az6frrr1dRUZEsf1vXvfbaa7Vy5Urt2rVL8+fP7/E5AQAAQHRybAesqHDfqmixGKtQkVBkOS2t5+/DsT2zM9ftmZHw2qNBxJwZa29v14EDBzRz5kxnICZJI0aMUEZGhiorK51tBw8eVFtbm3Jzc93GyM3NVUdHh1vfyspKjRo1yhmISZLFYlF2draOHDmihoYGSVJDQ4OOHDmi2bNnOwMxSbrppps0atQotzEBAAAAydiWN2uWe1tPbgeMRHv3+n6cbI2BC2sw9sQTT+j222/XvHnz9N3vflf//d//7Xzs9OnTunjxosaOHdvleSkpKTp9+rTa2tokSR988IEk9y2OkpScnKykpCTV19c72+rr6z2O6WhzjOV4jre+rmMCAAAA0pXtgHa7tHOn8WdZWd88N+VI4//tb/vuR7bGwIVlm+KQIUO0YMECZWRkKDExUadPn9b27dt1//3365//+Z81depUtbS0SJISExO7PD8hIUEdHR06f/68kpOT1dzcrPj4eA0ePLhL38TEROdYktTS0uJxTEebo6+/67uOCQAAALjqje2AkcbTOTFXkbQ9M1qEJRhLS0tTmstP5bOf/axmzJihZcuWyWazaerUqQGNExcX5/HvvvoF2xcAAACAO2/nxFz19e2ZvSGsCTxcDR06VNOnT9cbb7yhixcvdlmpcnX+/HnFxcVp6NChkqSkpCS1tbWptbVVgwYNcuvb0tLiFvglJiaqubm5y5iO6yQkJDj7+bq+pxUzT1atWqWkpCS3try8POWZWfkPAAAA6AZ/afy3bpW+9a3w3EukKSkpUUmnKNRT/OGJacGYJHV0dEgyVqdGjhypgQMHejybdeLECY0cOdKZWt5xVuzEiRNu2RkbGxvV3NzsdpbM23kvR5ujr+PP+vp6TZs2rcv1O59P82bjxo3KzMwMqC8AAADQG+x2I4DqqZT2ycm+H7/11u5fI1p5Wniprq72WNO4M9OyKZ4/f1779+9XamqqBgwYIIvFounTp2vfvn36+OOPnf3Onj2rmpoazZgxw9k2depUDRgwQLs7rZWWlZUpLi5OWVlZzrasrCydPHlStbW1zrb29naVl5drwoQJGj58uCTp6quv1vjx41VeXq52l9yktbW1OnXqlNv1AQAAgFDY7dKuXUb6997gSLIxbpw0d66Rfj8nR2pq6t64Dz/suT0uzkjvzzmx0IRlZezHP/6xrrnmGo0bN05JSUn63//9X73yyitqamrS9773PWe/u+++W4WFhVq3bp3y8/OdRZ+TkpK0aNEiZ7/ExEQtXbpUxcXFSkhI0JQpU3T06FE9++yzmjt3rrPGmGSkuy8tLVVRUZGWL18uq9WqHTt26NSpU9qwYYPbfRYUFGjNmjUqKirS/Pnz1dTUpK1bt2rMmDHKycnp9XkCAABA39TYaCTAcF1LmDPHOGPVk5kXPSXZKC/vXjFmX+fFOjqk9etDGxdS3J49ezp6+yK//OUvtWfPHv35z3/WX//6VyUmJuozn/mM8vPzNX78eLe+R48e1ZYtW1RbWyuLxaJJkyapsLBQI0eO7DLua6+9ph07dujMmTMaNmyYcnJytGTJEvXv7x5jNjY2ymaz6cCBA2ptbVVqaqqWLVvmcenw0KFD2rZtm+rq6jRo0CBNmzZNhYWFsvr5LbHb7SooKFBVVRXbFAEAAPqwULYA5uR4Lw4dapDk6b7GjfP++HvvSVOmBD/url3GKps3O3dKncr/xjzHNkWbzab09HSv/cISjMUCgjEAAIC+LdTVLX9Bkt3eM9v8/AVNmZlSVVXw44br/vuSQIMx086MAQAAANHE0xbAigpjC6Av/jIR1tV1774cUlJ8P15dHdpZtfR0I+i0WNzbLRbOi3UXwRgAAADgh+PclOs2Q8n49+7dvoMcf0FSamr3708ygiZ/G7QcgV+wiURKSowtla6oK9Z9BGMAAACAH91Z3QrnytIzz/h+fPjw0LItWq3G2Ta73TgjZrcb/+7J5COxiGAMAAAA8KO7q1vhWlm65Rbfgd9DD4W21dIhLc1I1sHWxJ5BMAYAAAD40d3VrXCuLHkL/H7849C3WqJ3EIwBAAAAAeiJ1a1wrCx5C/w+/ND383oqkQgCF5aizwAAAEC0cwQ5x44ZgUswdcbMkJbmfn+9mUgklNprIBgDAAAAgtI5yIkmmZnS4cOei0+H8ppCrb0GA9sUAQAAgD7CU8r6xsYrGRSrq7ueGetOIpFQa6/BQDAGAAAARDnXgKtzynpPAVO/fsYqWXcSiXSn9hoMBGMAAABAlPO2QvXlL3sOmC5fNlbJumPvXt+Ph5IQJNhi1NGOYAwAAACIYr5WqCorfT83lIDJsQr37W/77hdMQhBfK3t9GcEYAAAAYKLurgYdPx76tUPJoOhpFc5VoLXX/I1ZXt73z54RjAEAAAAm6KnVIH8p62fMCL1YdWfeVuFcBZsQxNuYly8b7YcOBXeP0YRgDAAAADBBT2UiTE83AitvAdeOHdL06e6PhZpB0d8q3NatwScE8TdmQUHgY0UbgjEAAAAgzHo6E2FJiRFguZo1S/q3fzOCO9ezY1lZodcB87cKd+utPT9mdXXfTehBMAYAAACEmb/VoGATa1itxoqU3S7t3HklZf13vtN19W3//tDPYvlbhQulcHR6upFm35dQEo1EA4IxAAAAIMz8rQaFklhDMoKh3Fzjz96qA+ZtFS7UwtGS9Mwzvh8PdT4iHcEYAAAAEGa9scLUWU+vvjl4W4ULZdujwy239P58RCKCMQAAAMAEvbHC5Kq3Vt8cXFfhekJvz0ck6m/2DQAAAADRym43VqBSU4MPShwrTMeOGatUoYzhi2P1raLCfauixWIEOZG22tTb8xGJCMYAAACAIDU2Gqnpd+++0jZnTmhZCtPSei/oKCkxknW43mekrzb15nxEGoIxAAAAIEi+aoSVlZlzT57E4mpTNCEYAwAAAILgyFLYmWuWwkgLeGJptSmakMADAAAACEJvZSlE7CEYAwAAAILQ21kKETsIxgAAAIAghKNGGGIDwRgAAAAQpFisiYWeRwIPAAAAIEiRmKWwOzXPYA6CMQAAACBEkZClsCdrniG82KYIAAAARDFfNc8Q2QjGAAAAgCjlqHnW3u7e7lrzzNNzdu3y/BjCi2AMAAAAiFLB1DxrbJRycqRx46S5c42skDk5UlNTz94TwV7gCMYAAACAKBVMzbPe3s4YrmCvLyEYAwAAAKJUoDXPQtnOGCzOrgWPYAwAAACIYoHUPAtmO2MowhHs9UWktgcAAACiWCA1z4LZzhgKf8FeSYmxQmZ2GYBIw8oYAAAA0AekpUm5uZ4DnkC3M4bKX7D3yCPGPUyeLB06FNiYsZAIhGAMAAAAiAGBbGcMlbdgr7PqaumWW3wn9oilRCAEYwAAAEAMcGxntNulnTuNP8vKjPae8OMfSzffHFhfX4k9YikRCMEYAAAAEEN8bWcMhWMla+pUY+VL8r9t0Vtij1hLBEIwBgAAACBknlay6usDe27nLI69nfUx0pBNEQAAAEBIHCtZnV2+bPzZr9+Vv3vSOYtjb2d9jDSsjAEAAAAIib+VrIwMz+2eilLv2iXFxfVu1sdIQzAGAAAAICT+VrJefll67z0pM9O93ZHF0VPmxE8+kW691XP/voZtigAAAABC4khpX1HhnnTDYjECKMdKVlWV56LUOTldz5vt3Ws81273XsS6ryAYAwAAABCykhIj7bzr2TFPK1lpae5BlbfzZo7MiZKR9bEvMy0Y+81vfqMNGzZo0KBB2rVrl9tjdrtdNptNtbW1slgsyszMVGFhoa677rou47z++usqLS3VmTNnlJycrJycHC1evFj9+7u/tKamJtlsNu3fv18XL15USkqKli1bpsmTJ3cZs6qqSsXFxTp+/LgGDhyo6dOnq6CgQNaeKsIAAAAA9BGO+mWeVr58CSRzYl9dEXMw5cxYQ0ODnn76aQ0fPrzLYydPntSqVat06dIlPfLII3rggQd06tQp3XfffTp37pxb3xdffFGbN2/WjBkz9Nhjj2n+/Pl66aWXtGnTJrd+bW1tWr16taqrq7VixQqtX79eVqtVa9euVU1NjVvfmpoarV27VlarVevXr9eKFStUVVWl1atXq62trYdnAgAAAOgbgq1fFmuZEz0xZWVs48aNuvnmm5WQkKC9e/e6PVZcXKz4+Hg9+uijGjJkiCQpPT1dS5cu1fbt21VQUCBJam5u1gsvvKB58+Zp+fLlkqSMjAxdunRJxcXFWrhwoUaPHi1J2rlzp+rr67V582bdeOONkqRJkybpnnvukc1m09NPP+28vs1m0/XXX6+ioiJZ/pbG5dprr9XKlSu1a9cuzZ8/v1fnBgAAAIgFgZ4368vCvjJWXl6uw4cP6/777+/yWHt7uw4cOKCZM2c6AzFJGjFihDIyMlRZWelsO3jwoNra2pTbaSNpbm6uOjo63PpWVlZq1KhRzkBMkiwWi7Kzs3XkyBE1NDRIMlbsjhw5otmzZzsDMUm66aabNGrUKLcxAQAAAHRPSYkReLnqq5kTPQlrMNbU1KTNmzdr+fLluvrqq7s8fvr0aV28eFFjx47t8lhKSopOnz7t3Cr4wQcfSJLGjBnj1i85OVlJSUmqdyn7XV9f73FMR5tjLMdzvPWtD7SUOAAAABAmjhpdx46ZfSfBc5w3s9ulnTuNP8vKjPZYENZtips2bdKoUaO8bvVraWmRJCUmJnZ5LCEhQR0dHTp//rySk5PV3Nys+Ph4DR48uEvfxMRE51iOcT2N6Whz9PV3fdcxAQAAADM1Nkr5+e4ZCefMMVaVoi2Y6Zxp0cFuNxJ99NX09mFbGdu7d6/279+vNWvWKC4uLuRxXJ/ra5zOjwXTFwAAAIh0+flda3RVVBhp5qOdp2LQOTlSU5PZd9azwrIy9te//lVPPPGEvvrVr2r48OG6cOGCJOmTTz6RJF24cEEWi6XLSpWr8+fPKy4uTkOHDpUkJSUlqa2tTa2trRo0aJBb35aWFqW5hM6JiYlqbm7uMqbjOgkJCc5+vq7vacWss1WrVikpKcmtLS8vT3l94bcCAAAAEcFfja5jx6J7JclToFleLn35y9K+febckzclJSUq6XTIzVPs4UlYgrHm5mY1NTXplVde0SuvvNLl8S996Uv6whe+oKKiIg0cONDj2awTJ05o5MiRGjBggKQrZ8VOnDihiRMnOvs1NjaqubnZ7SyZt/NejjZHX8ef9fX1mjZtWpfrdz6f5snGjRuVmZnptx8AAAAQqr5co8tboHn5slRZKc2cKe3YETlbMT0tvFRXV3usZ9xZWIKxYcOGaePGjV3af/nLX+rw4cP62c9+pqSkJFksFk2fPl379u1TQUGBPvWpT0mSzp49q5qaGi1cuND53KlTp2rAgAHavXu3WzBWVlamuLg4ZWVlOduysrK0adMm1dbWOvu2t7ervLxcEyZMcNY7u/rqqzV+/HiVl5dr0aJFzoyKtbW1OnXqlNv1AQAAgN7k67xUX67R5S/Q/O1vja2YZWXhuZ/eFJZgbMCAAcrIyOjSXlZWpn79+rk9dvfdd6uwsFDr1q1Tfn6+2tratG3bNiUlJWnRokXOfomJiVq6dKmKi4uVkJCgKVOm6OjRo3r22Wc1d+5cZ40xyUh3X1paqqKiIi1fvlxWq1U7duzQqVOntGHDBrd7Kigo0Jo1a1RUVKT58+erqalJW7du1ZgxY5STk9PTUwMAAIAoEo6EEoEk5ujLNbr8BZqXL/eNrZiSSUWffbnhhhu0ceNGbdmyRT/84Q9lsVg0adIkFRYW6qqrrnLru2TJEg0ePFg7duzQK6+8omHDhik/P19Llixx6zdgwAA9/vjjstlsevLJJ9Xa2qrU1FT97Gc/6xIkZmRk6Kc//am2bdum73//+xo0aJCmTZumwsJC5xZJAAAAxJZwZi70lZjDdTWopMRoc72nvlCjyxFolpcbgZc30bwV0yFuz549HWbfRF9gt9tVUFCgqqoqzowBAAD0MTk53lehenK7nN1uZBD09XjnAOTYMSMw6Uvp35uajGQdlZXe+3iai0jhODNms9mUnp7utV/ErYwBAAAAZnPdjtjREb7MhaEk5vBWoysSdZ5Xb1s+rVYja+LMmcYZMdcVsn79pOzs6HnNvhCMAQAAAH/jaTuiv01PPbldrq8m5vA0r668bfncsUNasEDas+dK2+XL0iefGKtnkZJRMVRhK/oMAAAARDpP57Vqanw/pycDJMd5qb8l9XayWIz2aF0N8jSvrrwVq7ZapQEDus7H3r19o7g1wRgAAACgK/WtXM+FSVe2yIUrQCopMc6iuYrWxBx2u7R1q+d5deW65bPz8z0911v/aEMwBgAAAMj/ea2bb3b/d28FSFarkRTEbpd27jT+LCuLri15jY1G0pNx46Rvfzvw591xh7H90CGQM3TRjDNjAAAAgPyf13r5ZePPcGUujKbEHJ3525bozeHD7in8++oZOgdWxgAAAAAFdl4rLU3KzY3eICkcvG0tDETn7Yd99QydA8EYAAAA8Dd96byWWfxtLQyE6/bDvvwzYZsiAAAA8DeO81p9sZByuPjbWhgI1+2HfflnQjAGAAAAdBLN57XM5thaWFHhvlWxXz/34s2eWCzGqpenue+LPxO2KQIAAADoUZ62FmZnS7fd1vX8l6u+sv0wUKyMAQAAAOhR3rYWNjUZ2RJ3777SNytLWrlSmjSp7618+UMwBgAAAKBXdN5a2JfPf4WCYAwAAABAj7LbjayK3oKtvnj+KxScGQMAAADQIxobpZwcadw4ae5cI5lHTo6xPRFdEYwBAAAAEcRul3btulL4OJrk5xtZFF1VVBjnxNAVwRgAAADgQbiDosZGacYM91WlGTOkV16JjsDMbjcSc7ims5eMf+/eHR2vIdwIxgAAAAAXZmy1a2w0rlNZ6d5eWSl94xvRsd3v+HHfj9fVhec+ognBGAAAAODCjK128+dLH33ku4+ne4ikLY0pKb4fT00Nz31EE4IxAAAA4G/M2Gpnt3ddEfPEcQ/l5ZGZKCM9XZozp2tRZ4vFaCd7YlcEYwAAAMDfmLHVzt81O5s92wh8IjFRRkmJNGuWe9usWUY7uqLOGAAAAPA3Zmy183dNTzxtaXRdvTNrFYqizsFhZQwAAAD4GzO22qWnS1lZUlxcz4wXCYky0tKk3FwCMX8IxgAAAAAX4dxq5zj7VVkpdXS4P3bVVaGNSaKM6EEwBgAAALhwbLWz26WdO40/y8qM9p7mKXNjv37GSllTk/Qf/xH4WCTKiD6cGQMAAAA8SEvr3cDGkbmxs8uXjZWyY8ekX/zC+/Ovuko6d+7Kv0mUEX0IxgAAAAAT+Mui+F//5TlYczh3zlhBW7lSmjQpdlbE7HZj7vpCchCCMQAAAMAE/rIoBpLQY/9+acgQYxtlX9fYaGzrdA1Q58wxVgN7YwtpOHBmDAAAADCBv8yNM2f6H6M3i1FHGk/n6yKhtlp3EIwBAAAAJvGVudFbsOZJJKSz702O83Xt7e7t0R6MEowBAAAAJvGXudFTsOZJX09n7+98XbQGowRjAAAAgMm8FUl2DdYyM8NbjDqS+DtfF63BKMEYAAAA4IfdLu3aZd52uLQ043xUuIpRRxp/5+uiNRglGAMAAAC8aGyUcnKkceOkuXONoCAnxyjIHG7hLEYdiXydr4tWpLYHAAAA/qZzDStfGfzMSiff28WoI5UjGD12zDgjRp0xAAAAoA/wVMMqK0uqrOza1zWDX7QHA9GoLwWjbFMEAABAzPO0Avb//p/v50RrBj9EDlbGAAAAENMcNaw6u3zZ9/OiNYMfIgfBGAAAAGKavxpWnVksRuKIvrJVDuZhmyIAAABimr8aVp1ddVV0Z/BD5CAYAwAAQEzzVsPKm48+kj78sHfvyR+z656hZxCMAQAAIOZ5qmHli1nJOyKp7hm6j2AMAAAAMa9zQWVPCT1cmZW8w1fdM0QfEngAAAAAf+Naw2rOHCPQaW+/8riZyTu8ZX2MxbpnnYtzRytWxgAAAAAPPG1dnDXLvOQd/rI+xkLds762TZOVMQAAAMADx9bFY8eMQMfsVRh/WR9joe6Zr22aZWXm3FN3sDIGAAAA+JCWJuXmmr8dzlvWR4vFaDf7/nqbY5um67ZRyX2bZrQJy8pYXV2dfvGLX6i+vl7nzp3TwIEDNWrUKH3lK19Rdna2W1+73S6bzaba2lpZLBZlZmaqsLBQ1113XZdxX3/9dZWWlurMmTNKTk5WTk6OFi9erP793V9WU1OTbDab9u/fr4sXLyolJUXLli3T5MmTu4xZVVWl4uJiHT9+XAMHDtT06dNVUFAgq9Xas5MCAAAABKmkxFgFcj07ZubWyXAKZJtmtAWkYQnGLly4oL/7u7/T7bffruHDh6u1tVUVFRV69NFHdebMGS1dulSSdPLkSa1atUqpqal65JFH1NbWpm3btum+++7T1q1bddVVVznHfPHFF1VcXKy8vDzdcsstOnLkiIqLi9XQ0KA1a9Y4+7W1tWn16tW6cOGCVqxYIavVqtLSUq1du1YbNmxQRkaGs29NTY3Wrl2radOmaf369WpqatKWLVu0evVqPfPMMxowYEA4pgsAAADwKNK2ToZTX9ymGZZgLCMjwy3okaTp06frz3/+s3796187g7Hi4mLFx8fr0Ucf1ZAhQyRJ6enpWrp0qbZv366CggJJUnNzs1544QXNmzdPy5cvd17j0qVLKi4u1sKFCzV69GhJ0s6dO1VfX6/NmzfrxhtvlCRNmjRJ99xzj2w2m55++mnnPdlsNl1//fUqKiqS5W/rv9dee61WrlypXbt2af78+b02RwAAAECgXLM+xgrHNs3OGS779ZOys6NzPkw9M5aUlOQMetrb23XgwAHNnDnTGYhJ0ogRI5SRkaHKykpn28GDB9XW1qbc3Fy38XJzc9XR0eHWt7KyUqNGjXIGYpJksViUnZ2tI0eOqKGhQZLU0NCgI0eOaPbs2c57kqSbbrpJo0aNchsTAAAAQPiVlEgzZ7q3Xb4sffJJdGZUDGswdvnyZbW3t+vcuXMqLS3Ve++9pzvuuEOSdPr0aV28eFFjx47t8ryUlBSdPn1abW1tkqQPPvhAkjRmzBi3fsnJyUpKSlJ9fb2zrb6+3uOYjjbHWI7neOvrOiYAAACA8LNapQEDuiYx+a//Ms7ORVsSj7Cmtt+0aZN+9atfSZLi4+O1cuVKffnLX5YktbS0SJISExO7PC8hIUEdHR06f/68kpOT1dzcrPj4eA0ePLhL38TEROdYjnE9jeloc/T1d33XMQEAAACEn7fC15cvS9XVV7YylpQYgVukC2swtnjxYs2bN09NTU3av3+//vVf/1Wtra36xje+EdDz4+LiPP7dV79g+wIAAACITP4yKkrRVXcsrMHYNddco2uuuUaSNG3aNEnS1q1bNWfOnC4rVa7Onz+vuLg4DR06VJJx1qytrU2tra0aNGiQW9+WlhaluZzeS0xMVHNzc5cxHddJSEhw9vN1fU8rZp6sWrVKSUlJbm15eXnKy8sL6PkAAAAAPPOXUVFyrzsWjqQeJSUlKulUW8BT/OFJWIOxzsaPH6833nhDf/rTnzRu3DgNHDjQ49msEydOaOTIkc7U8o6zYidOnNDEiROd/RobG9Xc3Ox2lszbeS9Hm6Ov48/6+npnoOh6/c7n07zZuHGjMjMzA+oLAAAAIHDeMip6Eq66Y54WXqqrqz3WNO7M1GyK77//vvr166frrrtOFotF06dP1759+/Txxx87+5w9e1Y1NTWaMWOGs23q1KkaMGCAdnfaMFpWVqa4uDhlZWU527KysnTy5EnV1tY629rb21VeXq4JEyZo+PDhkqSrr75a48ePV3l5udpdfrK1tbU6deqU2/UBAAAAmKOkxEjW4U801B0Ly8rYhg0bNGTIEI0fP15Wq1XNzc3au3ev9uzZo2984xvOYs533323CgsLtW7dOuXn5zuLPiclJWnRokXO8RITE7V06VIVFxcrISFBU6ZM0dGjR/Xss89q7ty5zhpjkpHuvrS0VEVFRVq+fLmsVqt27NihU6dOacOGDW73WVBQoDVr1qioqEjz589XU1OTtm7dqjFjxignJyccUwUAAADAB6tV+td/lcaN895nxozoqDsWt2fPno7evsiuXbtUVlamP/7xj7pw4YIGDx6slJQUzZs3T9nZ2W59jx49qi1btqi2tlYWi0WTJk1SYWGhRo4c2WXc1157TTt27NCZM2c0bNgw5eTkaMmSJerf3z3GbGxslM1m04EDB9Ta2qrU1FQtW7bM49LhoUOHtG3bNtXV1WnQoEGaNm2aCgsLZfWTjsVut6ugoEBVVVVsUwQAAAB60a5d0ty53h/fvl1yWcsJO8c2RZvNpvT0dK/9whKMxQKCMQAAACA87HbfK2N2u7krY4EGY6aeGQMAAACAYDkSeXQu/myxGO3RsEVRIhgDAAAAEIU8JfKYNctojxamprYHAAAAgFBYrUZh52PHjDT2qanRsyLmQDAGAAAAIGqlpUVfEObANkUAAAAAMAHBGAAAAACYgGAMAAAAAExAMAYAAAAAJiAYAwAAAAATEIwBAAAAgAkIxgAAAADABARjAAAAAGACgjEAAAAAMEF/s28AAAAAiAR2u3T8uJSaKqWlmX03iAWsjAEAACCmNTZKOTnSuHHS3LlSerrx76Yms+8MfR3BGAAAAGJafr5UUeHeVlEh5eWZcz+IHQRjAAAAiFl2u7R7t9Te7t7e3m60Hztmzn0hNhCMAQAAIGYdP+778bq68NwHYhPBGAAAAGJWSorvx1NTw3MfiE0EYwAAAIhZ6enSnDmSxeLebrEY7WRVRG8iGAMAAEBMKymRZs1yb5s1y2gHehN1xgAAABDTrFaprMxI1lFXR50xhA/BGAAAACAjACMIQzixTREAAAAATEAwBgAAAAAmIBgDAAAAABMQjAEAAACACQjGAAAAAMAEBGMAAAAAYAKCMQAAAAAwAXXGAAAAENPsdun4cYo9I/xYGQMAAEBMamyUcnKkceOkuXOl9HTj301NZt8ZYgXBGAAAAGJSfr5UUeHeVlEh5eWZcz+IPQRjAAAAiDl2u7R7t9Te7t7e3m60Hztmzn0hthCMAQAAIOYcP+778bq68NwHYhvBGAAAAGJOSorvx1NTw3MfiG0EYwAAAIg56enSnDmSxeLebrEY7WRVRDgQjAEAACAmlZRIs2a5t82aZbQD4UCdMQAAAMQkq1UqKzOSddTVUWcM4UcwBgAAgJiWlkYQBnOwTREAAAAATEAwBgAAAAAmIBgDAAAAABMQjAEAAACACQjGAAAAAMAEBGMAAAAAYAKCMQAAAAAwQVjqjFVXV6u8vFy///3v1dDQoKFDhyo9PV133nmnxo0b59bXbrfLZrOptrZWFotFmZmZKiws1HXXXddl3Ndff12lpaU6c+aMkpOTlZOTo8WLF6t/f/eX1dTUJJvNpv379+vixYtKSUnRsmXLNHny5C5jVlVVqbi4WMePH9fAgQM1ffp0FRQUyGq19uykAAAAAIhpYVkZe+ONN3T27FktWLBA//zP/6wVK1bo3Llz+od/+AdVV1c7+508eVKrVq3SpUuX9Mgjj+iBBx7QqVOndN999+ncuXNuY7744ovavHmzZsyYoccee0zz58/XSy+9pE2bNrn1a2tr0+rVq1VdXa0VK1Zo/fr1slqtWrt2rWpqatz61tTUaO3atbJarVq/fr1WrFihqqoqrV69Wm1tbb00OwAAAABiUVhWxu67774uK0tTp07V4sWL9dJLLykzM1OSVFxcrPj4eD366KMaMmSIJCk9PV1Lly7V9u3bVVBQIElqbm7WCy+8oHnz5mn58uWSpIyMDF26dEnFxcVauHChRo8eLUnauXOn6uvrtXnzZt14442SpEmTJumee+6RzWbT008/7bwnm82m66+/XkVFRbJYLJKka6+9VitXrtSuXbs0f/783pskAAAAADElLCtjnrb4DR48WKNHj1ZDQ4Mkqb29XQcOHNDMmTOdgZgkjRgxQhkZGaqsrHS2HTx4UG1tbcrNzXUbMzc3Vx0dHW59KysrNWrUKGcgJkkWi0XZ2dk6cuSI8/oNDQ06cuSIZs+e7QzEJOmmm27SqFGj3MYEAAAAgO4yLYHHhQsXZLfbnStYp0+f1sWLFzV27NgufVNSUnT69GnnVsEPPvhAkjRmzBi3fsnJyUpKSlJ9fb2zrb6+3uOYjjbHWI7neOvrOiYAAAAAdJdpwdgTTzyh1tZWLV68WJLU0tIiSUpMTOzSNyEhQR0dHTp//rwkY5tifHy8Bg8e3KVvYmKicyzHuJ7GdLQ5+vq7vuuYAAAAANBdpgRjxcXFqqio0D/8wz90yaboS1xcnMe/++oXbF8AAAAACIewJPBw9dxzz+mFF17QPffco69+9avO9s4rVa7Onz+vuLg4DR06VJKUlJSktrY2tba2atCgQW59W1palJaW5jZuc3NzlzEd10lISAjo+p5WzDxZtWqVkpKS3Nry8vKUl5cX0PMBAAAQHna7dPy4lJoquXx8BIJSUlKikpIStzZP8YcnYQ3GnnvuOT377LP65je/qSVLlrg9NnLkSA0cONDj2awTJ05o5MiRGjBggKQrZ8VOnDihiRMnOvs1NjaqubnZ7SyZt/NejjZHX8ef9fX1mjZtWpfrdz6f5s3GjRud2SEBAAAQeRobpfx8affuK21z5kglJRKlZREsTwsv1dXVHmsadxa2bYrPP/+8nn32WS1dulR33XVXl8ctFoumT5+uffv26eOPP3a2nz17VjU1NZoxY4azberUqRowYIB2u/4GSSorK1NcXJyysrKcbVlZWTp58qRqa2udbe3t7SovL9eECRM0fPhwSdLVV1+t8ePHq7y8XO3t7c6+tbW1OnXqlNv1AQAIht0u7dolHTtm9p0AkIxArKLCva28XGIjE8ItLCtjr7zyirZt26apU6dq2rRpboGRJOfq1t13363CwkKtW7dO+fn5amtr07Zt25SUlKRFixY5+ycmJmrp0qUqLi5WQkKCpkyZoqNHj+rZZ5/V3LlznRkaJSPdfWlpqYqKirR8+XJZrVbt2LFDp06d0oYNG9zuo6CgQGvWrFFRUZHmz5+vpqYmbd26VWPGjFFOTk7vTRAAoE/i23cg8tjt7r+TDpcvG+2HDklTpoT/vhCb4vbs2dPR2xe5//77dfjwYa+P79mzx/n3o0ePasuWLaqtrZXFYtGkSZNUWFiokSNHdnnea6+9ph07dujMmTMaNmyYcnJytGTJEvXv7x5jNjY2ymaz6cCBA2ptbVVqaqqWLVvmcenw0KFD2rZtm+rq6jRo0CBNmzZNhYWFHmulubLb7SooKFBVVRXbFAEAkqScHOPbd5cNF7JYpFmzpLIy8+4LiGW7dklz53p/PDNTqqoK3/2gb3JsU7TZbEpPT/faLyzBWCwgGAMAuLLbJV8Jg+12EgYAZvD3u+now+8nuiPQYMy0OmMAAPRlx4/7fryuLjz3AaCrlBTfj/P7iXAhGAMAoBf4+7CXmhqe+wBgaGw0tg6PG+f/yxJ+PxEuBGMAAPSC9HQjWYfF4t5usRjtbIECwis/38iY6Au/nwg3gjEAAHpJSYmRrMPVrFlGO4DwcWRQvHzZdz9+PxFuYS36DABALLFajayJx44ZZ1BSU/nGHTCDv22JkvTmm1J2du/fC+CKYAwAgF6WlkYQBpjJ3xlOSbp0qffvA+iMbYoAAADo09LTpaws331I2gEzEIwBAACgz3vjDSk5uWs7STtgJoIxAAAA9HlWq3F+c8YM93aSdsBMnBkDAABATLBapXfeIakOIgfBGAAAAGIKSXUQKdimCAAAAAAmYGUMAAAT2O1G7SO2SQFA7GJlDACAMGpslHJypHHjpLlzjZTbOTlSU5PZdwYACDeCMQAAwig/X6qocG+rqJDy8sy5HwCAeQjGAAAIE7td2r1bam93b29vN9qPHTPnvoBYYLdLu3bxe4bIQjAGAECYHD/u+/G6uvDcBxBL2BqMSEYwBgBAmKSk+H48NTU89wHEErYGI5IRjAEA0Itct0alp0tz5kgWi3sfi8VoJ6si0LPYGoxIRzAGAEAv8LY16umnpVmz3PvOmiWVlJhzn0BfVlPj+3G2BsNs1BkDAKAXeNsade+9UlmZ8Y18XR11xoDe9OSTvh9nazDMRjAGAEAPc2yN6sx1a1RaGkEY0Jvsdqmy0vvjM2bwOwjzsU0RAIAeRtZEwHz+fg9XrAjPfQC+EIwBANDDyJoImM/f7+GkSeG5D8AXgjEAAHoYWRMB8/F7iGhAMAYAQC8oKSFrImA2fg8R6UjgAQBAL7BaPWdNtNulAwfIogiEg7ffQyBSEIwBANCLHFkTGxuN7G2u2d3mzDG+obdazbs/IBaQvRSRim2KAAD0ssZG4/xK5zTb5eXGlqljx8y5L6Cvs9ulXbv4HUPkIhgDAKCXzZ8vffRR1/bLl6XqaiNQy8mRmprCf29AX9TYaPxOjRsnzZ3L7xgiF8EYAAC9yF/hWYeKCikvr/fvB4gF+fnG75QrfscQiQjGAADoRf4Kzzq0t0u7d7OdCuguu934XWpvd2/ndwyRiGAMAIBe5K/wbGd1db1zH0Cs8PcFCL9jiCQEYwAA9CJH4dl+Af4XNzW1d+8H6OuSk30/zu8YIgnBGAAAvaykRMrO9t3HYjGCNtJvA93z8MOe2+Pi+B1D5CEYAwCglzkKz9rt0s6d0nvvGR8KXc2aZQRtAELnOC/mSUeHtH59eO8H8IeizwAAhIlr4dmyMiORQF2dsW2Kb+uB7vN3XqyhITz3AQSKYAwAAJO4BmcAus9fwhzOiyHSsE0RAAAAfYIjYY7F4t7OmUxEKoIxAAAARCS7Xdq1K7jaYCUlxhlMV5zJRKRimyIAABHAbjfOu3B+DJAOHpTuvVeqrr7SNnmy9MAD0qRJvn9HHAlzOJOJaEAwBgCAiRobpfnzpcrKK21z5hjf4lutxr8J1KIbP7/ANTZK+fmeMyJWVUnf+Ibx986/I55wJhPRgG2KAACYpLHROOPiGohJUkWFlJdnPJ6TI40bJ82da/TNyZGamsy5X3jnaTsdP7/g5edL5eX++zl+Rzqz26WtW6Vf/CK4rY2AWQjGAADoBYGcdZk/X/roo67t7e3GysBXvmJ86HTl7UMozOEr4MrP5+cXDEeNsMuX/fd1/I44fr8aG6XbbjN+Dt/+trR8ufGzuP12gl9ENoIxAAB6UKCrIXZ71xWxzvbtMz50uur8IRTm8hZwffnLxs+Jn1/g/NUI86SuzvgzP1/as6fr43v2EPwishGMAQDQgwJdDQnlg6crx4dQmGf3bu8Bl79Am59fV8nJwT/n9GnpzTc9nzGTpI4Ogl9ENoIxAAB6iGObVSCrIf6K006e7Ptxiteax7H6mZMT+hj8/Lp6+OHgn7N8uZHMwx+CX0SqsGVT/Pjjj/X888/r+PHjOnbsmJqbm3XXXXfpm9/8Zpe+drtdNptNtbW1slgsyszMVGFhoa677roufV9//XWVlpbqzJkzSk5OVk5OjhYvXqz+/d1fWlNTk2w2m/bv36+LFy8qJSVFy5Yt02QP/7WrqqpScXGxjh8/roEDB2r69OkqKCiQ1VfKHgBAzPO32lVXdyW7m6M4bXl51zMyyclG+5e/LP2//+f+uMVi1EwiS5x5Ak0y4Qk/P88cX2QEKi7OWPUKFMEvIlXYVsZaWlr061//Wm1tbcrKyvLa7+TJk1q1apUuXbqkRx55RA888IBOnTql++67T+fOnXPr++KLL2rz5s2aMWOGHnvsMc2fP18vvfSSNm3a5Navra1Nq1evVnV1tVasWKH169fLarVq7dq1qqmpcetbU1OjtWvXymq1av369VqxYoWqqqq0evVqtbW19dBsAAD6In+rXZ0/EJaUSNnZ7m1ZWUaNpbw8Y6tb50CN4rXmCibJhCeTJl35+ZH57wp/X2QUFRnbEbdsMf4daCAWF2d86UHwi0gVtpWxa665Rr/61a8UFxen5uZm/eY3v/HYr7i4WPHx8Xr00Uc1ZMgQSVJ6erqWLl2q7du3q6CgQJLU3NysF154QfPmzdPy5cslSRkZGbp06ZKKi4u1cOFCjR49WpK0c+dO1dfXa/PmzbrxxhslSZMmTdI999wjm82mp59+2nl9m82m66+/XkVFRbJYLJKka6+9VitXrtSuXbs0f/78XpkfAED0c6x2VVS4b1X0thrirThtTk7Xc2f9+kmf/7zRH+bp7lm/Q4ekBQukS5eMBC2ubrtNevVV37Wz+ip/X2Tk5Rm/G1u3BjfuF7/IlxeIbGFbGYuLi1NcXJzPPu3t7Tpw4IBmzpzpDMQkacSIEcrIyFCly2nYgwcPqq2tTbm5uW5j5ObmqqOjw61vZWWlRo0a5QzEJMlisSg7O1tHjhxRQ0ODJKmhoUFHjhzR7NmznYGYJN10000aNWqU25gAAHhSUmIEXq78rWalpUm5ucaf3s6dXb5srJTF+gqK2fwFDYHYs6drICZJb79tbE0Np0BKMISD44sMl49fkox/z5ljbN3NyTHS1gdq61bprbdiM7hF9IioBB6nT5/WxYsXNXbs2C6PpaSk6PTp086tgh988IEkacyYMW79kpOTlZSUpPr6emdbfX29xzEdbY6xHM/x1td1TAAAPHGsdtnt0s6dxp9lZYF/IAzk3BnMk55ubCXtLZWV0syZvV8by1MJhilTpFdeMS8w+/GPpZtvdm9zfJHhKUupP7fe2nP3BvSWiArGWlpaJEmJiYldHktISFBHR4fOnz8vydimGB8fr8GDB3fpm5iY6BzLMa6nMR1tjr7+ru86JgAAvriudgUj2HNnCL833ggtDXugfvvb3q+N5SkJSVWV9I1veK+NFwhPK23+Vt8cgeHUqVJ1tdGWmSm9957xRUZDg+fVYm84J4ZoElHBWCBctzr62vbY+bFg+gIAYBbHdq1+Hv4LfdVV0vvvB75yESlb0Poaq9WY0xkzemf8y5fdSyH09M8xkCQknmrj+eJppe2226Tbb/dfAN3Tqtfhw9IPfmD8PdhzepwTQzQJWwKPQHReqXJ1/vx5xcXFaejQoZKkpKQktbW1qbW1VYMGDXLr29LSojSXr0MSExPV3NzcZUzHdRISEgK6vqcVs85WrVqlpKQkt7a8vDzlUf4dAGKG3W58gHQk5AhWSYnxvI8+cm8/d85YuZCMgK2kxPP2x4MHpXvvvbLK4K8/gme1Su+8Y2T4C6TOVSjef19audI95XtP/BwDCW5ca+MF8h72FFDt2dO1X3m5EeQ5EtF4S2nvev1Az+mtXy8tWsSKGMKvpKREJZ2+AfAUe3gSUcHYyJEjNXDgQI9ns06cOKGRI0dqwIABkq6cFTtx4oQmTpzo7NfY2Kjm5ma3s2Tezns52hx9HX/W19dr2rRpXa7f+XyaJxs3blRmZqbffgCAvqex0fhQ2t0Pzw0NXQOxzhwrF67ZFT1d31d/dN/s2Z4zaPaEzZuNOnOuHPXnPCUACURjo/Too4H3d62N500wNcIcq36vvy597WvS3r3+r5+b63uOHdlKH3wwsHsAepqnhZfq6mqP9Yw7i6htihaLRdOnT9e+ffv08ccfO9vPnj2rmpoazXDZDzB16lQNGDBAuzv99peVlSkuLs6tlllWVpZOnjyp2tpaZ1t7e7vKy8s1YcIEDR8+XJJ09dVXa/z48SovL1e7y297bW2tTp065XZ9AAA687Q6EOx2Lyn4lQvX63srRuypP0LTedugpwya3WGxGElC9u3znlXzlltCO9OVny/t3x94/0DOKIaS7n/BAikpyX92RMf1fc0xtfcQzcK6Mvbuu++qtbXVGWh98MEH2vu3r0Q+97nPadCgQbr77rtVWFiodevWKT8/X21tbdq2bZuSkpK0aNEi51iJiYlaunSpiouLlZCQoClTpujo0aN69tlnNXfuXGeNMclId19aWqqioiItX75cVqtVO3bs0KlTp7Rhwwa3eywoKNCaNWtUVFSk+fPnq6mpSVu3btWYMWOUk5PT+5MEAIhKgWy3CnT7VDDp0x0rF4GuTgSy0gHPfK18lpUZxZv/Vvq0W2bNkpYtM4Iubw4dMn6Ox44FvuoazAqWt9p4nng63xgIX3nR4uKMVUfH9TvX5Ovf36jVFupWYCBSxO3ZsyfAGubdd8cdd+js2bMeHyspKdGIESMkSUePHtWWLVtUW1sri8WiSZMmqbCwUCNHjuzyvNdee007duzQmTNnNGzYMOXk5GjJkiXq3989zmxsbJTNZtOBAwfU2tqq1NRULVu2zOPy4aFDh7Rt2zbV1dVp0KBBmjZtmgoLC2X18f92drtdBQUFqqqqYpsiAMSgXbuMJAXe7NxpbLcKlKPws7+tb3a78WHU3/U790fg7HZjO90TT0hHjngu6O0oZzBunPdxZswwth16ev6TT7oX/vY3luuY77wT2OvYujXwOl2BbK/1tS22J7z3npFuH4hGjm2KNptN6enpXvuFdWXs5ZdfDqjfuHHj9PjjjwfUd8GCBVqwYIHffsOGDdO6desCGnPKlCmawm8/ACAIPZ2SvqTE2N7o7YNuv35SRsaVfweSaj0hQQrwTDlkBBsLF3pOROHguvLpyITZOYh2BFyefqaOdqvVPUh2jFVe7jvr4b59/lddAw2atm2TPvnEWJW69Vb/K26h1P4KRkND740NRIqIOjMGAEC0cnx4tljc2y2W0GoeuRaP3r69axr1y5eNbImOdOH33ed/zPPnjbNGodaQijX5+b4DMVeOYtyezja5BlzBFAQvKZE+/3n/177jDt8/T39Bk8VipIN/+WVj5Wz5cv+1xhxbHns6aYkrauohFhCMAQDQQ3x9EA9U5+QQaWlGuu533jEemzix6xmd3bulAwcCv0awSUVisV5ZMOerpCuBQyABVyAFwe1242f60EP+g5LDh73/PAMJmq66ylgNCyb5TChJOwIV6hcYQDSKqNT2AABEs4YGY4Vq9ergkwt42kqWlSW98YbxQb6x0Ujq4JIYOGSBJhXpqVT90aaxMfBg1Vuii7S04IMJu12qqTFS2geTut7Xz7Omxv/zP/pIevvt4MYNJsmMw+DB0l//6r8f2RERS1gZAwCgmxobjS1d48YZSTRmzzaSPfytckpAPKWlr6w0PgQ3NRmPd6451V2OrXW+7qknUvVHm/z8wIIYqWcCB9f3zze+EXoNMU8/zyef7N69SZ63QTq25QaTSfGdd7put3WYPNnYjutv6ybQ17AyBgBAN/kKWgIpsuxrS9xHH0nZ2VJVVffvs7P+Pj4F9GSq/mgS6PbEiROl0tKemYOeSoTReTuj3e47PX6gHNsgO7+XS0qMAtT+ruFYPZwyxQjISE8PXEEwBgBAN/RE0OLv/E2ogdhVV0nnznl/fPZs79sO/d1TX61XFuhZqNpaaeXK7m/ZDPZsmmSsRrlmWLRYpOnTr6yMdXQYr+P0af9jOQIlyXvmRk/vZccW1kCCvc6rh6Fs4QT6KrYpAgDQDXv3+n7c31ZAKbTzN77062ecN2tqMmo1+Sp/6W3bYU+n6o8WwfwsemLLZiiJML7wBfd/JyQYQdHcucb2Qcd22UAKUDsCpZIS91IJnri+lz2t5vXrZ7zX7PbAM0YCsY5gDACAEDjO+fgrohtI0JKebgRPvsyY0TVtfr9+0rRpxuqWq+xsI/GHZGwNKy83zuR44rrq4dDYKP3jP3ru3znTXV/LtOitRIEnnuYuWMEEf465d2TW3L7d/+qnJ65BkyNQslr9n31zvJe9ZWh0lFuQAssYCYBgDACAkARSuymY9NxvvOG5cLNjnB07uqbNz842Vh/+9V+lrVuN/3laicjPl95/3/f1/a16OEyfbnxo75y0xF9dqmjiqUSBL4GsfnoTTCIM1+1+aWnSY48FH4hJxvumoqLrezOQWnmBZJrsznwAsYYzYwAABCmQcz7BZtmzWo0Vlvnz3bPpdS4Y7Eh+kJpqBD6zZl1ZjZC6ngEL9ExS51UPbyorjQ/jn3zSdYtmMElLIpnVagS477xj/PuGG7quPrrq7pbNkhJj3jzNe1ycNGmSUZDZ9bzW/PmhnyV88knfhaY734vrezmQTJN9dQsr0BsIxgAACJK/cz5bt0rf+lbw41qt7tnmPGWZS0szVtA61/9y6BwQ+bvXuDgjkYfjOv7OwEn+Ez28+abx92jMkuetttpttxlz47o1z1uNsWA5Au1Dh6SCAvfgevbsrklCulvmwFfyFU9Bv6Pvq6/6DtR7aj6AWEIwBgBAkPyd87n11u6N7y/bnKeaZA6dM9/5u9eODunMGemtt6Sf/zywVTRPgZgr11WkyZOlBx4wVnei4UO6tzIFt95qBBreVox6wpQpxmqXr2A8lOyLnQWycuX6HvQUoHpy880UawaCRTAGAECQHGdrKip6Z6XEl0A/jDtWP7zdq6vDh4M7IxWMqiqjkLFkJClZsEC6cEEaMcLY/hdJK2i+yhS8/bbxuOQ9UOopvoLxULIvOnReBQ2Ur+Df1csvkzURCBbBGAAAIfB3tqa3BPph3HX1w9eZpHCqrPRel8pbvbNwCqS2mtkZArtTBuGLXwz+/Rlo8J+ZGRkBNRBtyKYIAECQ7HbpwAHpn/7JdxbD3uDvw7inLI6Oc0Bbt/buvXVHT9Ts6q5oqK0WTOr9fv2kiROvvD/feiv492egwb/NFty4AAysjAEAECBfZ2eysqSVK3v/bJS/bYe+Vudmzuy9++quzmfdzGDm9tNgeFrpvO0248+3377Slp3d/dVGfwFqv37GdaZMCf0aQCxjZQwAgAD5qr9VWWmcjQpHvS1PdbAyM6X33vO9OhdMTSuzmF2j6sc/NhJRuArH9tNgOFY67Xajzpxj1eutt9zburtS29goFRb67uMI+ACEhpUxAAACcPBg4Geuervelq/04/5Eyvkxb8zaCuhp1TMz09h+F6mrPp4SffjLxBmM/Hxpzx7PjyUkGKtwkTo3QLSI4O/GAACIHPfeG3hf1y13vSktLfiEEo5A7tVXA39OuFbSkpOl4cPDc63OPK16Hj4s/eAH5tyP2fwl7jh/XkpKCt/9AH0VwRgAAH7Y7e6FeANl9pY7XxYsCDwRRHa2cSapc99+/YwAylN7VpaxshRMIHfuXPiSeNjt0q5dRoHq9euNwKPzGbxwBdWRprExsJ9DJL+/gWhBMAYAgB+h1naKhOx7vvg6e9b57NGrr3btm51t9PXU/sYbxkpTdrb7YxMnej+HFI7gp7HRONM3bpw0d64RkD70kO/nxFrQkZ8v1dT47xfp728gGnBmDAAAP4Kt7RRp2fe88Xf2zFN6fE99fY3h6bFdu6RnnvF+X46C1b3BVxIWb2Ip6AikrlioxaMBdEUwBgCAH95SnsfFSZ/5jHF2Zt++K+2Rln3Pn2CSPnjr62uMzo+ZVc8r0ALGrmbMiK2gI5BV4FCKRwPwjGAMAIC/sduND6OeshP++MdSQ4P72bHZs6/UcQols2GsMqueVyjbTVes6Pn7iGT+AuU33+y69RRA6DgzBgCIeQcPSpMnXzlH5ForrLHRWB2ZOvVKIOapplcomQ1jmafzar29ohjsdlPJKOIdSxyBcuekLBaL0U4gBvQsgjEAQMxyJHP43Oe6ZkusqDAyDqanGwWdXcVyyvOe4qlwcXeLFPvjLdDwxBF8xGJwbUagDMQqtikCAGKS3W6k737/fc+Pt7d7L3jrmvUvFj+s9yTHeTK7Xdq61TiHd+utV+bVdetoR4f3baT+2O3S3r3G6uWHH0pVVb77x3Lw0Z2i4gCCQzAGAIgpjY1GRr1gEzl40ptZ/2JFY6O0cGHXwHfGDCk+Xnr7bc/PmzPnynk9bxyrbs88Ix096rnP5MnS0qXSkCHSpz8tXbpE8OEQTGIXAKEhGAMAxJRQUpt7E0spz3tLfr7nFUjX7JSeVFQYK5tlZca/HStoFotUW+s7AHNVUyMNH35lHAAIJ4IxAEDMCCW1uTexlvK8N3Tn5+HYKvrgg0bg5i948zcOW04BmIFgDAAQM0JJbe5JcrK0Y0fPjBXLeuLn8eij3R9DYsspAHOQTREAEDNCSW3e2ZQpxipKb2b9ixU98fPoKWw5BWAGgjEAQMwYPtxY1eqOH/2IQKynOFLNmymWU9gDMB/BGAAg6tnt0q5dxoqVL/n5RiFnbxIS/F+LFZSeVVIi3XabedeP5RT2AMzHmTEAQNTylKbeW8rz3bt9J4t4800jtfm4cd77kLSj51mt0ltvGfPf26tk48dLhYXSxImksAcQGQjGAABRy1Oa+jfflLKypFWrpBtukM6dkzZulA4c8D3WpUtXts2Vl0uXL7s/TtKO3jV7tpSZKVVXe+/Tr1/Xn4s/jgBs7lwCLwCRh2AMABCVDh70vNLV0WHUmVq+PLjxHNsPS0qM+lWuY2dlSW+8wVmx3vbMM9LUqd4f/8IX/Kewj4uTJkwwgvFbbyUAAxDZCMYAAFHp3nt7ZhyLxTg35PjQbrUaBYCPHTPSnbOVLXxuucVYmayoMOp/OTh+Rq4/l/79jaB761bp97+/0nf2bM/bVAEgEhGMAQCizu7dvrezBePmmz0ncEhLIwgzg6eVSdckG64/l+xs6b77CJwBRC+CMQBA1GhslBYulPbs6bkxX36ZVZRIEsrKJIEzgGhFMAYAiBrz50uVlT0zVlycsaWND/GRiQALQCygzhgAIOI1NkpTpvRcICZJX/wi9aUAAOZiZQwAENEOHjTOBrW09NyYb75pjAkAgJkIxgAAYWO3S3v3GlsEb7jByJjX+UyQo8/HH0svvCBVVQU+/tatRuHmX/9a+td/9d7v0qXQXwMAAD2FYAwAEDK7XTp+3HOSBcdjFouRgvyZZ6SjRz2Pk5UlPfKItHq19LvfBX8fjvNf3/qW8e9Pf9p3MOaoKQYAgJkIxmA61w9zHR1dP9h1/ib9j3/0/a06gN538KBR58s1vXxWlvQv/yLV10uPPRbcilZlZfe2DXY+/5We7rteFf+fAQCIBARjME1jo+/MaJ/7nHThgnsxT2+ysqQ33iA9NfoG1y8gbr3V/UsKx98tlp79MsJ1Fcv1C4/Of/e1dbCyUpo6tfv3Eoy0NOk3v/E8B/7qVQEAYDaCMQ/++te/6t///d/1X//1X2ppadENN9yg/Px83XbbbWbfWp/R2CilpEjnznnv8+67gY9XWSmNGiX95CfShAmeP0zeemvXcynetlc5Hve2Ihfo38+elUaMYBUP/tnt0s6dvrfyeTN5srRkiTR0aHDvSX/BVaRLTjb+f8LblzCh1KsCACCcCMY8ePjhh3XkyBEtX75co0aN0ltvvaUf//jHunz5smbNmmX27UW9gwel226T/vKXnh33L3+R7r/fd5/x46WlS6XXX3f/8DlxovTtbxuBnL+zLd3l7YOz6wqIv9UJtmz65rrK45iXjo7Ag+vOAUt3AnJ/f++J91tVVXQGU90RzGo49aoAAJGKYKyTAwcO6NChQ/rBD36g22+/XZI0adIknT17VjabTV/84hdlsVhMvsvo0p3MaD3tyBHpwQe7ttfW+g/kekpvf3AOZpWkp1b9ejtgCfTvkfAeQ+9KSJDeftuoOQYAQLQjGOuksrJSgwcP1v/3//1/bu05OTlav369/vCHP+imm24y5+YC1BPb6yLlG38ELxZXSRAbOBsKAOhrCMY6qa+v16c//ekuq19jx451Ph6pwVhjo7RwobRnj9l3AgDejR8v3XmnsV340CHPfYYMMc6ATpxo1ARjCy4AoC8iGOukpaVF1157bZf2xMRE5+ORKj+fQAxA5Jk82TirOWSIeyKddeuMYKygoGuKfFbAAACxgGDMg7i4uJAeM5Pd7p6+ua9x/Zb8j380knW8+KL3b9UBhEdWllRUJH33u+4B1eTJ0gMPSJMm+V7RmjLF2FZLxkMAQCwiGOskMTHR4+qXoy0hIcHn81etWqWkpCS3try8POXl5fXcTXpw/HivDt/rsrKkjRulEyekzZulffvcH/P0Lfl99xnB2D33SL/7XXjvF+htaWlGNsgjRzw/npgo9cZCvesq1qc/bXz5IXX9e+etg90NqMh4CACIViUlJSrpVMSyubk5oOcSjHUyZswYvf3222pvb3c7N1ZfX+983JeNGzcqMzOzV+/Rk5SUsF+yR3TOjDZlirRoUeAf6qZMkQ4fNvrv3Wu0df7Q6Egk4u1DrS/jx0uFhVdW5DyN7+vvZ88aWQ1ZxUMgHO+3uXOvvO9dfxck998Lx2P9+wf3nrzmGv/BVSgIqAAAscjTwkt1dbUmT57s97kEY53MmDFDv/nNb7R37163Is+7d+/W8OHDNWHCBBPvzrv0dGnOnOjaqujrXEiwH+p89c/ONlbROgdsjg+fkudArnOR6O5wXN/TB+faWmnrVun3v7/SP9DVCbZs+tZ59chRT85fcO0tYOnNv3t7v3V+b3f+O8EPAADRi2Csk8997nOaMmWKNm3apI8//lgjR47UW2+9pYMHD+r73/9+RNcYKykxsim+/bbZd9KV6wqTWZnRfH1wDce9eLu+a7AY6hYvX8Feb/3djIAl0L+7vsc4iwQAACIVwZgHP/rRj/SLX/xC27Zt0/nz5zVq1Cg99NBDbitlkchqld56y/eWPTP+3pMrTH1Zd1c5WCXxjHkBAACRimDMg8GDB2vlypVauXKl2bcSEj58AgAAAJGvn9k3AAAAAACxiGAMAAAAAExAMAYAAAAAJiAYAwAAAAATEIwBAAAAgAkIxgAAAADABARjAAAAAGACgjEAAAAAMAHBGAAAAACYgGAMAAAAAExAMAYAAAAAJiAYAwAAAAATEIwBAAAAgAkIxgAAAADABARjAAAAAGACgjEAAAAAMAHBGAAAAACYgGAMAAAAAExAMAYAAAAAJiAYAwAAAAATEIwBAAAAgAkIxgAAAADABARjAAAAAGACgjEAAAAAMAHBGAAAAACYgGAMAAAAAExAMAYAAAAAJiAYAwAAAAATEIwBAAAAgAkIxgAAAADABARjAAAAAGACgjEAAAAAMAHBGAAAAACYgGAMAAAAAExAMAYAAAAAJiAYAwAAAAATEIwBAAAAgAkIxgAAAADABARjAAAAAGACgjEAAAAAMAHBGAAAAACYgGAMAAAAAExAMAYAAAAAJiAYAwAAAAATEIwBAAAAgAkIxgAAAADABARjAAAAAGCC/uG4yMcff6znn39ex48f17Fjx9Tc3Ky77rpL3/zmNz32t9vtstlsqq2tlcViUWZmpgoLC3Xdddd16fv666+rtLRUZ86cUXJysnJycrR48WL17+/+0pqammSz2bR//35dvHhRKSkpWrZsmSZPntxlzKqqKhUXF+v48eMaOHCgpk+froKCAlmt1h6ZDwAAAAAIy8pYS0uLfv3rX6utrU1ZWVk++548eVKrVq3SpUuX9Mgjj+iBBx7QqVOndN999+ncuXNufV988UVt3rxZM2bM0GOPPab58+frpZde0qZNm9z6tbW1afXq1aqurtaKFSu0fv16Wa1WrV27VjU1NW59a2pqtHbtWlmtVq1fv14rVqxQVVWVVq9erba2tm7PRUlJSbfHiDXMWWiYt+AxZ6Fh3oLHnIWGeQsecxYa5i00zFvwwhKMXXPNNfrVr36lJ554QsuXL/fZt7i4WPHx8Xr00Uc1bdo0zZw5U//8z/+sc+fOafv27c5+zc3NeuGFFzRv3jwtX75cGRkZuuOOO3TnnXdq586d+uCDD5x9d+7cqfr6ej3yyCPKzs7WlClTVFRUpOuvv142m83t+jabTddff72Kioo0ZcoUZWdn65FHHlF9fb127drV7bngTRo85iw0zFvwmLPQMG/BY85Cw7wFjzkLDfMWGuYteGEJxuLi4hQXF+e3X3t7uw4cOKCZM2dqyJAhzvYRI0YoIyNDlZWVzraDBw+qra1Nubm5bmPk5uaqo6PDrW9lZaVGjRqlG2+80dlmsViUnZ2tI0eOqKGhQZLU0NCgI0eOaPbs2bJYLM6+N910k0aNGuU2JgAAAAB0R0Ql8Dh9+rQuXryosWPHdnksJSVFp0+fdm4VdKx8jRkzxq1fcnKykpKSVF9f72yrr6/3OKajzTGW4zne+rqOCQAAAADdEVHBWEtLiyQpMTGxy2MJCQnq6OjQ+fPnJRnbFOPj4zV48OAufRMTE51jOcb1NKajzdHX3/VdxwQAAACA7gg6m2JNTY1WrVoVUN+tW7cqNTU16JvyxXW7o6+tj50fC6ZvKBwrdn/4wx989mtublZ1dXW3rxdLmLPQMG/BY85Cw7wFjzkLDfMWPOYsNMxbaJi3Kxwxgb8EgEEHY6NGjdKaNWsC6vt3f/d3QY3deaXK1fnz5xUXF6ehQ4dKkpKSktTW1qbW1lYNGjTIrW9LS4vS0tLcxm1ubu4ypuM6CQkJAV3f04qZw5kzZyRJS5Ys8f4C/8ZTOn34xpyFhnkLHnMWGuYteMxZaJi34DFnoWHeQsO8uTtz5oxuuukmr48HHYwlJydr3rx53bopb0aOHKmBAwd6PJt14sQJjRw5UgMGDJB05azYiRMnNHHiRGe/xsZGNTc3u50l83bey9Hm6Ov4s76+XtOmTety/c7n01xNmTJFDz74oEaMGOG8RwAAAACxp62tTWfOnNGUKVN89gtL0edAWSwWTZ8+Xfv27VNBQYE+9alPSZLOnj2rmpoaLVy40Nl36tSpGjBggHbv3u0WjJWVlSkuLs6tnllWVpY2bdqk2tpaZ9/29naVl5drwoQJGj58uCTp6quv1vjx41VeXq5FixY5MyrW1tbq1KlTbtfv7KqrrtKsWbN6bjIAAAAARC1fK2IOYQvG3n33XbW2turjjz+WZGQw3Lt3ryTpc5/7nHOr4d13363CwkKtW7dO+fn5amtr07Zt25SUlKRFixY5x0tMTNTSpUtVXFyshIQETZkyRUePHtWzzz6ruXPnavTo0c6+ubm5Ki0tVVFRkZYvXy6r1aodO3bo1KlT2rBhg9t9FhQUaM2aNSoqKtL8+fPV1NSkrVu3asyYMcrJyenlWQIAAAAQK+L27NnTEY4L3XHHHTp79qzHx0pKSjRixAjnv48ePaotW7aotrZWFotFkyZNUmFhoUaOHNnlua+99pp27NihM2fOaNiwYcrJydGSJUvUv797nNnY2CibzaYDBw6otbVVqampWrZsmcd9rYcOHdK2bdtUV1enQYMGadq0aSosLJTVau3mLAAAAACAIWzBGAAAAADgiog6MxaJqqurVV5ert///vdqaGjQ0KFDlZ6erjvvvFPjxo1z62u322Wz2ZwrepmZmSosLNR1113n1u/VV1/V7373Ox07dkxnzpzRzTffrE2bNnW5dlVVlUpKSvTBBx+opaVFQ4YM0ZgxY7Ro0aIuCUYiiZlz1tm///u/68UXX9To0aO1bdu2nnyZPc7MeSsrK9PPfvYzj/f12muvadiwYT32OntSJLzXKisr9R//8R+qq6vT5cuXdc0112jBggX60pe+1BsvuUeYOW/333+/Dh8+7PXeIvX9ZvZ77f3339dLL72k48ePq7W1Vdddd53mzp2rr3zlK87zzZHI7Hk7ePCgnn/+eR07dkzx8fH67Gc/q+XLl/tMyGW2np6zU6dO6de//rXef/99/elPf1K/fv10ww036Otf/7puvfXWLtdvamqSzWbT/v37dfHiRaWkpHjdSRRJzJy3hoYGbd++XceOHdPx48f1l7/8RWvXro2K4y1mzts777yjvXv36siRI/rwww9ltVp100036Zvf/Kauv/76sLz+SMDKmB8//OEP1dLSoltvvVWf/vSn1dzcrFdeeUVHjx7VY489pszMTEnSyZMnde+99yo1NVV5eXnOs24XLlzQ1q1bddVVVznHvPPOOzVo0CClpqZq//79+vSnP+3xPyRvv/22M+nIsGHDdP78eb3xxhs6dOiQvv/97ys7OztMsxAcM+fMVV1dnb7zne9o6NChSkpKivhgzMx5cwRja9eu1Q033OD2WHp6epdtv5HC7PfaL3/5S/37v/+7vvSlL+nzn/+8LBaLTp48KUn66le/2tsvP2RmztsHH3zgPDvs0NraqrVr1yo9PV1PPfVUb770kJk5Z1VVVXrggQf02c9+VgsWLNDgwYP129/+Vv/5n/+pr33ta1q5cmWYZiF4Zs5bZWWlHn74YX3hC1/QvHnz9Je//EXPPfeczp07p6efftrj0YdI0NNz9p//+Z8qLS1Vdna2xo8fr/b2du3Zs0e7d+/WN7/5Td11113Oa7e1tamwsFAXLlxwnrEvLS3VgQMHtGHDBmVkZJgwI4Exc95qamr0wx/+UKmpqUpKStLbb78dNcGYmfN27733atiwYcrKytK1116rhoYGvfTSS/q///s/PfXUUxH9pUlPIhjzo6mpqctZsb/+9a9avHixxowZo8cff1yS8WauqanRSy+9pCFDhkgy6gosXbpUCxcuVEFBgfP5ly9fVr9+/SQZCUuSkpICWuWRpEuXLikvL0/XXXednnjiiR54hT0vEuasvb1dhYWF+uxnP6vjx4+rubk54oMxM+fNEYw988wzXb4Ji2RmztnRo0f1ne98R9/61reUl5fXS6+wd0TC76grx/tvzZo1vVY6pbvMnLOf/OQn2rt3r3bs2KHBgwc727/73e/qD3/4g37961/39MvtMWbO25133qn4+Hj94he/UFxcnHPMO++8UzNnztQPfvCD3njJ3dbTc9bc3KzExETnHDisW7dONTU12rFjh7MkT2lpqZ544glt3rxZN954oyTjv6f33HOPBg8erKeffrpXX3t3mDlvru/Jo0ePqrCwMGqCMTPnzdO1P/zwQ+Xl5Wn27Nn67ne/2yuvOdL0M/sGIp2npB2DBw/W6NGj1dDQIMn4P6oDBw5o5syZzjeoJI0YMUIZGRmqrKx0e77jFzYU/fv319ChQyN6W0okzNkvf/lLnT9/Xt/61rdCeAXmiIR5izZmzllpaani4+P1ta99rRuvwByR9l7btWuXBg8erNtuuy3kMXqbmXPWv39/xcfHa+DAgW7tQ4cOjfi6lmbNW3Nzs06dOqXPfe5zbh8KR4wYodGjR+u3v/2t2tvbQ31Zvaqn5ywpKanLB2NJGj9+vFpbW3X+/HlnW2VlpUaNGuUMxCSj7FB2draOHDnivH4kMnPeovm/tWbOm6drDx8+XFdffbX+7//+r1uvK5pE77vHRBcuXJDdbnemzz99+rQuXryosWPHdumbkpKi06dPq62tLeTrXb58We3t7frwww+1bds2/e///q++/vWvhzyeGcI5Zx988IFeeOEF3X///W7fIkejcL/X1q1bp9tvv11f/vKX9fDDD3sslh7pwjVnv/vd73TDDTfonXfe0Z133qnbb79dX//617VlyxZ98skn3X0ZYRfu95rD//7v/+p3v/udbrvttqj7fQ3XnH3pS1/SJ598oieffFIffvihLly4oDfffFOVlZW64447uvsywi4c83bp0iVJUnx8fJfHBgwYoNbWVv3pT38K/uZN0htzVlNTo6uuusptC2h9fb3HMR1tH3zwQcivwQzhmre+xsx5+9Of/qSzZ8+6lajq6yLzIEiEe+KJJ9Ta2qrFixdLklpaWiQZtc86S0hIUEdHh86fP6/k5OSQrve9731P7733niRpyJAhevjhhzV9+vQQ794c4Zqzy5cv67HHHtOMGTMiOslJoMI1b8OGDdOSJUs0ceJEfepTn9KJEydUUlKi73znO3ryySeVmpra/RcTJuGas4aGBp07d05PPvmk7r77bo0ePVrV1dX65S9/qf/7v/+L2C1Q3oT7/9ccdu7cKUmaO3dut8YxQ7jmbOLEifqXf/kXFRUVqbS0VJLxTfzy5cvd6m9Gi3DMm9VqVWJiov7nf/7Hrf3ChQvOL5kc140GPT1nv/nNb1RTU6MVK1a47bRpaWnxOKajLZrmTArfvPU1Zs1be3u7fv7zn2vw4MFRt+jQHQRjQSouLlZFRYX+8R//MaizNZ6WbAP1j//4j7pw4YI++ugjlZeX60c/+pG+973v6fbbbw95zHAK55z9x3/8h06fPq2f/OQnQT830oRz3qZOnaqpU6c6/33zzTdr+vTpWrZsmbZt2xY18xnOOevo6NDHH3+shx56yLm9btKkSWptbdWrr76qu+++O2ITBHRmxv+vScZ/eHfv3q3Ro0dr4sSJ3Ror3MI5Z0ePHtXDDz+sCRMm6J/+6Z80aNAgvf/++youLlZbW5vuvPPOoMc0S7jmrV+/fpo/f75eeOEFPf/88/rSl76kjz/+WJs3b1Zra2tIY5qlp+fs3Xff1RNPPKFbb73V4zZrX/MSLXMmhX/e+gqz5q2jo0OPPfaYfve736moqEh/93d/F/S9RyuCsSA899xzeuGFF3TPPfe4ZUrz9Y3R+fPnFRcXp6FDh4Z8Xdf0nl/4whe0du1aPfHEE/riF78Y8fuUwzlnZ8+e1bZt27R8+XLFx8frwoULkowPfB0dHbpw4YLHcxeRyKz3mqsRI0boM5/5jP7whz/0yHi9LdxzlpiYqMbGRt1yyy1u7VOnTtWrr74qu90eFcGYme+1AwcOqLGxMeoSoIR7zp544glZrVb96Ec/cn6rPGnSJMXFxem5557TrFmzuqR/j0Thnre77rpLf/3rX/Xiiy86EzhNmzZNubm5+s1vfqOrr746xFcSPj09ZwcPHtTDDz+syZMn68EHH+zyAToxMVHNzc1dnue4TkJCQrdeT7iEe976CrPmraOjQz//+c9VUVGh733ve8rKyuqhVxQdCMYC9Nxzz+nZZ5/VN7/5TS1ZssTtsZEjR2rgwIEez9ecOHFCI0eO7NFD1uPHj9fBgwd17ty5iKzH4xDuOfvzn/+sixcvavPmzdq8eXOXx7/0pS9pwYIFWrFiRXAvJMwi6b3W0dERFf/RMWPOxo4dq8bGxi7tHR1GgtpI/6JEMv+9tnPnTsXHx0dsmQ5PzJizuro63X777V2294wfP16XL1/WH//4x4gPxsyYN4vFon/4h3/QsmXL9Oc//1lJSUlKTk7Wd7/7XV177bURH4z19JwdPHhQDz30kG6++WYVFRV5PE83duxYj2M62qIh1bgZ89YXmDVvjkCsrKxM3/3ud6Pqvwc9JfI/LUSA559/Xs8++6yWLl3qVh/BwWKxaPr06dq3b59b/ZyzZ8+qpqZGM2bM6LF76ejo0OHDh521syKVGXOWmpqqjRs3dvlfSkqKRowYoY0bN0Z07Scpst5rf/7zn/U///M/Eb99zKw5mzlzpiRjC4ard999V/369Yv4EgFmv9caGxv17rvv6gtf+EJE/3+ZK7PmbPjw4Tp69GiX7H+///3vJSnigwqz32uDBw/W2LFjlZycLLvdrurq6ojfZtbTc/bee+/poYce0mc+8xmtX7/ea3CblZWlkydPqra21tnW3t6u8vJyTZgwQcOHD++hV9g7zJq3aGfWvHV0dGjDhg0qKyvTP/3TPyk3N7dnX1iUYGXMj1deeUXbtm3T1KlTNW3aNLf/g5Lk/KB69913q7CwUOvWrVN+fr6zGF5SUlKXA9ZHjx7VmTNnJEkff/yxOjo6tHfvXknSuHHjNGLECEnSgw8+qJSUFKWmpioxMVEfffSRysrKdPjwYd13330Re3jUrDkbOnSox4KUQ4cOVXt7e0QXq5TMfa+tXr1an/3sZ5WSkuJM4LF9+3bFxcVp2bJlvf3SQ2bmnOXm5upXv/qVNm3apObmZo0ePVpVVVUqLS3V/Pnznf0ikZnz5rB79261t7dHbF2xzsycs4ULF+rJJ5/Ugw8+qL//+7/XoEGDVF1drVdeeUWTJ0+O6AQ7Zs5bTU2Njhw54swA94c//EEvv/yypk6dGtFfzPX0nP33f/+3HnroIQ0bNkyLFy9WXV2d23if/vSnnenKc3NzVVpaqqKiImfR5x07dujUqVPasGFDL7/y7jFz3iQ534OOLJ1Hjx51Zoi99dZbe/4F9xAz5+3JJ5/Uzp07lZubq7Fjx7pdOz4+Xmlpab31siMKRZ/9uP/++3X48GGvj+/Zs8f596NHj2rLli2qra2VxWLRpEmTVFhY2OXcyE9/+lPt3r3b43iuRQJLSkr0zjvv6PTp0/rLX/6ioUOHaty4cfrqV78a0dkUzZwzb/cTDUWfzZy3p556Su+9954aGhp08eJFWa1WTZo0SUuXLtWoUaN64NX1DrPfay0tLfrFL36hyspKnT9/Xtdee63mzZunr3/96xG9TdHseZOMgryffPKJfvnLX0bFVliz5+ydd97Rq6++qpMnT+rixYsaMWKEbrvtNi1cuDCiSwKYOW//8z//o3/7t3/TyZMn1dbWpuuvv145OTn62te+pv79I/e76J6es2effVbPPfec1/E2btzo9mVlY2OjbDabDhw4oNbWVqWmpmrZsmWaPHly915YLzN73r74xS8GdO1IY+a83XHHHTp79qzHftdcc41efvnlIF9NdCIYAwAAAAATRO5XtwAAAADQhxGMAQAAAIAJCMYAAAAAwAQEYwAAAABgAoIxAAAAADABwRgAAAAAmIBgDAAAAABMQDAGAAAAACYgGAMAAAAAExCMAQAAAIAJCMYAAAAAwAQEYwAAAABggv8fB1Jd5sJ32ZIAAAAASUVORK5CYII="/>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841664" y="1403322"/>
            <a:ext cx="8167254" cy="2799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17"/>
          <p:cNvSpPr/>
          <p:nvPr/>
        </p:nvSpPr>
        <p:spPr>
          <a:xfrm>
            <a:off x="-28098" y="4254735"/>
            <a:ext cx="1167307" cy="400110"/>
          </a:xfrm>
          <a:prstGeom prst="rect">
            <a:avLst/>
          </a:prstGeom>
        </p:spPr>
        <p:txBody>
          <a:bodyPr wrap="none">
            <a:spAutoFit/>
          </a:bodyPr>
          <a:lstStyle/>
          <a:p>
            <a:r>
              <a:rPr lang="en-US" sz="2000" b="1" u="sng" dirty="0" smtClean="0">
                <a:solidFill>
                  <a:srgbClr val="FFFF00"/>
                </a:solidFill>
              </a:rPr>
              <a:t>Insights</a:t>
            </a:r>
            <a:endParaRPr lang="en-US" sz="2000" b="1" u="sng" dirty="0">
              <a:solidFill>
                <a:srgbClr val="FFFF00"/>
              </a:solidFill>
            </a:endParaRPr>
          </a:p>
        </p:txBody>
      </p:sp>
      <p:sp>
        <p:nvSpPr>
          <p:cNvPr id="14" name="TextBox 13"/>
          <p:cNvSpPr txBox="1"/>
          <p:nvPr/>
        </p:nvSpPr>
        <p:spPr>
          <a:xfrm>
            <a:off x="1069975" y="4300209"/>
            <a:ext cx="7606434" cy="584775"/>
          </a:xfrm>
          <a:prstGeom prst="rect">
            <a:avLst/>
          </a:prstGeom>
          <a:noFill/>
        </p:spPr>
        <p:txBody>
          <a:bodyPr wrap="square" rtlCol="0">
            <a:spAutoFit/>
          </a:bodyPr>
          <a:lstStyle/>
          <a:p>
            <a:r>
              <a:rPr lang="en-US" sz="1600" b="1" dirty="0" smtClean="0">
                <a:solidFill>
                  <a:srgbClr val="FFFF00"/>
                </a:solidFill>
              </a:rPr>
              <a:t>:-</a:t>
            </a:r>
            <a:r>
              <a:rPr lang="en-US" sz="1600" b="1" dirty="0" smtClean="0">
                <a:solidFill>
                  <a:schemeClr val="accent3"/>
                </a:solidFill>
              </a:rPr>
              <a:t> As we can see that the highest peak of the bitcoin is at the ending of </a:t>
            </a:r>
            <a:r>
              <a:rPr lang="en-US" sz="1600" b="1" u="sng" dirty="0" smtClean="0">
                <a:solidFill>
                  <a:srgbClr val="FFC000"/>
                </a:solidFill>
              </a:rPr>
              <a:t>2021</a:t>
            </a:r>
            <a:r>
              <a:rPr lang="en-US" sz="1600" b="1" dirty="0" smtClean="0">
                <a:solidFill>
                  <a:schemeClr val="accent3"/>
                </a:solidFill>
              </a:rPr>
              <a:t> which is approximately </a:t>
            </a:r>
            <a:r>
              <a:rPr lang="en-US" sz="1600" b="1" u="sng" dirty="0" smtClean="0">
                <a:solidFill>
                  <a:srgbClr val="FFC000"/>
                </a:solidFill>
              </a:rPr>
              <a:t>$65,000</a:t>
            </a:r>
            <a:r>
              <a:rPr lang="en-US" sz="1600" b="1" dirty="0" smtClean="0">
                <a:solidFill>
                  <a:schemeClr val="accent3"/>
                </a:solidFill>
              </a:rPr>
              <a:t>.</a:t>
            </a:r>
            <a:endParaRPr lang="en-US" sz="1600" b="1" dirty="0">
              <a:solidFill>
                <a:schemeClr val="accent3"/>
              </a:solidFill>
            </a:endParaRPr>
          </a:p>
        </p:txBody>
      </p:sp>
      <p:pic>
        <p:nvPicPr>
          <p:cNvPr id="15"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884984"/>
            <a:ext cx="2344665" cy="258515"/>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915;p53"/>
          <p:cNvSpPr/>
          <p:nvPr/>
        </p:nvSpPr>
        <p:spPr>
          <a:xfrm>
            <a:off x="789709" y="706581"/>
            <a:ext cx="623833" cy="506567"/>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791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Section </a:t>
            </a:r>
            <a:r>
              <a:rPr lang="en" dirty="0" smtClean="0"/>
              <a:t>E</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05</a:t>
            </a:r>
            <a:endParaRPr dirty="0">
              <a:solidFill>
                <a:srgbClr val="00B0F0"/>
              </a:solidFill>
            </a:endParaRPr>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
        <p:nvSpPr>
          <p:cNvPr id="7" name="Google Shape;659;p38"/>
          <p:cNvSpPr txBox="1">
            <a:spLocks/>
          </p:cNvSpPr>
          <p:nvPr/>
        </p:nvSpPr>
        <p:spPr>
          <a:xfrm>
            <a:off x="4014795" y="2608540"/>
            <a:ext cx="3691091" cy="1026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R="0" lvl="1"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R="0" lvl="2"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R="0" lvl="3"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R="0" lvl="4"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R="0" lvl="5"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R="0" lvl="6"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R="0" lvl="7"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R="0" lvl="8"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algn="ctr">
              <a:spcAft>
                <a:spcPts val="1600"/>
              </a:spcAft>
            </a:pPr>
            <a:r>
              <a:rPr lang="en-US" sz="4800" dirty="0" smtClean="0">
                <a:solidFill>
                  <a:srgbClr val="FFFF00"/>
                </a:solidFill>
              </a:rPr>
              <a:t>Conclusion</a:t>
            </a:r>
            <a:endParaRPr lang="en-US" sz="4800" dirty="0">
              <a:solidFill>
                <a:srgbClr val="FFFF00"/>
              </a:solidFill>
            </a:endParaRPr>
          </a:p>
        </p:txBody>
      </p:sp>
      <p:sp>
        <p:nvSpPr>
          <p:cNvPr id="6" name="Google Shape;915;p53"/>
          <p:cNvSpPr/>
          <p:nvPr/>
        </p:nvSpPr>
        <p:spPr>
          <a:xfrm>
            <a:off x="7885866" y="4033274"/>
            <a:ext cx="1105567" cy="900411"/>
          </a:xfrm>
          <a:custGeom>
            <a:avLst/>
            <a:gdLst/>
            <a:ahLst/>
            <a:cxnLst/>
            <a:rect l="l" t="t" r="r" b="b"/>
            <a:pathLst>
              <a:path w="256512" h="208912" extrusionOk="0">
                <a:moveTo>
                  <a:pt x="119103" y="7515"/>
                </a:moveTo>
                <a:lnTo>
                  <a:pt x="63389" y="62031"/>
                </a:lnTo>
                <a:lnTo>
                  <a:pt x="52677" y="7515"/>
                </a:lnTo>
                <a:close/>
                <a:moveTo>
                  <a:pt x="203954" y="7515"/>
                </a:moveTo>
                <a:lnTo>
                  <a:pt x="193203" y="62031"/>
                </a:lnTo>
                <a:cubicBezTo>
                  <a:pt x="174698" y="43845"/>
                  <a:pt x="156193" y="25540"/>
                  <a:pt x="137568" y="7515"/>
                </a:cubicBezTo>
                <a:close/>
                <a:moveTo>
                  <a:pt x="46203" y="13390"/>
                </a:moveTo>
                <a:lnTo>
                  <a:pt x="56474" y="65788"/>
                </a:lnTo>
                <a:lnTo>
                  <a:pt x="11151" y="65788"/>
                </a:lnTo>
                <a:lnTo>
                  <a:pt x="46203" y="13390"/>
                </a:lnTo>
                <a:close/>
                <a:moveTo>
                  <a:pt x="243962" y="73261"/>
                </a:moveTo>
                <a:lnTo>
                  <a:pt x="223738" y="95364"/>
                </a:lnTo>
                <a:cubicBezTo>
                  <a:pt x="214706" y="89169"/>
                  <a:pt x="203954" y="85212"/>
                  <a:pt x="192324" y="84492"/>
                </a:cubicBezTo>
                <a:lnTo>
                  <a:pt x="197879" y="73261"/>
                </a:lnTo>
                <a:close/>
                <a:moveTo>
                  <a:pt x="200437" y="121422"/>
                </a:moveTo>
                <a:cubicBezTo>
                  <a:pt x="203435" y="121422"/>
                  <a:pt x="206153" y="122621"/>
                  <a:pt x="208111" y="124580"/>
                </a:cubicBezTo>
                <a:cubicBezTo>
                  <a:pt x="210069" y="126538"/>
                  <a:pt x="211268" y="129216"/>
                  <a:pt x="211268" y="132174"/>
                </a:cubicBezTo>
                <a:cubicBezTo>
                  <a:pt x="211268" y="135131"/>
                  <a:pt x="210069" y="137809"/>
                  <a:pt x="208111" y="139768"/>
                </a:cubicBezTo>
                <a:cubicBezTo>
                  <a:pt x="206153" y="141686"/>
                  <a:pt x="203435" y="142925"/>
                  <a:pt x="200437" y="142925"/>
                </a:cubicBezTo>
                <a:lnTo>
                  <a:pt x="174738" y="142925"/>
                </a:lnTo>
                <a:lnTo>
                  <a:pt x="174738" y="121422"/>
                </a:lnTo>
                <a:close/>
                <a:moveTo>
                  <a:pt x="200437" y="150399"/>
                </a:moveTo>
                <a:cubicBezTo>
                  <a:pt x="203435" y="150399"/>
                  <a:pt x="206153" y="151598"/>
                  <a:pt x="208111" y="153556"/>
                </a:cubicBezTo>
                <a:cubicBezTo>
                  <a:pt x="210069" y="155515"/>
                  <a:pt x="211268" y="158193"/>
                  <a:pt x="211268" y="161150"/>
                </a:cubicBezTo>
                <a:cubicBezTo>
                  <a:pt x="211268" y="164108"/>
                  <a:pt x="210069" y="166786"/>
                  <a:pt x="208111" y="168744"/>
                </a:cubicBezTo>
                <a:cubicBezTo>
                  <a:pt x="206153" y="170662"/>
                  <a:pt x="203435" y="171901"/>
                  <a:pt x="200437" y="171901"/>
                </a:cubicBezTo>
                <a:lnTo>
                  <a:pt x="174738" y="171901"/>
                </a:lnTo>
                <a:lnTo>
                  <a:pt x="174738" y="150399"/>
                </a:lnTo>
                <a:close/>
                <a:moveTo>
                  <a:pt x="181932" y="103477"/>
                </a:moveTo>
                <a:cubicBezTo>
                  <a:pt x="179854" y="103477"/>
                  <a:pt x="178175" y="105156"/>
                  <a:pt x="178175" y="107234"/>
                </a:cubicBezTo>
                <a:lnTo>
                  <a:pt x="178175" y="113908"/>
                </a:lnTo>
                <a:cubicBezTo>
                  <a:pt x="172660" y="113908"/>
                  <a:pt x="167184" y="113948"/>
                  <a:pt x="161709" y="113948"/>
                </a:cubicBezTo>
                <a:cubicBezTo>
                  <a:pt x="159630" y="113948"/>
                  <a:pt x="157992" y="115587"/>
                  <a:pt x="157992" y="117665"/>
                </a:cubicBezTo>
                <a:cubicBezTo>
                  <a:pt x="157992" y="119744"/>
                  <a:pt x="159630" y="121422"/>
                  <a:pt x="161709" y="121422"/>
                </a:cubicBezTo>
                <a:lnTo>
                  <a:pt x="167224" y="121422"/>
                </a:lnTo>
                <a:lnTo>
                  <a:pt x="167224" y="171901"/>
                </a:lnTo>
                <a:lnTo>
                  <a:pt x="161709" y="171901"/>
                </a:lnTo>
                <a:cubicBezTo>
                  <a:pt x="159630" y="171901"/>
                  <a:pt x="157992" y="173580"/>
                  <a:pt x="157992" y="175618"/>
                </a:cubicBezTo>
                <a:cubicBezTo>
                  <a:pt x="157992" y="177697"/>
                  <a:pt x="159630" y="179375"/>
                  <a:pt x="161709" y="179375"/>
                </a:cubicBezTo>
                <a:lnTo>
                  <a:pt x="178175" y="179375"/>
                </a:lnTo>
                <a:lnTo>
                  <a:pt x="178175" y="186090"/>
                </a:lnTo>
                <a:cubicBezTo>
                  <a:pt x="178175" y="188168"/>
                  <a:pt x="179854" y="189847"/>
                  <a:pt x="181932" y="189847"/>
                </a:cubicBezTo>
                <a:cubicBezTo>
                  <a:pt x="183971" y="189847"/>
                  <a:pt x="185649" y="188168"/>
                  <a:pt x="185649" y="186090"/>
                </a:cubicBezTo>
                <a:lnTo>
                  <a:pt x="185649" y="179375"/>
                </a:lnTo>
                <a:lnTo>
                  <a:pt x="196680" y="179375"/>
                </a:lnTo>
                <a:lnTo>
                  <a:pt x="196680" y="186090"/>
                </a:lnTo>
                <a:cubicBezTo>
                  <a:pt x="196680" y="188168"/>
                  <a:pt x="198359" y="189847"/>
                  <a:pt x="200437" y="189847"/>
                </a:cubicBezTo>
                <a:cubicBezTo>
                  <a:pt x="202515" y="189847"/>
                  <a:pt x="204194" y="188168"/>
                  <a:pt x="204194" y="186090"/>
                </a:cubicBezTo>
                <a:lnTo>
                  <a:pt x="204194" y="178976"/>
                </a:lnTo>
                <a:cubicBezTo>
                  <a:pt x="207711" y="178256"/>
                  <a:pt x="210909" y="176498"/>
                  <a:pt x="213387" y="174020"/>
                </a:cubicBezTo>
                <a:cubicBezTo>
                  <a:pt x="216704" y="170702"/>
                  <a:pt x="218782" y="166146"/>
                  <a:pt x="218782" y="161150"/>
                </a:cubicBezTo>
                <a:cubicBezTo>
                  <a:pt x="218782" y="155435"/>
                  <a:pt x="216064" y="150119"/>
                  <a:pt x="211508" y="146642"/>
                </a:cubicBezTo>
                <a:cubicBezTo>
                  <a:pt x="216064" y="143205"/>
                  <a:pt x="218782" y="137889"/>
                  <a:pt x="218782" y="132174"/>
                </a:cubicBezTo>
                <a:cubicBezTo>
                  <a:pt x="218782" y="127138"/>
                  <a:pt x="216704" y="122581"/>
                  <a:pt x="213387" y="119304"/>
                </a:cubicBezTo>
                <a:cubicBezTo>
                  <a:pt x="210909" y="116826"/>
                  <a:pt x="207711" y="115068"/>
                  <a:pt x="204194" y="114308"/>
                </a:cubicBezTo>
                <a:lnTo>
                  <a:pt x="204194" y="107234"/>
                </a:lnTo>
                <a:cubicBezTo>
                  <a:pt x="204194" y="105156"/>
                  <a:pt x="202515" y="103477"/>
                  <a:pt x="200437" y="103477"/>
                </a:cubicBezTo>
                <a:cubicBezTo>
                  <a:pt x="198359" y="103477"/>
                  <a:pt x="196680" y="105156"/>
                  <a:pt x="196680" y="107234"/>
                </a:cubicBezTo>
                <a:lnTo>
                  <a:pt x="196680" y="113908"/>
                </a:lnTo>
                <a:lnTo>
                  <a:pt x="185649" y="113908"/>
                </a:lnTo>
                <a:lnTo>
                  <a:pt x="185649" y="107234"/>
                </a:lnTo>
                <a:cubicBezTo>
                  <a:pt x="185649" y="105156"/>
                  <a:pt x="183971" y="103477"/>
                  <a:pt x="181932" y="103477"/>
                </a:cubicBezTo>
                <a:close/>
                <a:moveTo>
                  <a:pt x="128296" y="8994"/>
                </a:moveTo>
                <a:lnTo>
                  <a:pt x="186369" y="65788"/>
                </a:lnTo>
                <a:lnTo>
                  <a:pt x="136769" y="65788"/>
                </a:lnTo>
                <a:cubicBezTo>
                  <a:pt x="134731" y="65788"/>
                  <a:pt x="133052" y="67466"/>
                  <a:pt x="133052" y="69544"/>
                </a:cubicBezTo>
                <a:cubicBezTo>
                  <a:pt x="133052" y="71623"/>
                  <a:pt x="134731" y="73261"/>
                  <a:pt x="136769" y="73261"/>
                </a:cubicBezTo>
                <a:lnTo>
                  <a:pt x="189526" y="73261"/>
                </a:lnTo>
                <a:lnTo>
                  <a:pt x="183931" y="84532"/>
                </a:lnTo>
                <a:cubicBezTo>
                  <a:pt x="168503" y="85611"/>
                  <a:pt x="154634" y="92326"/>
                  <a:pt x="144323" y="102638"/>
                </a:cubicBezTo>
                <a:cubicBezTo>
                  <a:pt x="133052" y="113908"/>
                  <a:pt x="126098" y="129456"/>
                  <a:pt x="126098" y="146642"/>
                </a:cubicBezTo>
                <a:cubicBezTo>
                  <a:pt x="126098" y="159232"/>
                  <a:pt x="129815" y="170942"/>
                  <a:pt x="136249" y="180734"/>
                </a:cubicBezTo>
                <a:lnTo>
                  <a:pt x="128296" y="196761"/>
                </a:lnTo>
                <a:lnTo>
                  <a:pt x="67066" y="73261"/>
                </a:lnTo>
                <a:lnTo>
                  <a:pt x="119823" y="73261"/>
                </a:lnTo>
                <a:cubicBezTo>
                  <a:pt x="121861" y="73261"/>
                  <a:pt x="123580" y="71623"/>
                  <a:pt x="123580" y="69544"/>
                </a:cubicBezTo>
                <a:cubicBezTo>
                  <a:pt x="123580" y="67466"/>
                  <a:pt x="121861" y="65788"/>
                  <a:pt x="119823" y="65788"/>
                </a:cubicBezTo>
                <a:lnTo>
                  <a:pt x="70223" y="65788"/>
                </a:lnTo>
                <a:lnTo>
                  <a:pt x="128296" y="8994"/>
                </a:lnTo>
                <a:close/>
                <a:moveTo>
                  <a:pt x="48121" y="1"/>
                </a:moveTo>
                <a:cubicBezTo>
                  <a:pt x="46682" y="1"/>
                  <a:pt x="45483" y="800"/>
                  <a:pt x="44844" y="1959"/>
                </a:cubicBezTo>
                <a:lnTo>
                  <a:pt x="1039" y="67466"/>
                </a:lnTo>
                <a:cubicBezTo>
                  <a:pt x="0" y="68985"/>
                  <a:pt x="240" y="70983"/>
                  <a:pt x="1519" y="72182"/>
                </a:cubicBezTo>
                <a:lnTo>
                  <a:pt x="29177" y="102438"/>
                </a:lnTo>
                <a:cubicBezTo>
                  <a:pt x="29919" y="103244"/>
                  <a:pt x="30932" y="103656"/>
                  <a:pt x="31946" y="103656"/>
                </a:cubicBezTo>
                <a:cubicBezTo>
                  <a:pt x="32842" y="103656"/>
                  <a:pt x="33740" y="103334"/>
                  <a:pt x="34452" y="102678"/>
                </a:cubicBezTo>
                <a:cubicBezTo>
                  <a:pt x="36011" y="101279"/>
                  <a:pt x="36091" y="98921"/>
                  <a:pt x="34692" y="97402"/>
                </a:cubicBezTo>
                <a:lnTo>
                  <a:pt x="12630" y="73261"/>
                </a:lnTo>
                <a:lnTo>
                  <a:pt x="58713" y="73261"/>
                </a:lnTo>
                <a:lnTo>
                  <a:pt x="113228" y="183172"/>
                </a:lnTo>
                <a:lnTo>
                  <a:pt x="46163" y="109912"/>
                </a:lnTo>
                <a:cubicBezTo>
                  <a:pt x="45424" y="109110"/>
                  <a:pt x="44419" y="108709"/>
                  <a:pt x="43411" y="108709"/>
                </a:cubicBezTo>
                <a:cubicBezTo>
                  <a:pt x="42509" y="108709"/>
                  <a:pt x="41604" y="109030"/>
                  <a:pt x="40887" y="109672"/>
                </a:cubicBezTo>
                <a:cubicBezTo>
                  <a:pt x="39368" y="111071"/>
                  <a:pt x="39248" y="113429"/>
                  <a:pt x="40647" y="114948"/>
                </a:cubicBezTo>
                <a:lnTo>
                  <a:pt x="125538" y="207712"/>
                </a:lnTo>
                <a:cubicBezTo>
                  <a:pt x="126278" y="208512"/>
                  <a:pt x="127287" y="208911"/>
                  <a:pt x="128296" y="208911"/>
                </a:cubicBezTo>
                <a:cubicBezTo>
                  <a:pt x="129305" y="208911"/>
                  <a:pt x="130314" y="208512"/>
                  <a:pt x="131054" y="207712"/>
                </a:cubicBezTo>
                <a:lnTo>
                  <a:pt x="145562" y="191845"/>
                </a:lnTo>
                <a:cubicBezTo>
                  <a:pt x="154634" y="200478"/>
                  <a:pt x="166345" y="206393"/>
                  <a:pt x="179374" y="208272"/>
                </a:cubicBezTo>
                <a:cubicBezTo>
                  <a:pt x="179549" y="208296"/>
                  <a:pt x="179722" y="208308"/>
                  <a:pt x="179894" y="208308"/>
                </a:cubicBezTo>
                <a:cubicBezTo>
                  <a:pt x="181729" y="208308"/>
                  <a:pt x="183355" y="206975"/>
                  <a:pt x="183611" y="205075"/>
                </a:cubicBezTo>
                <a:cubicBezTo>
                  <a:pt x="183891" y="203036"/>
                  <a:pt x="182492" y="201158"/>
                  <a:pt x="180413" y="200878"/>
                </a:cubicBezTo>
                <a:cubicBezTo>
                  <a:pt x="167064" y="198920"/>
                  <a:pt x="155314" y="192205"/>
                  <a:pt x="146881" y="182453"/>
                </a:cubicBezTo>
                <a:cubicBezTo>
                  <a:pt x="138608" y="172861"/>
                  <a:pt x="133572" y="160351"/>
                  <a:pt x="133572" y="146642"/>
                </a:cubicBezTo>
                <a:cubicBezTo>
                  <a:pt x="133572" y="131534"/>
                  <a:pt x="139727" y="117825"/>
                  <a:pt x="149639" y="107913"/>
                </a:cubicBezTo>
                <a:cubicBezTo>
                  <a:pt x="159550" y="98001"/>
                  <a:pt x="173259" y="91886"/>
                  <a:pt x="188367" y="91886"/>
                </a:cubicBezTo>
                <a:cubicBezTo>
                  <a:pt x="203515" y="91886"/>
                  <a:pt x="217184" y="98001"/>
                  <a:pt x="227095" y="107913"/>
                </a:cubicBezTo>
                <a:cubicBezTo>
                  <a:pt x="237007" y="117825"/>
                  <a:pt x="243162" y="131534"/>
                  <a:pt x="243162" y="146642"/>
                </a:cubicBezTo>
                <a:cubicBezTo>
                  <a:pt x="243162" y="160351"/>
                  <a:pt x="238126" y="172861"/>
                  <a:pt x="229853" y="182453"/>
                </a:cubicBezTo>
                <a:cubicBezTo>
                  <a:pt x="221420" y="192205"/>
                  <a:pt x="209630" y="198920"/>
                  <a:pt x="196321" y="200878"/>
                </a:cubicBezTo>
                <a:cubicBezTo>
                  <a:pt x="194282" y="201158"/>
                  <a:pt x="192843" y="203036"/>
                  <a:pt x="193123" y="205075"/>
                </a:cubicBezTo>
                <a:cubicBezTo>
                  <a:pt x="193416" y="206975"/>
                  <a:pt x="195011" y="208308"/>
                  <a:pt x="196841" y="208308"/>
                </a:cubicBezTo>
                <a:cubicBezTo>
                  <a:pt x="197012" y="208308"/>
                  <a:pt x="197185" y="208296"/>
                  <a:pt x="197360" y="208272"/>
                </a:cubicBezTo>
                <a:cubicBezTo>
                  <a:pt x="212547" y="206074"/>
                  <a:pt x="225936" y="198400"/>
                  <a:pt x="235489" y="187369"/>
                </a:cubicBezTo>
                <a:cubicBezTo>
                  <a:pt x="244921" y="176418"/>
                  <a:pt x="250636" y="162189"/>
                  <a:pt x="250636" y="146642"/>
                </a:cubicBezTo>
                <a:cubicBezTo>
                  <a:pt x="250636" y="129456"/>
                  <a:pt x="243682" y="113908"/>
                  <a:pt x="232411" y="102638"/>
                </a:cubicBezTo>
                <a:cubicBezTo>
                  <a:pt x="231532" y="101718"/>
                  <a:pt x="230573" y="100839"/>
                  <a:pt x="229613" y="100000"/>
                </a:cubicBezTo>
                <a:lnTo>
                  <a:pt x="255193" y="72062"/>
                </a:lnTo>
                <a:cubicBezTo>
                  <a:pt x="256392" y="70744"/>
                  <a:pt x="256512" y="68865"/>
                  <a:pt x="255552" y="67466"/>
                </a:cubicBezTo>
                <a:lnTo>
                  <a:pt x="238286" y="41607"/>
                </a:lnTo>
                <a:cubicBezTo>
                  <a:pt x="237584" y="40553"/>
                  <a:pt x="236393" y="39972"/>
                  <a:pt x="235189" y="39972"/>
                </a:cubicBezTo>
                <a:cubicBezTo>
                  <a:pt x="234474" y="39972"/>
                  <a:pt x="233755" y="40177"/>
                  <a:pt x="233131" y="40608"/>
                </a:cubicBezTo>
                <a:cubicBezTo>
                  <a:pt x="231412" y="41767"/>
                  <a:pt x="230932" y="44085"/>
                  <a:pt x="232091" y="45804"/>
                </a:cubicBezTo>
                <a:lnTo>
                  <a:pt x="245481" y="65788"/>
                </a:lnTo>
                <a:lnTo>
                  <a:pt x="200117" y="65788"/>
                </a:lnTo>
                <a:lnTo>
                  <a:pt x="210429" y="13390"/>
                </a:lnTo>
                <a:lnTo>
                  <a:pt x="222659" y="31655"/>
                </a:lnTo>
                <a:cubicBezTo>
                  <a:pt x="223364" y="32737"/>
                  <a:pt x="224559" y="33328"/>
                  <a:pt x="225767" y="33328"/>
                </a:cubicBezTo>
                <a:cubicBezTo>
                  <a:pt x="226478" y="33328"/>
                  <a:pt x="227193" y="33124"/>
                  <a:pt x="227815" y="32694"/>
                </a:cubicBezTo>
                <a:cubicBezTo>
                  <a:pt x="229533" y="31575"/>
                  <a:pt x="230013" y="29217"/>
                  <a:pt x="228854" y="27539"/>
                </a:cubicBezTo>
                <a:lnTo>
                  <a:pt x="211588" y="1680"/>
                </a:lnTo>
                <a:cubicBezTo>
                  <a:pt x="210869" y="600"/>
                  <a:pt x="209670" y="1"/>
                  <a:pt x="208471" y="1"/>
                </a:cubicBez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71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3" name="Rectangle 1"/>
          <p:cNvSpPr>
            <a:spLocks noChangeArrowheads="1"/>
          </p:cNvSpPr>
          <p:nvPr/>
        </p:nvSpPr>
        <p:spPr bwMode="auto">
          <a:xfrm>
            <a:off x="1502403" y="620127"/>
            <a:ext cx="634701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kumimoji="0" lang="en-US" altLang="en-US" b="1" i="0" u="sng" strike="noStrike" cap="none" normalizeH="0" baseline="0" dirty="0" smtClean="0">
                <a:ln>
                  <a:noFill/>
                </a:ln>
                <a:solidFill>
                  <a:srgbClr val="00B050"/>
                </a:solidFill>
                <a:effectLst/>
                <a:latin typeface="Helvetica Neue"/>
              </a:rPr>
              <a:t>Bitcoin Price in 2013</a:t>
            </a:r>
            <a:r>
              <a:rPr kumimoji="0" lang="en-US" altLang="en-US" b="0" i="0" u="none" strike="noStrike" cap="none" normalizeH="0" baseline="0" dirty="0" smtClean="0">
                <a:ln>
                  <a:noFill/>
                </a:ln>
                <a:solidFill>
                  <a:schemeClr val="accent3"/>
                </a:solidFill>
                <a:effectLst/>
                <a:latin typeface="Helvetica Neue"/>
              </a:rPr>
              <a:t>:</a:t>
            </a:r>
            <a:r>
              <a:rPr lang="en-US" altLang="en-US" dirty="0">
                <a:solidFill>
                  <a:schemeClr val="accent3"/>
                </a:solidFill>
                <a:latin typeface="Helvetica Neue"/>
              </a:rPr>
              <a:t>-</a:t>
            </a:r>
            <a:r>
              <a:rPr kumimoji="0" lang="en-US" altLang="en-US" b="0" i="0" u="none" strike="noStrike" cap="none" normalizeH="0" baseline="0" dirty="0" smtClean="0">
                <a:ln>
                  <a:noFill/>
                </a:ln>
                <a:solidFill>
                  <a:schemeClr val="accent3"/>
                </a:solidFill>
                <a:effectLst/>
                <a:latin typeface="Helvetica Neue"/>
              </a:rPr>
              <a:t> In 2013, price </a:t>
            </a:r>
            <a:r>
              <a:rPr lang="en-US" altLang="en-US" dirty="0">
                <a:solidFill>
                  <a:schemeClr val="accent3"/>
                </a:solidFill>
                <a:latin typeface="Helvetica Neue"/>
              </a:rPr>
              <a:t>range </a:t>
            </a:r>
            <a:r>
              <a:rPr kumimoji="0" lang="en-US" altLang="en-US" b="0" i="0" u="none" strike="noStrike" cap="none" normalizeH="0" baseline="0" dirty="0" smtClean="0">
                <a:ln>
                  <a:noFill/>
                </a:ln>
                <a:solidFill>
                  <a:schemeClr val="accent3"/>
                </a:solidFill>
                <a:effectLst/>
                <a:latin typeface="Helvetica Neue"/>
              </a:rPr>
              <a:t>of bitcoin </a:t>
            </a:r>
            <a:r>
              <a:rPr kumimoji="0" lang="en-US" altLang="en-US" b="0" i="0" u="none" strike="noStrike" cap="none" normalizeH="0" dirty="0" smtClean="0">
                <a:ln>
                  <a:noFill/>
                </a:ln>
                <a:solidFill>
                  <a:schemeClr val="accent3"/>
                </a:solidFill>
                <a:effectLst/>
                <a:latin typeface="Helvetica Neue"/>
              </a:rPr>
              <a:t>was </a:t>
            </a:r>
            <a:r>
              <a:rPr kumimoji="0" lang="en-US" altLang="en-US" b="0" i="0" u="none" strike="noStrike" cap="none" normalizeH="0" dirty="0" smtClean="0">
                <a:ln>
                  <a:noFill/>
                </a:ln>
                <a:solidFill>
                  <a:srgbClr val="FFFF00"/>
                </a:solidFill>
                <a:effectLst/>
                <a:latin typeface="Helvetica Neue"/>
              </a:rPr>
              <a:t>$13 - $1,100</a:t>
            </a:r>
            <a:r>
              <a:rPr kumimoji="0" lang="en-US" altLang="en-US" b="0" i="0" u="none" strike="noStrike" cap="none" normalizeH="0" dirty="0" smtClean="0">
                <a:ln>
                  <a:noFill/>
                </a:ln>
                <a:solidFill>
                  <a:schemeClr val="accent3"/>
                </a:solidFill>
                <a:effectLst/>
                <a:latin typeface="Helvetica Neue"/>
              </a:rPr>
              <a:t>,</a:t>
            </a:r>
            <a:r>
              <a:rPr kumimoji="0" lang="en-US" altLang="en-US" b="0" i="0" u="none" strike="noStrike" cap="none" normalizeH="0" baseline="0" dirty="0" smtClean="0">
                <a:ln>
                  <a:noFill/>
                </a:ln>
                <a:solidFill>
                  <a:schemeClr val="accent3"/>
                </a:solidFill>
                <a:effectLst/>
                <a:latin typeface="Helvetica Neue"/>
              </a:rPr>
              <a:t> this was the strongest year in Bitcoin price history in terms of </a:t>
            </a:r>
            <a:r>
              <a:rPr kumimoji="0" lang="en-US" altLang="en-US" b="0" i="0" u="none" strike="noStrike" cap="none" normalizeH="0" baseline="0" dirty="0" smtClean="0">
                <a:ln>
                  <a:noFill/>
                </a:ln>
                <a:solidFill>
                  <a:srgbClr val="FFFF00"/>
                </a:solidFill>
                <a:effectLst/>
                <a:latin typeface="Helvetica Neue"/>
              </a:rPr>
              <a:t>percentage gains</a:t>
            </a:r>
            <a:r>
              <a:rPr kumimoji="0" lang="en-US" altLang="en-US" b="0" i="0" u="none" strike="noStrike" cap="none" normalizeH="0" baseline="0" dirty="0" smtClean="0">
                <a:ln>
                  <a:noFill/>
                </a:ln>
                <a:solidFill>
                  <a:schemeClr val="accent3"/>
                </a:solidFill>
                <a:effectLst/>
                <a:latin typeface="Helvetica Neue"/>
              </a:rPr>
              <a:t>. The cryptocurrency saw gains of </a:t>
            </a:r>
            <a:r>
              <a:rPr kumimoji="0" lang="en-US" altLang="en-US" b="0" i="0" u="none" strike="noStrike" cap="none" normalizeH="0" baseline="0" dirty="0" smtClean="0">
                <a:ln>
                  <a:noFill/>
                </a:ln>
                <a:solidFill>
                  <a:srgbClr val="FFFF00"/>
                </a:solidFill>
                <a:effectLst/>
                <a:latin typeface="Helvetica Neue"/>
              </a:rPr>
              <a:t>6,600%.</a:t>
            </a:r>
            <a:r>
              <a:rPr kumimoji="0" lang="en-US" altLang="en-US" b="0" i="0" u="none" strike="noStrike" cap="none" normalizeH="0" baseline="0" dirty="0" smtClean="0">
                <a:ln>
                  <a:noFill/>
                </a:ln>
                <a:solidFill>
                  <a:schemeClr val="accent3"/>
                </a:solidFill>
                <a:effectLst/>
              </a:rPr>
              <a:t> </a:t>
            </a:r>
          </a:p>
        </p:txBody>
      </p:sp>
      <p:sp>
        <p:nvSpPr>
          <p:cNvPr id="4" name="Rectangle 3"/>
          <p:cNvSpPr/>
          <p:nvPr/>
        </p:nvSpPr>
        <p:spPr>
          <a:xfrm>
            <a:off x="3550145" y="34582"/>
            <a:ext cx="1901785" cy="461665"/>
          </a:xfrm>
          <a:prstGeom prst="rect">
            <a:avLst/>
          </a:prstGeom>
        </p:spPr>
        <p:txBody>
          <a:bodyPr wrap="square">
            <a:spAutoFit/>
          </a:bodyPr>
          <a:lstStyle/>
          <a:p>
            <a:r>
              <a:rPr lang="en-US" sz="2400" u="sng" dirty="0" smtClean="0">
                <a:solidFill>
                  <a:srgbClr val="FFFF00"/>
                </a:solidFill>
              </a:rPr>
              <a:t>Conclusion  </a:t>
            </a:r>
            <a:endParaRPr lang="en-US" sz="2400" u="sng" dirty="0"/>
          </a:p>
        </p:txBody>
      </p:sp>
      <p:sp>
        <p:nvSpPr>
          <p:cNvPr id="5" name="Rectangle 2"/>
          <p:cNvSpPr>
            <a:spLocks noChangeArrowheads="1"/>
          </p:cNvSpPr>
          <p:nvPr/>
        </p:nvSpPr>
        <p:spPr bwMode="auto">
          <a:xfrm>
            <a:off x="1502220" y="1494229"/>
            <a:ext cx="62588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smtClean="0">
                <a:ln>
                  <a:noFill/>
                </a:ln>
                <a:solidFill>
                  <a:srgbClr val="00B050"/>
                </a:solidFill>
                <a:effectLst/>
                <a:latin typeface="Helvetica Neue"/>
              </a:rPr>
              <a:t>Bitcoin Price in 2017</a:t>
            </a:r>
            <a:r>
              <a:rPr kumimoji="0" lang="en-US" altLang="en-US" b="0" i="0" u="none" strike="noStrike" cap="none" normalizeH="0" baseline="0" dirty="0" smtClean="0">
                <a:ln>
                  <a:noFill/>
                </a:ln>
                <a:solidFill>
                  <a:schemeClr val="accent3"/>
                </a:solidFill>
                <a:effectLst/>
                <a:latin typeface="Helvetica Neue"/>
              </a:rPr>
              <a:t>:-</a:t>
            </a:r>
            <a:r>
              <a:rPr kumimoji="0" lang="en-US" altLang="en-US" b="0" i="0" u="none" strike="noStrike" cap="none" normalizeH="0" dirty="0" smtClean="0">
                <a:ln>
                  <a:noFill/>
                </a:ln>
                <a:solidFill>
                  <a:schemeClr val="accent3"/>
                </a:solidFill>
                <a:effectLst/>
                <a:latin typeface="Helvetica Neue"/>
              </a:rPr>
              <a:t> </a:t>
            </a:r>
            <a:r>
              <a:rPr kumimoji="0" lang="en-US" altLang="en-US" b="0" i="0" u="none" strike="noStrike" cap="none" normalizeH="0" baseline="0" dirty="0" smtClean="0">
                <a:ln>
                  <a:noFill/>
                </a:ln>
                <a:solidFill>
                  <a:schemeClr val="accent3"/>
                </a:solidFill>
                <a:effectLst/>
                <a:latin typeface="Helvetica Neue"/>
              </a:rPr>
              <a:t>The Bitcoin price in 2017 breached the</a:t>
            </a:r>
            <a:r>
              <a:rPr kumimoji="0" lang="en-US" altLang="en-US" b="0" i="0" u="none" strike="noStrike" cap="none" normalizeH="0" baseline="0" dirty="0" smtClean="0">
                <a:ln>
                  <a:noFill/>
                </a:ln>
                <a:solidFill>
                  <a:srgbClr val="FFFF00"/>
                </a:solidFill>
                <a:effectLst/>
                <a:latin typeface="Helvetica Neue"/>
              </a:rPr>
              <a:t> $</a:t>
            </a:r>
            <a:r>
              <a:rPr kumimoji="0" lang="en-US" altLang="en-US" b="0" i="0" u="none" strike="noStrike" cap="none" normalizeH="0" baseline="0" dirty="0" smtClean="0">
                <a:ln>
                  <a:noFill/>
                </a:ln>
                <a:solidFill>
                  <a:srgbClr val="FFFF00"/>
                </a:solidFill>
                <a:effectLst/>
                <a:latin typeface="STIXMathJax_Main"/>
              </a:rPr>
              <a:t>1,100 </a:t>
            </a:r>
            <a:r>
              <a:rPr kumimoji="0" lang="en-US" altLang="en-US" b="0" i="0" u="none" strike="noStrike" cap="none" normalizeH="0" baseline="0" dirty="0" smtClean="0">
                <a:ln>
                  <a:noFill/>
                </a:ln>
                <a:solidFill>
                  <a:schemeClr val="accent3"/>
                </a:solidFill>
                <a:effectLst/>
                <a:latin typeface="STIXMathJax_Normal-italic"/>
              </a:rPr>
              <a:t>𝑚𝑎𝑟𝑘 𝑖𝑛 𝐽𝑎𝑛𝑢𝑎𝑟𝑦</a:t>
            </a:r>
            <a:r>
              <a:rPr lang="en-US" altLang="en-US" dirty="0" smtClean="0">
                <a:solidFill>
                  <a:schemeClr val="accent3"/>
                </a:solidFill>
                <a:latin typeface="STIXMathJax_Main"/>
              </a:rPr>
              <a:t>. </a:t>
            </a:r>
            <a:r>
              <a:rPr kumimoji="0" lang="en-US" altLang="en-US" b="0" i="0" u="none" strike="noStrike" cap="none" normalizeH="0" baseline="0" dirty="0" smtClean="0">
                <a:ln>
                  <a:noFill/>
                </a:ln>
                <a:solidFill>
                  <a:schemeClr val="accent3"/>
                </a:solidFill>
                <a:effectLst/>
                <a:latin typeface="Helvetica Neue"/>
              </a:rPr>
              <a:t>By December, the price had soared to nearly </a:t>
            </a:r>
            <a:r>
              <a:rPr kumimoji="0" lang="en-US" altLang="en-US" b="0" i="0" u="sng" strike="noStrike" cap="none" normalizeH="0" baseline="0" dirty="0" smtClean="0">
                <a:ln>
                  <a:noFill/>
                </a:ln>
                <a:solidFill>
                  <a:srgbClr val="FFFF00"/>
                </a:solidFill>
                <a:effectLst/>
                <a:latin typeface="Helvetica Neue"/>
              </a:rPr>
              <a:t>$20,000</a:t>
            </a:r>
            <a:r>
              <a:rPr kumimoji="0" lang="en-US" altLang="en-US" b="0" i="0" u="none" strike="noStrike" cap="none" normalizeH="0" baseline="0" dirty="0" smtClean="0">
                <a:ln>
                  <a:noFill/>
                </a:ln>
                <a:solidFill>
                  <a:schemeClr val="accent3"/>
                </a:solidFill>
                <a:effectLst/>
                <a:latin typeface="Helvetica Neue"/>
              </a:rPr>
              <a:t>. That’s a </a:t>
            </a:r>
            <a:r>
              <a:rPr kumimoji="0" lang="en-US" altLang="en-US" b="0" i="0" u="none" strike="noStrike" cap="none" normalizeH="0" baseline="0" dirty="0" smtClean="0">
                <a:ln>
                  <a:noFill/>
                </a:ln>
                <a:solidFill>
                  <a:srgbClr val="FFFF00"/>
                </a:solidFill>
                <a:effectLst/>
                <a:latin typeface="Helvetica Neue"/>
              </a:rPr>
              <a:t>20x</a:t>
            </a:r>
            <a:r>
              <a:rPr kumimoji="0" lang="en-US" altLang="en-US" b="0" i="0" u="none" strike="noStrike" cap="none" normalizeH="0" baseline="0" dirty="0" smtClean="0">
                <a:ln>
                  <a:noFill/>
                </a:ln>
                <a:solidFill>
                  <a:schemeClr val="accent3"/>
                </a:solidFill>
                <a:effectLst/>
                <a:latin typeface="Helvetica Neue"/>
              </a:rPr>
              <a:t> rise in less than 12 months.</a:t>
            </a:r>
            <a:r>
              <a:rPr kumimoji="0" lang="en-US" altLang="en-US" b="0" i="0" u="none" strike="noStrike" cap="none" normalizeH="0" baseline="0" dirty="0" smtClean="0">
                <a:ln>
                  <a:noFill/>
                </a:ln>
                <a:solidFill>
                  <a:schemeClr val="accent3"/>
                </a:solidFill>
                <a:effectLst/>
              </a:rPr>
              <a:t> </a:t>
            </a:r>
          </a:p>
        </p:txBody>
      </p:sp>
      <p:sp>
        <p:nvSpPr>
          <p:cNvPr id="6" name="Rectangle 5"/>
          <p:cNvSpPr/>
          <p:nvPr/>
        </p:nvSpPr>
        <p:spPr>
          <a:xfrm>
            <a:off x="1502220" y="2893748"/>
            <a:ext cx="6591382" cy="738664"/>
          </a:xfrm>
          <a:prstGeom prst="rect">
            <a:avLst/>
          </a:prstGeom>
        </p:spPr>
        <p:txBody>
          <a:bodyPr wrap="square">
            <a:spAutoFit/>
          </a:bodyPr>
          <a:lstStyle/>
          <a:p>
            <a:r>
              <a:rPr lang="en-US" b="1" u="sng" dirty="0" smtClean="0">
                <a:solidFill>
                  <a:srgbClr val="00B050"/>
                </a:solidFill>
                <a:latin typeface="Helvetica Neue"/>
              </a:rPr>
              <a:t>Bitcoin Price in 2020</a:t>
            </a:r>
            <a:r>
              <a:rPr lang="en-US" dirty="0" smtClean="0">
                <a:solidFill>
                  <a:schemeClr val="accent3"/>
                </a:solidFill>
                <a:latin typeface="Helvetica Neue"/>
              </a:rPr>
              <a:t>:- By </a:t>
            </a:r>
            <a:r>
              <a:rPr lang="en-US" dirty="0">
                <a:solidFill>
                  <a:schemeClr val="accent3"/>
                </a:solidFill>
                <a:latin typeface="Helvetica Neue"/>
              </a:rPr>
              <a:t>December </a:t>
            </a:r>
            <a:r>
              <a:rPr lang="en-US" dirty="0" smtClean="0">
                <a:solidFill>
                  <a:schemeClr val="accent3"/>
                </a:solidFill>
                <a:latin typeface="Helvetica Neue"/>
              </a:rPr>
              <a:t>2020 during the </a:t>
            </a:r>
            <a:r>
              <a:rPr lang="en-US" u="sng" dirty="0" smtClean="0">
                <a:solidFill>
                  <a:srgbClr val="FFFF00"/>
                </a:solidFill>
                <a:latin typeface="Helvetica Neue"/>
              </a:rPr>
              <a:t>coronavirus pandemic</a:t>
            </a:r>
            <a:r>
              <a:rPr lang="en-US" dirty="0" smtClean="0">
                <a:solidFill>
                  <a:schemeClr val="accent3"/>
                </a:solidFill>
                <a:latin typeface="Helvetica Neue"/>
              </a:rPr>
              <a:t>, </a:t>
            </a:r>
            <a:r>
              <a:rPr lang="en-US" dirty="0">
                <a:solidFill>
                  <a:schemeClr val="accent3"/>
                </a:solidFill>
                <a:latin typeface="Helvetica Neue"/>
              </a:rPr>
              <a:t>Bitcoin’s price had increased by over </a:t>
            </a:r>
            <a:r>
              <a:rPr lang="en-US" b="1" u="sng" dirty="0">
                <a:solidFill>
                  <a:srgbClr val="FFFF00"/>
                </a:solidFill>
                <a:latin typeface="Helvetica Neue"/>
              </a:rPr>
              <a:t>300%</a:t>
            </a:r>
            <a:r>
              <a:rPr lang="en-US" dirty="0">
                <a:solidFill>
                  <a:schemeClr val="accent3"/>
                </a:solidFill>
                <a:latin typeface="Helvetica Neue"/>
              </a:rPr>
              <a:t> since January. The year ended at a price of about $</a:t>
            </a:r>
            <a:r>
              <a:rPr lang="en-US" u="sng" dirty="0">
                <a:solidFill>
                  <a:srgbClr val="FFFF00"/>
                </a:solidFill>
                <a:latin typeface="Helvetica Neue"/>
              </a:rPr>
              <a:t>29,374</a:t>
            </a:r>
            <a:r>
              <a:rPr lang="en-US" dirty="0">
                <a:solidFill>
                  <a:schemeClr val="accent3"/>
                </a:solidFill>
                <a:latin typeface="Helvetica Neue"/>
              </a:rPr>
              <a:t> — the highest it had ever been.</a:t>
            </a:r>
            <a:endParaRPr lang="en-US" dirty="0">
              <a:solidFill>
                <a:schemeClr val="accent3"/>
              </a:solidFill>
            </a:endParaRPr>
          </a:p>
        </p:txBody>
      </p:sp>
      <p:sp>
        <p:nvSpPr>
          <p:cNvPr id="7" name="Rectangle 6"/>
          <p:cNvSpPr/>
          <p:nvPr/>
        </p:nvSpPr>
        <p:spPr>
          <a:xfrm>
            <a:off x="1453177" y="3767850"/>
            <a:ext cx="6640425" cy="1384995"/>
          </a:xfrm>
          <a:prstGeom prst="rect">
            <a:avLst/>
          </a:prstGeom>
        </p:spPr>
        <p:txBody>
          <a:bodyPr wrap="square">
            <a:spAutoFit/>
          </a:bodyPr>
          <a:lstStyle/>
          <a:p>
            <a:r>
              <a:rPr lang="en-US" b="1" u="sng" dirty="0" smtClean="0">
                <a:solidFill>
                  <a:srgbClr val="00B050"/>
                </a:solidFill>
                <a:latin typeface="Helvetica Neue"/>
              </a:rPr>
              <a:t>Bitcoin price in 2021 </a:t>
            </a:r>
            <a:r>
              <a:rPr lang="en-US" b="1" u="sng" dirty="0">
                <a:solidFill>
                  <a:srgbClr val="00B050"/>
                </a:solidFill>
                <a:latin typeface="Helvetica Neue"/>
              </a:rPr>
              <a:t>to </a:t>
            </a:r>
            <a:r>
              <a:rPr lang="en-US" b="1" u="sng" dirty="0" smtClean="0">
                <a:solidFill>
                  <a:srgbClr val="00B050"/>
                </a:solidFill>
                <a:latin typeface="Helvetica Neue"/>
              </a:rPr>
              <a:t>Present </a:t>
            </a:r>
            <a:r>
              <a:rPr lang="en-US" dirty="0" smtClean="0">
                <a:solidFill>
                  <a:schemeClr val="accent3"/>
                </a:solidFill>
                <a:latin typeface="Helvetica Neue"/>
              </a:rPr>
              <a:t>:- </a:t>
            </a:r>
            <a:r>
              <a:rPr lang="en-US" dirty="0">
                <a:solidFill>
                  <a:schemeClr val="accent3"/>
                </a:solidFill>
                <a:latin typeface="Helvetica Neue"/>
              </a:rPr>
              <a:t>Bitcoin </a:t>
            </a:r>
            <a:r>
              <a:rPr lang="en-US" dirty="0">
                <a:solidFill>
                  <a:srgbClr val="FFFF00"/>
                </a:solidFill>
                <a:latin typeface="Helvetica Neue"/>
              </a:rPr>
              <a:t>doubled</a:t>
            </a:r>
            <a:r>
              <a:rPr lang="en-US" dirty="0">
                <a:solidFill>
                  <a:schemeClr val="accent3"/>
                </a:solidFill>
                <a:latin typeface="Helvetica Neue"/>
              </a:rPr>
              <a:t> its value in </a:t>
            </a:r>
            <a:r>
              <a:rPr lang="en-US" dirty="0">
                <a:solidFill>
                  <a:srgbClr val="FFFF00"/>
                </a:solidFill>
                <a:latin typeface="Helvetica Neue"/>
              </a:rPr>
              <a:t>2021</a:t>
            </a:r>
            <a:r>
              <a:rPr lang="en-US" dirty="0">
                <a:solidFill>
                  <a:schemeClr val="accent3"/>
                </a:solidFill>
                <a:latin typeface="Helvetica Neue"/>
              </a:rPr>
              <a:t>, but in </a:t>
            </a:r>
            <a:r>
              <a:rPr lang="en-US" dirty="0">
                <a:solidFill>
                  <a:srgbClr val="FFFF00"/>
                </a:solidFill>
                <a:latin typeface="Helvetica Neue"/>
              </a:rPr>
              <a:t>January 2022 saw a big drop that erased almost all of the previous year’s gains</a:t>
            </a:r>
            <a:r>
              <a:rPr lang="en-US" dirty="0">
                <a:solidFill>
                  <a:schemeClr val="accent3"/>
                </a:solidFill>
                <a:latin typeface="Helvetica Neue"/>
              </a:rPr>
              <a:t>. We saw Bitcoin skyrocket to an all-time high over </a:t>
            </a:r>
            <a:r>
              <a:rPr lang="en-US" dirty="0">
                <a:solidFill>
                  <a:srgbClr val="FFFF00"/>
                </a:solidFill>
                <a:latin typeface="Helvetica Neue"/>
              </a:rPr>
              <a:t>64,000</a:t>
            </a:r>
            <a:r>
              <a:rPr lang="en-US" dirty="0">
                <a:solidFill>
                  <a:schemeClr val="accent3"/>
                </a:solidFill>
                <a:latin typeface="Helvetica Neue"/>
              </a:rPr>
              <a:t> in the first half of 2021, then just as quickly fall back below 30,000 </a:t>
            </a:r>
            <a:r>
              <a:rPr lang="en-US" dirty="0" smtClean="0">
                <a:solidFill>
                  <a:schemeClr val="accent3"/>
                </a:solidFill>
                <a:latin typeface="Helvetica Neue"/>
              </a:rPr>
              <a:t>in mid of 2021. </a:t>
            </a:r>
            <a:r>
              <a:rPr lang="en-US" dirty="0">
                <a:solidFill>
                  <a:schemeClr val="accent3"/>
                </a:solidFill>
                <a:latin typeface="Helvetica Neue"/>
              </a:rPr>
              <a:t>Bitcoin hit another all-time high over </a:t>
            </a:r>
            <a:r>
              <a:rPr lang="en-US" b="1" u="sng" dirty="0">
                <a:solidFill>
                  <a:srgbClr val="FFFF00"/>
                </a:solidFill>
                <a:latin typeface="Helvetica Neue"/>
              </a:rPr>
              <a:t>$68,000 </a:t>
            </a:r>
            <a:r>
              <a:rPr lang="en-US" dirty="0">
                <a:solidFill>
                  <a:schemeClr val="accent3"/>
                </a:solidFill>
                <a:latin typeface="Helvetica Neue"/>
              </a:rPr>
              <a:t>in November, but by January 2022 had dropped back below 35,000. </a:t>
            </a:r>
            <a:endParaRPr lang="en-US" dirty="0">
              <a:solidFill>
                <a:schemeClr val="accent3"/>
              </a:solidFill>
            </a:endParaRPr>
          </a:p>
        </p:txBody>
      </p:sp>
      <p:grpSp>
        <p:nvGrpSpPr>
          <p:cNvPr id="8" name="Google Shape;1799;p67"/>
          <p:cNvGrpSpPr/>
          <p:nvPr/>
        </p:nvGrpSpPr>
        <p:grpSpPr>
          <a:xfrm>
            <a:off x="973836" y="732083"/>
            <a:ext cx="529937" cy="174200"/>
            <a:chOff x="4768325" y="2163475"/>
            <a:chExt cx="59700" cy="46725"/>
          </a:xfrm>
          <a:solidFill>
            <a:srgbClr val="00B0F0"/>
          </a:solidFill>
        </p:grpSpPr>
        <p:sp>
          <p:nvSpPr>
            <p:cNvPr id="9"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99;p67"/>
          <p:cNvGrpSpPr/>
          <p:nvPr/>
        </p:nvGrpSpPr>
        <p:grpSpPr>
          <a:xfrm>
            <a:off x="973836" y="1494229"/>
            <a:ext cx="529937" cy="188878"/>
            <a:chOff x="4768325" y="2163475"/>
            <a:chExt cx="59700" cy="46725"/>
          </a:xfrm>
          <a:solidFill>
            <a:srgbClr val="00B0F0"/>
          </a:solidFill>
        </p:grpSpPr>
        <p:sp>
          <p:nvSpPr>
            <p:cNvPr id="12"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99;p67"/>
          <p:cNvGrpSpPr/>
          <p:nvPr/>
        </p:nvGrpSpPr>
        <p:grpSpPr>
          <a:xfrm>
            <a:off x="1015208" y="2982314"/>
            <a:ext cx="529937" cy="218085"/>
            <a:chOff x="4768325" y="2163475"/>
            <a:chExt cx="59700" cy="46725"/>
          </a:xfrm>
          <a:solidFill>
            <a:srgbClr val="00B0F0"/>
          </a:solidFill>
        </p:grpSpPr>
        <p:sp>
          <p:nvSpPr>
            <p:cNvPr id="15"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99;p67"/>
          <p:cNvGrpSpPr/>
          <p:nvPr/>
        </p:nvGrpSpPr>
        <p:grpSpPr>
          <a:xfrm>
            <a:off x="973836" y="3815383"/>
            <a:ext cx="529937" cy="205715"/>
            <a:chOff x="4768325" y="2163475"/>
            <a:chExt cx="59700" cy="46725"/>
          </a:xfrm>
          <a:solidFill>
            <a:srgbClr val="00B0F0"/>
          </a:solidFill>
        </p:grpSpPr>
        <p:sp>
          <p:nvSpPr>
            <p:cNvPr id="18" name="Google Shape;1800;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1;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4197450" y="3084475"/>
            <a:ext cx="4131600" cy="4725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0"/>
          <p:cNvPicPr preferRelativeResize="0"/>
          <p:nvPr/>
        </p:nvPicPr>
        <p:blipFill rotWithShape="1">
          <a:blip r:embed="rId3">
            <a:alphaModFix/>
          </a:blip>
          <a:srcRect l="11841" t="4328" r="6325" b="13837"/>
          <a:stretch/>
        </p:blipFill>
        <p:spPr>
          <a:xfrm>
            <a:off x="-1174173" y="-369750"/>
            <a:ext cx="5106425" cy="5399602"/>
          </a:xfrm>
          <a:prstGeom prst="rect">
            <a:avLst/>
          </a:prstGeom>
          <a:noFill/>
          <a:ln>
            <a:noFill/>
          </a:ln>
        </p:spPr>
      </p:pic>
      <p:sp>
        <p:nvSpPr>
          <p:cNvPr id="581" name="Google Shape;581;p30"/>
          <p:cNvSpPr txBox="1">
            <a:spLocks noGrp="1"/>
          </p:cNvSpPr>
          <p:nvPr>
            <p:ph type="ctrTitle"/>
          </p:nvPr>
        </p:nvSpPr>
        <p:spPr>
          <a:xfrm>
            <a:off x="4197450" y="1638728"/>
            <a:ext cx="5109881" cy="13082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spc="300" dirty="0">
                <a:ln w="0"/>
                <a:solidFill>
                  <a:srgbClr val="FFFF00"/>
                </a:solidFill>
                <a:effectLst>
                  <a:innerShdw blurRad="63500" dist="50800" dir="13500000">
                    <a:srgbClr val="000000">
                      <a:alpha val="50000"/>
                    </a:srgbClr>
                  </a:innerShdw>
                </a:effectLst>
              </a:rPr>
              <a:t>Bitcoin </a:t>
            </a:r>
            <a:r>
              <a:rPr lang="en" b="1" spc="300" dirty="0" smtClean="0">
                <a:ln w="0"/>
                <a:solidFill>
                  <a:srgbClr val="FFFF00"/>
                </a:solidFill>
                <a:effectLst>
                  <a:innerShdw blurRad="63500" dist="50800" dir="13500000">
                    <a:srgbClr val="000000">
                      <a:alpha val="50000"/>
                    </a:srgbClr>
                  </a:innerShdw>
                </a:effectLst>
              </a:rPr>
              <a:t>Cryptocurrency</a:t>
            </a:r>
            <a:endParaRPr b="1" spc="300" dirty="0">
              <a:ln w="0"/>
              <a:solidFill>
                <a:srgbClr val="FFFF00"/>
              </a:solidFill>
              <a:effectLst>
                <a:innerShdw blurRad="63500" dist="50800" dir="13500000">
                  <a:srgbClr val="000000">
                    <a:alpha val="50000"/>
                  </a:srgbClr>
                </a:innerShdw>
              </a:effectLst>
            </a:endParaRPr>
          </a:p>
        </p:txBody>
      </p:sp>
      <p:sp>
        <p:nvSpPr>
          <p:cNvPr id="9" name="Subtitle 8">
            <a:extLst>
              <a:ext uri="{FF2B5EF4-FFF2-40B4-BE49-F238E27FC236}">
                <a16:creationId xmlns:a16="http://schemas.microsoft.com/office/drawing/2014/main" id="{8836CAFF-DF16-981F-C3F0-D54258EEEBEA}"/>
              </a:ext>
            </a:extLst>
          </p:cNvPr>
          <p:cNvSpPr txBox="1">
            <a:spLocks noGrp="1"/>
          </p:cNvSpPr>
          <p:nvPr>
            <p:ph type="subTitle" idx="1"/>
          </p:nvPr>
        </p:nvSpPr>
        <p:spPr>
          <a:xfrm>
            <a:off x="4258700" y="3073010"/>
            <a:ext cx="4070350" cy="553968"/>
          </a:xfrm>
          <a:prstGeom prst="rect">
            <a:avLst/>
          </a:prstGeom>
          <a:noFill/>
        </p:spPr>
        <p:txBody>
          <a:bodyPr wrap="square" rtlCol="0">
            <a:spAutoFit/>
          </a:bodyPr>
          <a:lstStyle/>
          <a:p>
            <a:pPr algn="ctr"/>
            <a:r>
              <a:rPr lang="en-IN" sz="2400" b="1" dirty="0">
                <a:ln w="12700">
                  <a:solidFill>
                    <a:schemeClr val="tx2">
                      <a:lumMod val="75000"/>
                    </a:schemeClr>
                  </a:solidFill>
                  <a:prstDash val="solid"/>
                </a:ln>
                <a:solidFill>
                  <a:schemeClr val="tx2">
                    <a:lumMod val="10000"/>
                  </a:schemeClr>
                </a:solidFill>
                <a:effectLst>
                  <a:outerShdw dist="38100" dir="2640000" algn="bl" rotWithShape="0">
                    <a:schemeClr val="tx2">
                      <a:lumMod val="75000"/>
                    </a:schemeClr>
                  </a:outerShdw>
                </a:effectLst>
              </a:rPr>
              <a:t>2013-2022 HISTORY </a:t>
            </a:r>
          </a:p>
        </p:txBody>
      </p:sp>
      <p:pic>
        <p:nvPicPr>
          <p:cNvPr id="7"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2050" name="Picture 2" descr="Painted hand shows concept hologram Thank you on his hand Painted hand shows concept hologram Thank you on his hand. Drawn man in business suit with future technology screen and modern cosmic background thank you presentation stock pictures, royalty-free photos &amp;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5139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8"/>
        <p:cNvGrpSpPr/>
        <p:nvPr/>
      </p:nvGrpSpPr>
      <p:grpSpPr>
        <a:xfrm>
          <a:off x="0" y="0"/>
          <a:ext cx="0" cy="0"/>
          <a:chOff x="0" y="0"/>
          <a:chExt cx="0" cy="0"/>
        </a:xfrm>
      </p:grpSpPr>
      <p:grpSp>
        <p:nvGrpSpPr>
          <p:cNvPr id="7" name="Google Shape;1669;p67"/>
          <p:cNvGrpSpPr/>
          <p:nvPr/>
        </p:nvGrpSpPr>
        <p:grpSpPr>
          <a:xfrm>
            <a:off x="21992" y="1992070"/>
            <a:ext cx="5277372" cy="564093"/>
            <a:chOff x="4411970" y="2726085"/>
            <a:chExt cx="643107" cy="193659"/>
          </a:xfrm>
          <a:solidFill>
            <a:srgbClr val="00B050"/>
          </a:solidFill>
        </p:grpSpPr>
        <p:sp>
          <p:nvSpPr>
            <p:cNvPr id="8" name="Google Shape;1670;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1;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2;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669;p67"/>
          <p:cNvGrpSpPr/>
          <p:nvPr/>
        </p:nvGrpSpPr>
        <p:grpSpPr>
          <a:xfrm>
            <a:off x="1348566" y="3050189"/>
            <a:ext cx="5623734" cy="564093"/>
            <a:chOff x="4411970" y="2726085"/>
            <a:chExt cx="643107" cy="193659"/>
          </a:xfrm>
          <a:solidFill>
            <a:srgbClr val="00B050"/>
          </a:solidFill>
        </p:grpSpPr>
        <p:sp>
          <p:nvSpPr>
            <p:cNvPr id="20" name="Google Shape;1670;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1;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2;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669;p67"/>
          <p:cNvGrpSpPr/>
          <p:nvPr/>
        </p:nvGrpSpPr>
        <p:grpSpPr>
          <a:xfrm>
            <a:off x="3410555" y="4172779"/>
            <a:ext cx="5723818" cy="564093"/>
            <a:chOff x="4411970" y="2726085"/>
            <a:chExt cx="643107" cy="193659"/>
          </a:xfrm>
          <a:solidFill>
            <a:srgbClr val="00B050"/>
          </a:solidFill>
        </p:grpSpPr>
        <p:sp>
          <p:nvSpPr>
            <p:cNvPr id="24" name="Google Shape;1670;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1;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2;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929255" y="2043889"/>
            <a:ext cx="3725873" cy="461665"/>
          </a:xfrm>
          <a:prstGeom prst="rect">
            <a:avLst/>
          </a:prstGeom>
          <a:noFill/>
        </p:spPr>
        <p:txBody>
          <a:bodyPr wrap="square" rtlCol="0">
            <a:spAutoFit/>
          </a:bodyPr>
          <a:lstStyle/>
          <a:p>
            <a:r>
              <a:rPr lang="en-US" sz="2400" b="1" u="sng" dirty="0" smtClean="0">
                <a:solidFill>
                  <a:srgbClr val="FFFF00"/>
                </a:solidFill>
              </a:rPr>
              <a:t>Project</a:t>
            </a:r>
            <a:r>
              <a:rPr lang="en-US" sz="2400" b="1" dirty="0" smtClean="0">
                <a:solidFill>
                  <a:srgbClr val="FFFF00"/>
                </a:solidFill>
              </a:rPr>
              <a:t> : </a:t>
            </a:r>
            <a:r>
              <a:rPr lang="en-US" sz="2400" b="1" dirty="0" smtClean="0">
                <a:solidFill>
                  <a:schemeClr val="accent3"/>
                </a:solidFill>
              </a:rPr>
              <a:t>Web Scraping </a:t>
            </a:r>
            <a:endParaRPr lang="en-US" sz="2400" b="1" dirty="0">
              <a:solidFill>
                <a:schemeClr val="accent3"/>
              </a:solidFill>
            </a:endParaRPr>
          </a:p>
        </p:txBody>
      </p:sp>
      <p:sp>
        <p:nvSpPr>
          <p:cNvPr id="28" name="TextBox 27"/>
          <p:cNvSpPr txBox="1"/>
          <p:nvPr/>
        </p:nvSpPr>
        <p:spPr>
          <a:xfrm>
            <a:off x="2318176" y="3100536"/>
            <a:ext cx="3989106" cy="461665"/>
          </a:xfrm>
          <a:prstGeom prst="rect">
            <a:avLst/>
          </a:prstGeom>
          <a:noFill/>
        </p:spPr>
        <p:txBody>
          <a:bodyPr wrap="square" rtlCol="0">
            <a:spAutoFit/>
          </a:bodyPr>
          <a:lstStyle/>
          <a:p>
            <a:r>
              <a:rPr lang="en-US" sz="2400" b="1" u="sng" dirty="0" smtClean="0">
                <a:solidFill>
                  <a:srgbClr val="FFFF00"/>
                </a:solidFill>
              </a:rPr>
              <a:t>Domain</a:t>
            </a:r>
            <a:r>
              <a:rPr lang="en-US" sz="2400" b="1" dirty="0" smtClean="0">
                <a:solidFill>
                  <a:srgbClr val="FFFF00"/>
                </a:solidFill>
              </a:rPr>
              <a:t> : </a:t>
            </a:r>
            <a:r>
              <a:rPr lang="en-US" sz="2400" b="1" dirty="0" smtClean="0">
                <a:solidFill>
                  <a:schemeClr val="accent3"/>
                </a:solidFill>
              </a:rPr>
              <a:t>Cryptocurrency</a:t>
            </a:r>
            <a:r>
              <a:rPr lang="en-US" sz="2400" b="1" dirty="0" smtClean="0">
                <a:solidFill>
                  <a:srgbClr val="FFFF00"/>
                </a:solidFill>
              </a:rPr>
              <a:t> </a:t>
            </a:r>
            <a:endParaRPr lang="en-US" sz="2400" b="1" dirty="0">
              <a:solidFill>
                <a:srgbClr val="FFFF00"/>
              </a:solidFill>
            </a:endParaRPr>
          </a:p>
        </p:txBody>
      </p:sp>
      <p:sp>
        <p:nvSpPr>
          <p:cNvPr id="29" name="TextBox 28"/>
          <p:cNvSpPr txBox="1"/>
          <p:nvPr/>
        </p:nvSpPr>
        <p:spPr>
          <a:xfrm>
            <a:off x="4356469" y="4223126"/>
            <a:ext cx="4658809" cy="461665"/>
          </a:xfrm>
          <a:prstGeom prst="rect">
            <a:avLst/>
          </a:prstGeom>
          <a:noFill/>
        </p:spPr>
        <p:txBody>
          <a:bodyPr wrap="square" rtlCol="0">
            <a:spAutoFit/>
          </a:bodyPr>
          <a:lstStyle/>
          <a:p>
            <a:r>
              <a:rPr lang="en-US" sz="2400" b="1" u="sng" dirty="0" smtClean="0">
                <a:solidFill>
                  <a:srgbClr val="FFFF00"/>
                </a:solidFill>
              </a:rPr>
              <a:t>Title</a:t>
            </a:r>
            <a:r>
              <a:rPr lang="en-US" sz="2400" b="1" dirty="0" smtClean="0">
                <a:solidFill>
                  <a:srgbClr val="FFFF00"/>
                </a:solidFill>
              </a:rPr>
              <a:t> : </a:t>
            </a:r>
            <a:r>
              <a:rPr lang="en-US" sz="2400" b="1" dirty="0" smtClean="0">
                <a:solidFill>
                  <a:schemeClr val="accent3"/>
                </a:solidFill>
              </a:rPr>
              <a:t>Bitcoin History Analysis </a:t>
            </a:r>
            <a:endParaRPr lang="en-US" sz="2400" b="1" dirty="0">
              <a:solidFill>
                <a:schemeClr val="accent3"/>
              </a:solidFill>
            </a:endParaRPr>
          </a:p>
        </p:txBody>
      </p:sp>
      <p:sp>
        <p:nvSpPr>
          <p:cNvPr id="849" name="Google Shape;849;p50"/>
          <p:cNvSpPr txBox="1">
            <a:spLocks noGrp="1"/>
          </p:cNvSpPr>
          <p:nvPr>
            <p:ph type="body" idx="1"/>
          </p:nvPr>
        </p:nvSpPr>
        <p:spPr>
          <a:xfrm>
            <a:off x="2722418" y="183182"/>
            <a:ext cx="4249882" cy="921218"/>
          </a:xfrm>
          <a:prstGeom prst="rect">
            <a:avLst/>
          </a:prstGeom>
          <a:effectLst>
            <a:softEdge rad="635000"/>
          </a:effectLst>
          <a:scene3d>
            <a:camera prst="perspectiveRight"/>
            <a:lightRig rig="threePt" dir="t"/>
          </a:scene3d>
          <a:sp3d>
            <a:bevelT prst="relaxedInset"/>
          </a:sp3d>
        </p:spPr>
        <p:txBody>
          <a:bodyPr spcFirstLastPara="1" wrap="square" lIns="91425" tIns="91425" rIns="91425" bIns="91425" anchor="ctr" anchorCtr="0">
            <a:prstTxWarp prst="textPlain">
              <a:avLst/>
            </a:prstTxWarp>
            <a:noAutofit/>
          </a:bodyPr>
          <a:lstStyle/>
          <a:p>
            <a:pPr marL="0" lvl="0" indent="0" algn="l" rtl="0">
              <a:spcBef>
                <a:spcPts val="0"/>
              </a:spcBef>
              <a:spcAft>
                <a:spcPts val="0"/>
              </a:spcAft>
              <a:buNone/>
            </a:pPr>
            <a:r>
              <a:rPr lang="en-US" b="1" spc="300" dirty="0" smtClean="0">
                <a:ln/>
                <a:solidFill>
                  <a:srgbClr val="FFFF00"/>
                </a:solidFill>
                <a:effectLst>
                  <a:outerShdw blurRad="38100" dist="19050" dir="2700000" algn="tl" rotWithShape="0">
                    <a:schemeClr val="dk1">
                      <a:lumMod val="50000"/>
                      <a:alpha val="40000"/>
                    </a:schemeClr>
                  </a:outerShdw>
                </a:effectLst>
              </a:rPr>
              <a:t>Data Analysis</a:t>
            </a:r>
            <a:endParaRPr b="1" spc="300" dirty="0">
              <a:ln/>
              <a:solidFill>
                <a:srgbClr val="FFFF00"/>
              </a:solidFill>
              <a:effectLst>
                <a:outerShdw blurRad="38100" dist="19050" dir="2700000" algn="tl" rotWithShape="0">
                  <a:schemeClr val="dk1">
                    <a:lumMod val="50000"/>
                    <a:alpha val="40000"/>
                  </a:schemeClr>
                </a:outerShdw>
              </a:effectLst>
            </a:endParaRPr>
          </a:p>
        </p:txBody>
      </p:sp>
      <p:pic>
        <p:nvPicPr>
          <p:cNvPr id="18"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840941"/>
            <a:ext cx="2344665" cy="302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114300" y="1132608"/>
            <a:ext cx="4707080" cy="3589998"/>
          </a:xfrm>
          <a:prstGeom prst="rect">
            <a:avLst/>
          </a:prstGeom>
        </p:spPr>
        <p:txBody>
          <a:bodyPr spcFirstLastPara="1" wrap="square" lIns="91425" tIns="91425" rIns="91425" bIns="91425" anchor="t" anchorCtr="0">
            <a:noAutofit/>
          </a:bodyPr>
          <a:lstStyle/>
          <a:p>
            <a:pPr indent="-457200">
              <a:buAutoNum type="arabicParenR"/>
            </a:pP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In 2008, Bitcoin was Invented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by </a:t>
            </a:r>
            <a:r>
              <a:rPr lang="en-IN" b="1" u="sng" dirty="0">
                <a:ln w="10160">
                  <a:solidFill>
                    <a:schemeClr val="accent5"/>
                  </a:solidFill>
                  <a:prstDash val="solid"/>
                </a:ln>
                <a:solidFill>
                  <a:srgbClr val="FFC000"/>
                </a:solidFill>
                <a:effectLst>
                  <a:outerShdw blurRad="38100" dist="22860" dir="5400000" algn="tl" rotWithShape="0">
                    <a:srgbClr val="000000">
                      <a:alpha val="30000"/>
                    </a:srgbClr>
                  </a:outerShdw>
                </a:effectLst>
              </a:rPr>
              <a:t>Satoshi</a:t>
            </a:r>
            <a:r>
              <a:rPr lang="en-IN"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b="1" u="sng" dirty="0" err="1">
                <a:ln w="10160">
                  <a:solidFill>
                    <a:schemeClr val="accent5"/>
                  </a:solidFill>
                  <a:prstDash val="solid"/>
                </a:ln>
                <a:solidFill>
                  <a:srgbClr val="FFC000"/>
                </a:solidFill>
                <a:effectLst>
                  <a:outerShdw blurRad="38100" dist="22860" dir="5400000" algn="tl" rotWithShape="0">
                    <a:srgbClr val="000000">
                      <a:alpha val="30000"/>
                    </a:srgbClr>
                  </a:outerShdw>
                </a:effectLst>
              </a:rPr>
              <a:t>Nakamoto</a:t>
            </a:r>
            <a:r>
              <a:rPr lang="en-IN"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Japan.</a:t>
            </a:r>
          </a:p>
          <a:p>
            <a:pPr indent="-457200">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The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currency began use in </a:t>
            </a:r>
            <a:r>
              <a:rPr lang="en-IN" b="1" u="sng" dirty="0">
                <a:ln w="10160">
                  <a:solidFill>
                    <a:schemeClr val="accent5"/>
                  </a:solidFill>
                  <a:prstDash val="solid"/>
                </a:ln>
                <a:solidFill>
                  <a:srgbClr val="FFC000"/>
                </a:solidFill>
                <a:effectLst>
                  <a:outerShdw blurRad="38100" dist="22860" dir="5400000" algn="tl" rotWithShape="0">
                    <a:srgbClr val="000000">
                      <a:alpha val="30000"/>
                    </a:srgbClr>
                  </a:outerShdw>
                </a:effectLst>
              </a:rPr>
              <a:t>2009</a:t>
            </a: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indent="-457200">
              <a:buFont typeface="Titillium Web"/>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1(BTC)=</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oogle Sans"/>
              </a:rPr>
              <a:t>₹</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1,606,218.67(Indian rupees</a:t>
            </a: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indent="-457200">
              <a:buFont typeface="Titillium Web"/>
              <a:buAutoNum type="arabicParenR"/>
            </a:pPr>
            <a:endParaRPr lang="en-IN"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r>
              <a:rPr lang="en-IN" b="1" u="sng" dirty="0">
                <a:ln w="10160">
                  <a:solidFill>
                    <a:schemeClr val="accent5"/>
                  </a:solidFill>
                  <a:prstDash val="solid"/>
                </a:ln>
                <a:solidFill>
                  <a:srgbClr val="FFC000"/>
                </a:solidFill>
                <a:effectLst>
                  <a:outerShdw blurRad="38100" dist="22860" dir="5400000" algn="tl" rotWithShape="0">
                    <a:srgbClr val="000000">
                      <a:alpha val="30000"/>
                    </a:srgbClr>
                  </a:outerShdw>
                </a:effectLst>
              </a:rPr>
              <a:t>Amit Bhardwaj</a:t>
            </a:r>
            <a:r>
              <a:rPr lang="en-IN"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had been  started bitcoin in India</a:t>
            </a:r>
            <a:r>
              <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indent="-457200">
              <a:buAutoNum type="arabicParenR"/>
            </a:pPr>
            <a:r>
              <a:rPr lang="en-IN" b="1" u="sng" dirty="0">
                <a:ln w="10160">
                  <a:solidFill>
                    <a:schemeClr val="accent5"/>
                  </a:solidFill>
                  <a:prstDash val="solid"/>
                </a:ln>
                <a:solidFill>
                  <a:srgbClr val="FFC000"/>
                </a:solidFill>
                <a:effectLst>
                  <a:outerShdw blurRad="38100" dist="22860" dir="5400000" algn="tl" rotWithShape="0">
                    <a:srgbClr val="000000">
                      <a:alpha val="30000"/>
                    </a:srgbClr>
                  </a:outerShdw>
                </a:effectLst>
              </a:rPr>
              <a:t>103 countries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are using bitcoin in the world.</a:t>
            </a:r>
          </a:p>
          <a:p>
            <a:pPr indent="-457200">
              <a:buAutoNum type="arabicParenR"/>
            </a:pP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Font typeface="Titillium Web"/>
              <a:buAutoNum type="arabicParenR"/>
            </a:pPr>
            <a:endParaRPr lang="en-IN"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u="sng"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indent="-457200">
              <a:buAutoNum type="arabicParenR"/>
            </a:pPr>
            <a:endParaRPr lang="en-IN" b="1" u="sng"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lvl="0" indent="0" algn="l" rtl="0">
              <a:spcBef>
                <a:spcPts val="0"/>
              </a:spcBef>
              <a:spcAft>
                <a:spcPts val="0"/>
              </a:spcAft>
              <a:buClr>
                <a:srgbClr val="181818"/>
              </a:buClr>
              <a:buSzPts val="1100"/>
              <a:buFont typeface="Arial"/>
              <a:buNone/>
            </a:pPr>
            <a:endParaRP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Picture 5">
            <a:extLst>
              <a:ext uri="{FF2B5EF4-FFF2-40B4-BE49-F238E27FC236}">
                <a16:creationId xmlns:a16="http://schemas.microsoft.com/office/drawing/2014/main" id="{67A8A39A-ED32-9D3C-3002-EA76267A45EA}"/>
              </a:ext>
            </a:extLst>
          </p:cNvPr>
          <p:cNvPicPr>
            <a:picLocks noChangeAspect="1"/>
          </p:cNvPicPr>
          <p:nvPr/>
        </p:nvPicPr>
        <p:blipFill>
          <a:blip r:embed="rId3">
            <a:alphaModFix amt="70000"/>
          </a:blip>
          <a:stretch>
            <a:fillRect/>
          </a:stretch>
        </p:blipFill>
        <p:spPr>
          <a:xfrm>
            <a:off x="4821380" y="1454727"/>
            <a:ext cx="3273137" cy="2774374"/>
          </a:xfrm>
          <a:prstGeom prst="rect">
            <a:avLst/>
          </a:prstGeom>
        </p:spPr>
      </p:pic>
      <p:sp>
        <p:nvSpPr>
          <p:cNvPr id="2" name="TextBox 1"/>
          <p:cNvSpPr txBox="1"/>
          <p:nvPr/>
        </p:nvSpPr>
        <p:spPr>
          <a:xfrm>
            <a:off x="5309752" y="966355"/>
            <a:ext cx="2524991" cy="400110"/>
          </a:xfrm>
          <a:prstGeom prst="rect">
            <a:avLst/>
          </a:prstGeom>
          <a:noFill/>
        </p:spPr>
        <p:txBody>
          <a:bodyPr wrap="square" rtlCol="0">
            <a:spAutoFit/>
          </a:bodyPr>
          <a:lstStyle/>
          <a:p>
            <a:r>
              <a:rPr lang="en-IN" sz="2000" b="1" u="sng" dirty="0">
                <a:solidFill>
                  <a:srgbClr val="00B0F0"/>
                </a:solidFill>
              </a:rPr>
              <a:t>Satoshi Nakamoto</a:t>
            </a:r>
            <a:endParaRPr lang="en-US" sz="2000" dirty="0">
              <a:solidFill>
                <a:srgbClr val="00B0F0"/>
              </a:solidFill>
            </a:endParaRPr>
          </a:p>
        </p:txBody>
      </p:sp>
      <p:sp>
        <p:nvSpPr>
          <p:cNvPr id="3" name="TextBox 2"/>
          <p:cNvSpPr txBox="1"/>
          <p:nvPr/>
        </p:nvSpPr>
        <p:spPr>
          <a:xfrm>
            <a:off x="1101433" y="83127"/>
            <a:ext cx="3616041" cy="523220"/>
          </a:xfrm>
          <a:prstGeom prst="rect">
            <a:avLst/>
          </a:prstGeom>
          <a:noFill/>
        </p:spPr>
        <p:txBody>
          <a:bodyPr wrap="square" rtlCol="0">
            <a:spAutoFit/>
          </a:bodyPr>
          <a:lstStyle/>
          <a:p>
            <a:r>
              <a:rPr lang="en-US" sz="2800" b="1" u="sng" spc="300" dirty="0" smtClean="0">
                <a:solidFill>
                  <a:srgbClr val="FFFF00"/>
                </a:solidFill>
                <a:effectLst>
                  <a:outerShdw blurRad="38100" dist="38100" dir="2700000" algn="tl">
                    <a:srgbClr val="000000">
                      <a:alpha val="43137"/>
                    </a:srgbClr>
                  </a:outerShdw>
                </a:effectLst>
              </a:rPr>
              <a:t>About</a:t>
            </a:r>
            <a:r>
              <a:rPr lang="en-US" sz="2800" b="1" u="sng" spc="600" dirty="0" smtClean="0">
                <a:solidFill>
                  <a:srgbClr val="FFFF00"/>
                </a:solidFill>
                <a:effectLst>
                  <a:outerShdw blurRad="38100" dist="38100" dir="2700000" algn="tl">
                    <a:srgbClr val="000000">
                      <a:alpha val="43137"/>
                    </a:srgbClr>
                  </a:outerShdw>
                </a:effectLst>
              </a:rPr>
              <a:t> </a:t>
            </a:r>
            <a:r>
              <a:rPr lang="en-US" sz="2800" b="1" u="sng" spc="300" dirty="0" smtClean="0">
                <a:solidFill>
                  <a:srgbClr val="FFFF00"/>
                </a:solidFill>
                <a:effectLst>
                  <a:outerShdw blurRad="38100" dist="38100" dir="2700000" algn="tl">
                    <a:srgbClr val="000000">
                      <a:alpha val="43137"/>
                    </a:srgbClr>
                  </a:outerShdw>
                </a:effectLst>
              </a:rPr>
              <a:t>Bitcoin</a:t>
            </a:r>
            <a:endParaRPr lang="en-US" sz="2800" b="1" u="sng" spc="300" dirty="0">
              <a:solidFill>
                <a:srgbClr val="FFFF00"/>
              </a:solidFill>
              <a:effectLst>
                <a:outerShdw blurRad="38100" dist="38100" dir="2700000" algn="tl">
                  <a:srgbClr val="000000">
                    <a:alpha val="43137"/>
                  </a:srgbClr>
                </a:outerShdw>
              </a:effectLst>
            </a:endParaRPr>
          </a:p>
        </p:txBody>
      </p:sp>
      <p:pic>
        <p:nvPicPr>
          <p:cNvPr id="7" name="Picture 2" descr="Innomatics Research labs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04" name="Google Shape;704;p41"/>
          <p:cNvSpPr txBox="1">
            <a:spLocks noGrp="1"/>
          </p:cNvSpPr>
          <p:nvPr>
            <p:ph type="subTitle" idx="9"/>
          </p:nvPr>
        </p:nvSpPr>
        <p:spPr>
          <a:xfrm>
            <a:off x="839023" y="1496759"/>
            <a:ext cx="1897947" cy="419700"/>
          </a:xfrm>
          <a:prstGeom prst="rect">
            <a:avLst/>
          </a:prstGeom>
        </p:spPr>
        <p:txBody>
          <a:bodyPr spcFirstLastPara="1" wrap="square" lIns="91425" tIns="91425" rIns="91425" bIns="91425" anchor="ctr" anchorCtr="0">
            <a:noAutofit/>
          </a:bodyPr>
          <a:lstStyle/>
          <a:p>
            <a:pPr marL="0" lvl="0" indent="0"/>
            <a:r>
              <a:rPr lang="en-US" sz="2400" dirty="0" smtClean="0"/>
              <a:t>Beautiful soup</a:t>
            </a:r>
            <a:endParaRPr sz="2400" dirty="0"/>
          </a:p>
        </p:txBody>
      </p:sp>
      <p:sp>
        <p:nvSpPr>
          <p:cNvPr id="708" name="Google Shape;708;p41"/>
          <p:cNvSpPr txBox="1">
            <a:spLocks noGrp="1"/>
          </p:cNvSpPr>
          <p:nvPr>
            <p:ph type="title"/>
          </p:nvPr>
        </p:nvSpPr>
        <p:spPr>
          <a:xfrm>
            <a:off x="1601068" y="4724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solidFill>
                  <a:srgbClr val="FFFF00"/>
                </a:solidFill>
              </a:rPr>
              <a:t>Libraries used during web scraping </a:t>
            </a:r>
            <a:endParaRPr u="sng" dirty="0">
              <a:solidFill>
                <a:srgbClr val="FFFF00"/>
              </a:solidFill>
            </a:endParaRPr>
          </a:p>
        </p:txBody>
      </p:sp>
      <p:sp>
        <p:nvSpPr>
          <p:cNvPr id="23" name="Google Shape;649;p37"/>
          <p:cNvSpPr/>
          <p:nvPr/>
        </p:nvSpPr>
        <p:spPr>
          <a:xfrm>
            <a:off x="870577" y="250799"/>
            <a:ext cx="523907" cy="950201"/>
          </a:xfrm>
          <a:custGeom>
            <a:avLst/>
            <a:gdLst/>
            <a:ahLst/>
            <a:cxnLst/>
            <a:rect l="l" t="t" r="r" b="b"/>
            <a:pathLst>
              <a:path w="182705" h="208768" extrusionOk="0">
                <a:moveTo>
                  <a:pt x="115247" y="6100"/>
                </a:moveTo>
                <a:cubicBezTo>
                  <a:pt x="117204" y="6100"/>
                  <a:pt x="118998" y="6687"/>
                  <a:pt x="120466" y="7633"/>
                </a:cubicBezTo>
                <a:cubicBezTo>
                  <a:pt x="121934" y="8579"/>
                  <a:pt x="123141" y="9884"/>
                  <a:pt x="123989" y="11384"/>
                </a:cubicBezTo>
                <a:cubicBezTo>
                  <a:pt x="124804" y="12852"/>
                  <a:pt x="125294" y="14483"/>
                  <a:pt x="125294" y="16114"/>
                </a:cubicBezTo>
                <a:cubicBezTo>
                  <a:pt x="125294" y="17582"/>
                  <a:pt x="124902" y="19083"/>
                  <a:pt x="124054" y="20387"/>
                </a:cubicBezTo>
                <a:lnTo>
                  <a:pt x="106048" y="48604"/>
                </a:lnTo>
                <a:lnTo>
                  <a:pt x="76494" y="48604"/>
                </a:lnTo>
                <a:lnTo>
                  <a:pt x="58749" y="20746"/>
                </a:lnTo>
                <a:cubicBezTo>
                  <a:pt x="57836" y="19311"/>
                  <a:pt x="57444" y="17713"/>
                  <a:pt x="57444" y="16147"/>
                </a:cubicBezTo>
                <a:cubicBezTo>
                  <a:pt x="57444" y="14483"/>
                  <a:pt x="57868" y="12820"/>
                  <a:pt x="58717" y="11352"/>
                </a:cubicBezTo>
                <a:cubicBezTo>
                  <a:pt x="59532" y="9851"/>
                  <a:pt x="60739" y="8546"/>
                  <a:pt x="62207" y="7633"/>
                </a:cubicBezTo>
                <a:cubicBezTo>
                  <a:pt x="63675" y="6687"/>
                  <a:pt x="65469" y="6100"/>
                  <a:pt x="67459" y="6100"/>
                </a:cubicBezTo>
                <a:cubicBezTo>
                  <a:pt x="69481" y="6100"/>
                  <a:pt x="71340" y="6720"/>
                  <a:pt x="72906" y="7731"/>
                </a:cubicBezTo>
                <a:cubicBezTo>
                  <a:pt x="74537" y="8807"/>
                  <a:pt x="75809" y="10308"/>
                  <a:pt x="76592" y="12102"/>
                </a:cubicBezTo>
                <a:cubicBezTo>
                  <a:pt x="76886" y="12787"/>
                  <a:pt x="77440" y="13374"/>
                  <a:pt x="78191" y="13700"/>
                </a:cubicBezTo>
                <a:cubicBezTo>
                  <a:pt x="78575" y="13864"/>
                  <a:pt x="78976" y="13941"/>
                  <a:pt x="79372" y="13941"/>
                </a:cubicBezTo>
                <a:cubicBezTo>
                  <a:pt x="80554" y="13941"/>
                  <a:pt x="81690" y="13251"/>
                  <a:pt x="82203" y="12102"/>
                </a:cubicBezTo>
                <a:cubicBezTo>
                  <a:pt x="82953" y="10308"/>
                  <a:pt x="84258" y="8807"/>
                  <a:pt x="85889" y="7731"/>
                </a:cubicBezTo>
                <a:cubicBezTo>
                  <a:pt x="87455" y="6720"/>
                  <a:pt x="89314" y="6100"/>
                  <a:pt x="91336" y="6100"/>
                </a:cubicBezTo>
                <a:cubicBezTo>
                  <a:pt x="93359" y="6100"/>
                  <a:pt x="95251" y="6720"/>
                  <a:pt x="96816" y="7731"/>
                </a:cubicBezTo>
                <a:cubicBezTo>
                  <a:pt x="98447" y="8807"/>
                  <a:pt x="99752" y="10308"/>
                  <a:pt x="100503" y="12102"/>
                </a:cubicBezTo>
                <a:cubicBezTo>
                  <a:pt x="100796" y="12787"/>
                  <a:pt x="101351" y="13374"/>
                  <a:pt x="102101" y="13700"/>
                </a:cubicBezTo>
                <a:cubicBezTo>
                  <a:pt x="102485" y="13864"/>
                  <a:pt x="102886" y="13941"/>
                  <a:pt x="103282" y="13941"/>
                </a:cubicBezTo>
                <a:cubicBezTo>
                  <a:pt x="104462" y="13941"/>
                  <a:pt x="105592" y="13251"/>
                  <a:pt x="106080" y="12102"/>
                </a:cubicBezTo>
                <a:cubicBezTo>
                  <a:pt x="106863" y="10308"/>
                  <a:pt x="108168" y="8807"/>
                  <a:pt x="109799" y="7731"/>
                </a:cubicBezTo>
                <a:cubicBezTo>
                  <a:pt x="111365" y="6720"/>
                  <a:pt x="113224" y="6100"/>
                  <a:pt x="115247" y="6100"/>
                </a:cubicBezTo>
                <a:close/>
                <a:moveTo>
                  <a:pt x="98447" y="110516"/>
                </a:moveTo>
                <a:cubicBezTo>
                  <a:pt x="99981" y="110516"/>
                  <a:pt x="101351" y="111136"/>
                  <a:pt x="102362" y="112114"/>
                </a:cubicBezTo>
                <a:cubicBezTo>
                  <a:pt x="103373" y="113126"/>
                  <a:pt x="103993" y="114496"/>
                  <a:pt x="103993" y="115996"/>
                </a:cubicBezTo>
                <a:cubicBezTo>
                  <a:pt x="103993" y="117497"/>
                  <a:pt x="103373" y="118867"/>
                  <a:pt x="102362" y="119845"/>
                </a:cubicBezTo>
                <a:cubicBezTo>
                  <a:pt x="101351" y="120857"/>
                  <a:pt x="99981" y="121476"/>
                  <a:pt x="98447" y="121476"/>
                </a:cubicBezTo>
                <a:lnTo>
                  <a:pt x="84193" y="121476"/>
                </a:lnTo>
                <a:lnTo>
                  <a:pt x="84193" y="110516"/>
                </a:lnTo>
                <a:close/>
                <a:moveTo>
                  <a:pt x="98447" y="127576"/>
                </a:moveTo>
                <a:cubicBezTo>
                  <a:pt x="99981" y="127576"/>
                  <a:pt x="101351" y="128196"/>
                  <a:pt x="102362" y="129175"/>
                </a:cubicBezTo>
                <a:cubicBezTo>
                  <a:pt x="103373" y="130186"/>
                  <a:pt x="103993" y="131556"/>
                  <a:pt x="103993" y="133056"/>
                </a:cubicBezTo>
                <a:cubicBezTo>
                  <a:pt x="103993" y="134557"/>
                  <a:pt x="103373" y="135927"/>
                  <a:pt x="102362" y="136906"/>
                </a:cubicBezTo>
                <a:cubicBezTo>
                  <a:pt x="101351" y="137917"/>
                  <a:pt x="99981" y="138537"/>
                  <a:pt x="98447" y="138537"/>
                </a:cubicBezTo>
                <a:lnTo>
                  <a:pt x="84193" y="138537"/>
                </a:lnTo>
                <a:lnTo>
                  <a:pt x="84193" y="127576"/>
                </a:lnTo>
                <a:close/>
                <a:moveTo>
                  <a:pt x="87552" y="98251"/>
                </a:moveTo>
                <a:cubicBezTo>
                  <a:pt x="85856" y="98251"/>
                  <a:pt x="84519" y="99621"/>
                  <a:pt x="84519" y="101317"/>
                </a:cubicBezTo>
                <a:lnTo>
                  <a:pt x="84519" y="104416"/>
                </a:lnTo>
                <a:lnTo>
                  <a:pt x="75679" y="104416"/>
                </a:lnTo>
                <a:cubicBezTo>
                  <a:pt x="73983" y="104416"/>
                  <a:pt x="72613" y="105786"/>
                  <a:pt x="72613" y="107450"/>
                </a:cubicBezTo>
                <a:cubicBezTo>
                  <a:pt x="72613" y="109146"/>
                  <a:pt x="73983" y="110516"/>
                  <a:pt x="75679" y="110516"/>
                </a:cubicBezTo>
                <a:lnTo>
                  <a:pt x="78060" y="110516"/>
                </a:lnTo>
                <a:lnTo>
                  <a:pt x="78060" y="138537"/>
                </a:lnTo>
                <a:lnTo>
                  <a:pt x="75679" y="138537"/>
                </a:lnTo>
                <a:cubicBezTo>
                  <a:pt x="73983" y="138537"/>
                  <a:pt x="72613" y="139907"/>
                  <a:pt x="72613" y="141603"/>
                </a:cubicBezTo>
                <a:cubicBezTo>
                  <a:pt x="72613" y="143266"/>
                  <a:pt x="73983" y="144636"/>
                  <a:pt x="75679" y="144636"/>
                </a:cubicBezTo>
                <a:lnTo>
                  <a:pt x="84519" y="144636"/>
                </a:lnTo>
                <a:lnTo>
                  <a:pt x="84519" y="147735"/>
                </a:lnTo>
                <a:cubicBezTo>
                  <a:pt x="84519" y="149432"/>
                  <a:pt x="85856" y="150802"/>
                  <a:pt x="87552" y="150802"/>
                </a:cubicBezTo>
                <a:cubicBezTo>
                  <a:pt x="89249" y="150802"/>
                  <a:pt x="90619" y="149432"/>
                  <a:pt x="90619" y="147735"/>
                </a:cubicBezTo>
                <a:lnTo>
                  <a:pt x="90619" y="144636"/>
                </a:lnTo>
                <a:lnTo>
                  <a:pt x="95414" y="144636"/>
                </a:lnTo>
                <a:lnTo>
                  <a:pt x="95414" y="147735"/>
                </a:lnTo>
                <a:cubicBezTo>
                  <a:pt x="95414" y="149432"/>
                  <a:pt x="96751" y="150802"/>
                  <a:pt x="98447" y="150802"/>
                </a:cubicBezTo>
                <a:cubicBezTo>
                  <a:pt x="100144" y="150802"/>
                  <a:pt x="101514" y="149432"/>
                  <a:pt x="101514" y="147735"/>
                </a:cubicBezTo>
                <a:lnTo>
                  <a:pt x="101514" y="144245"/>
                </a:lnTo>
                <a:cubicBezTo>
                  <a:pt x="103504" y="143691"/>
                  <a:pt x="105265" y="142647"/>
                  <a:pt x="106668" y="141244"/>
                </a:cubicBezTo>
                <a:cubicBezTo>
                  <a:pt x="108788" y="139156"/>
                  <a:pt x="110093" y="136253"/>
                  <a:pt x="110093" y="133056"/>
                </a:cubicBezTo>
                <a:cubicBezTo>
                  <a:pt x="110093" y="129794"/>
                  <a:pt x="108723" y="126728"/>
                  <a:pt x="106309" y="124510"/>
                </a:cubicBezTo>
                <a:cubicBezTo>
                  <a:pt x="108723" y="122324"/>
                  <a:pt x="110093" y="119258"/>
                  <a:pt x="110093" y="115996"/>
                </a:cubicBezTo>
                <a:cubicBezTo>
                  <a:pt x="110093" y="112799"/>
                  <a:pt x="108788" y="109896"/>
                  <a:pt x="106668" y="107809"/>
                </a:cubicBezTo>
                <a:cubicBezTo>
                  <a:pt x="105265" y="106406"/>
                  <a:pt x="103504" y="105362"/>
                  <a:pt x="101514" y="104808"/>
                </a:cubicBezTo>
                <a:lnTo>
                  <a:pt x="101514" y="101317"/>
                </a:lnTo>
                <a:cubicBezTo>
                  <a:pt x="101514" y="99621"/>
                  <a:pt x="100144" y="98251"/>
                  <a:pt x="98447" y="98251"/>
                </a:cubicBezTo>
                <a:cubicBezTo>
                  <a:pt x="96751" y="98251"/>
                  <a:pt x="95414" y="99621"/>
                  <a:pt x="95414" y="101317"/>
                </a:cubicBezTo>
                <a:lnTo>
                  <a:pt x="95414" y="104416"/>
                </a:lnTo>
                <a:lnTo>
                  <a:pt x="90619" y="104416"/>
                </a:lnTo>
                <a:lnTo>
                  <a:pt x="90619" y="101317"/>
                </a:lnTo>
                <a:cubicBezTo>
                  <a:pt x="90619" y="99621"/>
                  <a:pt x="89249" y="98251"/>
                  <a:pt x="87552" y="98251"/>
                </a:cubicBezTo>
                <a:close/>
                <a:moveTo>
                  <a:pt x="91369" y="83344"/>
                </a:moveTo>
                <a:cubicBezTo>
                  <a:pt x="79985" y="83344"/>
                  <a:pt x="69677" y="87943"/>
                  <a:pt x="62239" y="95413"/>
                </a:cubicBezTo>
                <a:cubicBezTo>
                  <a:pt x="54802" y="102850"/>
                  <a:pt x="50170" y="113158"/>
                  <a:pt x="50170" y="124510"/>
                </a:cubicBezTo>
                <a:cubicBezTo>
                  <a:pt x="50170" y="135894"/>
                  <a:pt x="54802" y="146202"/>
                  <a:pt x="62239" y="153640"/>
                </a:cubicBezTo>
                <a:cubicBezTo>
                  <a:pt x="69677" y="161077"/>
                  <a:pt x="79985" y="165709"/>
                  <a:pt x="91369" y="165709"/>
                </a:cubicBezTo>
                <a:cubicBezTo>
                  <a:pt x="102721" y="165709"/>
                  <a:pt x="113029" y="161077"/>
                  <a:pt x="120466" y="153640"/>
                </a:cubicBezTo>
                <a:cubicBezTo>
                  <a:pt x="127936" y="146202"/>
                  <a:pt x="132535" y="135894"/>
                  <a:pt x="132535" y="124510"/>
                </a:cubicBezTo>
                <a:cubicBezTo>
                  <a:pt x="132535" y="121835"/>
                  <a:pt x="132274" y="119226"/>
                  <a:pt x="131785" y="116649"/>
                </a:cubicBezTo>
                <a:cubicBezTo>
                  <a:pt x="131263" y="114039"/>
                  <a:pt x="130513" y="111495"/>
                  <a:pt x="129534" y="109081"/>
                </a:cubicBezTo>
                <a:cubicBezTo>
                  <a:pt x="129062" y="107887"/>
                  <a:pt x="127907" y="107167"/>
                  <a:pt x="126691" y="107167"/>
                </a:cubicBezTo>
                <a:cubicBezTo>
                  <a:pt x="126312" y="107167"/>
                  <a:pt x="125927" y="107237"/>
                  <a:pt x="125555" y="107385"/>
                </a:cubicBezTo>
                <a:cubicBezTo>
                  <a:pt x="123989" y="108037"/>
                  <a:pt x="123239" y="109798"/>
                  <a:pt x="123858" y="111364"/>
                </a:cubicBezTo>
                <a:cubicBezTo>
                  <a:pt x="124706" y="113419"/>
                  <a:pt x="125359" y="115572"/>
                  <a:pt x="125783" y="117790"/>
                </a:cubicBezTo>
                <a:cubicBezTo>
                  <a:pt x="126207" y="119976"/>
                  <a:pt x="126403" y="122194"/>
                  <a:pt x="126403" y="124510"/>
                </a:cubicBezTo>
                <a:cubicBezTo>
                  <a:pt x="126403" y="134198"/>
                  <a:pt x="122488" y="142973"/>
                  <a:pt x="116160" y="149301"/>
                </a:cubicBezTo>
                <a:cubicBezTo>
                  <a:pt x="109799" y="155662"/>
                  <a:pt x="101057" y="159576"/>
                  <a:pt x="91369" y="159576"/>
                </a:cubicBezTo>
                <a:cubicBezTo>
                  <a:pt x="81681" y="159576"/>
                  <a:pt x="72906" y="155662"/>
                  <a:pt x="66578" y="149301"/>
                </a:cubicBezTo>
                <a:cubicBezTo>
                  <a:pt x="60217" y="142973"/>
                  <a:pt x="56303" y="134198"/>
                  <a:pt x="56303" y="124510"/>
                </a:cubicBezTo>
                <a:cubicBezTo>
                  <a:pt x="56303" y="114855"/>
                  <a:pt x="60217" y="106080"/>
                  <a:pt x="66578" y="99719"/>
                </a:cubicBezTo>
                <a:cubicBezTo>
                  <a:pt x="72906" y="93391"/>
                  <a:pt x="81681" y="89476"/>
                  <a:pt x="91369" y="89476"/>
                </a:cubicBezTo>
                <a:cubicBezTo>
                  <a:pt x="96360" y="89476"/>
                  <a:pt x="101090" y="90488"/>
                  <a:pt x="105363" y="92379"/>
                </a:cubicBezTo>
                <a:cubicBezTo>
                  <a:pt x="109832" y="94304"/>
                  <a:pt x="113779" y="97142"/>
                  <a:pt x="117041" y="100665"/>
                </a:cubicBezTo>
                <a:cubicBezTo>
                  <a:pt x="117656" y="101314"/>
                  <a:pt x="118477" y="101641"/>
                  <a:pt x="119298" y="101641"/>
                </a:cubicBezTo>
                <a:cubicBezTo>
                  <a:pt x="120044" y="101641"/>
                  <a:pt x="120789" y="101371"/>
                  <a:pt x="121379" y="100828"/>
                </a:cubicBezTo>
                <a:cubicBezTo>
                  <a:pt x="122586" y="99654"/>
                  <a:pt x="122684" y="97729"/>
                  <a:pt x="121510" y="96490"/>
                </a:cubicBezTo>
                <a:cubicBezTo>
                  <a:pt x="117693" y="92379"/>
                  <a:pt x="113029" y="89052"/>
                  <a:pt x="107777" y="86769"/>
                </a:cubicBezTo>
                <a:cubicBezTo>
                  <a:pt x="102753" y="84551"/>
                  <a:pt x="97175" y="83344"/>
                  <a:pt x="91369" y="83344"/>
                </a:cubicBezTo>
                <a:close/>
                <a:moveTo>
                  <a:pt x="27035" y="121553"/>
                </a:moveTo>
                <a:cubicBezTo>
                  <a:pt x="25662" y="121553"/>
                  <a:pt x="24403" y="122469"/>
                  <a:pt x="24042" y="123858"/>
                </a:cubicBezTo>
                <a:cubicBezTo>
                  <a:pt x="22411" y="130186"/>
                  <a:pt x="21139" y="136645"/>
                  <a:pt x="20160" y="143136"/>
                </a:cubicBezTo>
                <a:cubicBezTo>
                  <a:pt x="19214" y="149693"/>
                  <a:pt x="18562" y="156314"/>
                  <a:pt x="18301" y="162936"/>
                </a:cubicBezTo>
                <a:cubicBezTo>
                  <a:pt x="18235" y="164469"/>
                  <a:pt x="17909" y="165415"/>
                  <a:pt x="17453" y="166002"/>
                </a:cubicBezTo>
                <a:cubicBezTo>
                  <a:pt x="17028" y="166524"/>
                  <a:pt x="16343" y="166883"/>
                  <a:pt x="15528" y="167144"/>
                </a:cubicBezTo>
                <a:cubicBezTo>
                  <a:pt x="11026" y="168612"/>
                  <a:pt x="7079" y="171385"/>
                  <a:pt x="4274" y="175038"/>
                </a:cubicBezTo>
                <a:cubicBezTo>
                  <a:pt x="1632" y="178529"/>
                  <a:pt x="1" y="182802"/>
                  <a:pt x="1" y="187564"/>
                </a:cubicBezTo>
                <a:cubicBezTo>
                  <a:pt x="1" y="193403"/>
                  <a:pt x="2382" y="198688"/>
                  <a:pt x="6231" y="202537"/>
                </a:cubicBezTo>
                <a:cubicBezTo>
                  <a:pt x="10080" y="206386"/>
                  <a:pt x="15397" y="208767"/>
                  <a:pt x="21236" y="208767"/>
                </a:cubicBezTo>
                <a:lnTo>
                  <a:pt x="119977" y="208767"/>
                </a:lnTo>
                <a:cubicBezTo>
                  <a:pt x="121640" y="208767"/>
                  <a:pt x="123010" y="207397"/>
                  <a:pt x="123010" y="205701"/>
                </a:cubicBezTo>
                <a:cubicBezTo>
                  <a:pt x="123010" y="204037"/>
                  <a:pt x="121640" y="202667"/>
                  <a:pt x="119977" y="202667"/>
                </a:cubicBezTo>
                <a:lnTo>
                  <a:pt x="21236" y="202667"/>
                </a:lnTo>
                <a:cubicBezTo>
                  <a:pt x="17061" y="202667"/>
                  <a:pt x="13310" y="200938"/>
                  <a:pt x="10570" y="198198"/>
                </a:cubicBezTo>
                <a:cubicBezTo>
                  <a:pt x="7830" y="195491"/>
                  <a:pt x="6133" y="191707"/>
                  <a:pt x="6133" y="187564"/>
                </a:cubicBezTo>
                <a:cubicBezTo>
                  <a:pt x="6133" y="184204"/>
                  <a:pt x="7275" y="181203"/>
                  <a:pt x="9134" y="178757"/>
                </a:cubicBezTo>
                <a:cubicBezTo>
                  <a:pt x="11190" y="176082"/>
                  <a:pt x="14093" y="174060"/>
                  <a:pt x="17420" y="172951"/>
                </a:cubicBezTo>
                <a:cubicBezTo>
                  <a:pt x="19279" y="172331"/>
                  <a:pt x="20943" y="171417"/>
                  <a:pt x="22215" y="169819"/>
                </a:cubicBezTo>
                <a:cubicBezTo>
                  <a:pt x="23487" y="168253"/>
                  <a:pt x="24237" y="166166"/>
                  <a:pt x="24368" y="163197"/>
                </a:cubicBezTo>
                <a:cubicBezTo>
                  <a:pt x="24661" y="156869"/>
                  <a:pt x="25281" y="150443"/>
                  <a:pt x="26227" y="144049"/>
                </a:cubicBezTo>
                <a:cubicBezTo>
                  <a:pt x="27141" y="137623"/>
                  <a:pt x="28413" y="131360"/>
                  <a:pt x="29946" y="125358"/>
                </a:cubicBezTo>
                <a:cubicBezTo>
                  <a:pt x="30370" y="123727"/>
                  <a:pt x="29391" y="122064"/>
                  <a:pt x="27760" y="121639"/>
                </a:cubicBezTo>
                <a:cubicBezTo>
                  <a:pt x="27518" y="121581"/>
                  <a:pt x="27275" y="121553"/>
                  <a:pt x="27035" y="121553"/>
                </a:cubicBezTo>
                <a:close/>
                <a:moveTo>
                  <a:pt x="67459" y="0"/>
                </a:moveTo>
                <a:cubicBezTo>
                  <a:pt x="64262" y="0"/>
                  <a:pt x="61391" y="946"/>
                  <a:pt x="58912" y="2479"/>
                </a:cubicBezTo>
                <a:cubicBezTo>
                  <a:pt x="56596" y="3980"/>
                  <a:pt x="54704" y="6035"/>
                  <a:pt x="53367" y="8383"/>
                </a:cubicBezTo>
                <a:cubicBezTo>
                  <a:pt x="52062" y="10765"/>
                  <a:pt x="51312" y="13439"/>
                  <a:pt x="51312" y="16147"/>
                </a:cubicBezTo>
                <a:cubicBezTo>
                  <a:pt x="51312" y="18822"/>
                  <a:pt x="52029" y="21529"/>
                  <a:pt x="53628" y="24008"/>
                </a:cubicBezTo>
                <a:lnTo>
                  <a:pt x="69285" y="48604"/>
                </a:lnTo>
                <a:lnTo>
                  <a:pt x="61587" y="48604"/>
                </a:lnTo>
                <a:cubicBezTo>
                  <a:pt x="58619" y="48604"/>
                  <a:pt x="55944" y="49843"/>
                  <a:pt x="53987" y="51768"/>
                </a:cubicBezTo>
                <a:cubicBezTo>
                  <a:pt x="52029" y="53725"/>
                  <a:pt x="50823" y="56432"/>
                  <a:pt x="50823" y="59368"/>
                </a:cubicBezTo>
                <a:cubicBezTo>
                  <a:pt x="50823" y="62761"/>
                  <a:pt x="52421" y="65892"/>
                  <a:pt x="55063" y="67915"/>
                </a:cubicBezTo>
                <a:cubicBezTo>
                  <a:pt x="50235" y="71764"/>
                  <a:pt x="45864" y="76624"/>
                  <a:pt x="41950" y="82333"/>
                </a:cubicBezTo>
                <a:cubicBezTo>
                  <a:pt x="36437" y="90292"/>
                  <a:pt x="31805" y="99849"/>
                  <a:pt x="28152" y="110320"/>
                </a:cubicBezTo>
                <a:cubicBezTo>
                  <a:pt x="27565" y="111919"/>
                  <a:pt x="28413" y="113680"/>
                  <a:pt x="30011" y="114235"/>
                </a:cubicBezTo>
                <a:cubicBezTo>
                  <a:pt x="30343" y="114350"/>
                  <a:pt x="30681" y="114405"/>
                  <a:pt x="31012" y="114405"/>
                </a:cubicBezTo>
                <a:cubicBezTo>
                  <a:pt x="32277" y="114405"/>
                  <a:pt x="33454" y="113609"/>
                  <a:pt x="33893" y="112343"/>
                </a:cubicBezTo>
                <a:cubicBezTo>
                  <a:pt x="37383" y="102361"/>
                  <a:pt x="41754" y="93293"/>
                  <a:pt x="46941" y="85790"/>
                </a:cubicBezTo>
                <a:cubicBezTo>
                  <a:pt x="51540" y="79168"/>
                  <a:pt x="56694" y="73786"/>
                  <a:pt x="62435" y="70133"/>
                </a:cubicBezTo>
                <a:lnTo>
                  <a:pt x="93424" y="70133"/>
                </a:lnTo>
                <a:cubicBezTo>
                  <a:pt x="95120" y="70133"/>
                  <a:pt x="96490" y="68763"/>
                  <a:pt x="96490" y="67099"/>
                </a:cubicBezTo>
                <a:cubicBezTo>
                  <a:pt x="96490" y="65403"/>
                  <a:pt x="95120" y="64033"/>
                  <a:pt x="93424" y="64033"/>
                </a:cubicBezTo>
                <a:lnTo>
                  <a:pt x="61587" y="64033"/>
                </a:lnTo>
                <a:cubicBezTo>
                  <a:pt x="60315" y="64033"/>
                  <a:pt x="59141" y="63511"/>
                  <a:pt x="58325" y="62663"/>
                </a:cubicBezTo>
                <a:cubicBezTo>
                  <a:pt x="57477" y="61815"/>
                  <a:pt x="56922" y="60673"/>
                  <a:pt x="56922" y="59368"/>
                </a:cubicBezTo>
                <a:cubicBezTo>
                  <a:pt x="56922" y="58096"/>
                  <a:pt x="57477" y="56954"/>
                  <a:pt x="58325" y="56106"/>
                </a:cubicBezTo>
                <a:cubicBezTo>
                  <a:pt x="59141" y="55258"/>
                  <a:pt x="60315" y="54736"/>
                  <a:pt x="61587" y="54736"/>
                </a:cubicBezTo>
                <a:lnTo>
                  <a:pt x="121118" y="54736"/>
                </a:lnTo>
                <a:cubicBezTo>
                  <a:pt x="122390" y="54736"/>
                  <a:pt x="123565" y="55258"/>
                  <a:pt x="124413" y="56106"/>
                </a:cubicBezTo>
                <a:cubicBezTo>
                  <a:pt x="125261" y="56954"/>
                  <a:pt x="125783" y="58096"/>
                  <a:pt x="125783" y="59368"/>
                </a:cubicBezTo>
                <a:cubicBezTo>
                  <a:pt x="125783" y="60673"/>
                  <a:pt x="125261" y="61815"/>
                  <a:pt x="124413" y="62663"/>
                </a:cubicBezTo>
                <a:cubicBezTo>
                  <a:pt x="123565" y="63511"/>
                  <a:pt x="122390" y="64033"/>
                  <a:pt x="121118" y="64033"/>
                </a:cubicBezTo>
                <a:lnTo>
                  <a:pt x="107287" y="64033"/>
                </a:lnTo>
                <a:cubicBezTo>
                  <a:pt x="105624" y="64033"/>
                  <a:pt x="104221" y="65403"/>
                  <a:pt x="104221" y="67099"/>
                </a:cubicBezTo>
                <a:cubicBezTo>
                  <a:pt x="104221" y="68763"/>
                  <a:pt x="105624" y="70133"/>
                  <a:pt x="107287" y="70133"/>
                </a:cubicBezTo>
                <a:lnTo>
                  <a:pt x="120270" y="70133"/>
                </a:lnTo>
                <a:cubicBezTo>
                  <a:pt x="130611" y="76722"/>
                  <a:pt x="139483" y="88824"/>
                  <a:pt x="146072" y="103731"/>
                </a:cubicBezTo>
                <a:cubicBezTo>
                  <a:pt x="153118" y="119748"/>
                  <a:pt x="157457" y="138895"/>
                  <a:pt x="158076" y="157913"/>
                </a:cubicBezTo>
                <a:cubicBezTo>
                  <a:pt x="158207" y="162316"/>
                  <a:pt x="158664" y="165415"/>
                  <a:pt x="159805" y="167797"/>
                </a:cubicBezTo>
                <a:cubicBezTo>
                  <a:pt x="161110" y="170569"/>
                  <a:pt x="163165" y="172200"/>
                  <a:pt x="166362" y="173277"/>
                </a:cubicBezTo>
                <a:cubicBezTo>
                  <a:pt x="169363" y="174321"/>
                  <a:pt x="171940" y="176278"/>
                  <a:pt x="173767" y="178822"/>
                </a:cubicBezTo>
                <a:cubicBezTo>
                  <a:pt x="175528" y="181269"/>
                  <a:pt x="176572" y="184302"/>
                  <a:pt x="176572" y="187564"/>
                </a:cubicBezTo>
                <a:cubicBezTo>
                  <a:pt x="176572" y="191707"/>
                  <a:pt x="174876" y="195491"/>
                  <a:pt x="172136" y="198198"/>
                </a:cubicBezTo>
                <a:cubicBezTo>
                  <a:pt x="169396" y="200938"/>
                  <a:pt x="165644" y="202667"/>
                  <a:pt x="161502" y="202667"/>
                </a:cubicBezTo>
                <a:lnTo>
                  <a:pt x="133807" y="202667"/>
                </a:lnTo>
                <a:cubicBezTo>
                  <a:pt x="132111" y="202667"/>
                  <a:pt x="130774" y="204037"/>
                  <a:pt x="130774" y="205701"/>
                </a:cubicBezTo>
                <a:cubicBezTo>
                  <a:pt x="130774" y="207397"/>
                  <a:pt x="132111" y="208767"/>
                  <a:pt x="133807" y="208767"/>
                </a:cubicBezTo>
                <a:lnTo>
                  <a:pt x="161502" y="208767"/>
                </a:lnTo>
                <a:cubicBezTo>
                  <a:pt x="167340" y="208767"/>
                  <a:pt x="172625" y="206386"/>
                  <a:pt x="176474" y="202537"/>
                </a:cubicBezTo>
                <a:cubicBezTo>
                  <a:pt x="180323" y="198688"/>
                  <a:pt x="182704" y="193403"/>
                  <a:pt x="182704" y="187564"/>
                </a:cubicBezTo>
                <a:cubicBezTo>
                  <a:pt x="182704" y="182997"/>
                  <a:pt x="181237" y="178757"/>
                  <a:pt x="178725" y="175267"/>
                </a:cubicBezTo>
                <a:cubicBezTo>
                  <a:pt x="176180" y="171711"/>
                  <a:pt x="172560" y="168938"/>
                  <a:pt x="168319" y="167503"/>
                </a:cubicBezTo>
                <a:cubicBezTo>
                  <a:pt x="166786" y="166981"/>
                  <a:pt x="165807" y="166263"/>
                  <a:pt x="165285" y="165154"/>
                </a:cubicBezTo>
                <a:cubicBezTo>
                  <a:pt x="164568" y="163654"/>
                  <a:pt x="164274" y="161273"/>
                  <a:pt x="164144" y="157717"/>
                </a:cubicBezTo>
                <a:cubicBezTo>
                  <a:pt x="163524" y="137917"/>
                  <a:pt x="159022" y="117953"/>
                  <a:pt x="151650" y="101285"/>
                </a:cubicBezTo>
                <a:cubicBezTo>
                  <a:pt x="145485" y="87291"/>
                  <a:pt x="137298" y="75515"/>
                  <a:pt x="127675" y="67915"/>
                </a:cubicBezTo>
                <a:cubicBezTo>
                  <a:pt x="130317" y="65892"/>
                  <a:pt x="131883" y="62728"/>
                  <a:pt x="131883" y="59368"/>
                </a:cubicBezTo>
                <a:cubicBezTo>
                  <a:pt x="131883" y="56432"/>
                  <a:pt x="130676" y="53725"/>
                  <a:pt x="128719" y="51768"/>
                </a:cubicBezTo>
                <a:cubicBezTo>
                  <a:pt x="126794" y="49843"/>
                  <a:pt x="124087" y="48604"/>
                  <a:pt x="121118" y="48604"/>
                </a:cubicBezTo>
                <a:lnTo>
                  <a:pt x="113257" y="48604"/>
                </a:lnTo>
                <a:lnTo>
                  <a:pt x="129175" y="23682"/>
                </a:lnTo>
                <a:cubicBezTo>
                  <a:pt x="130708" y="21301"/>
                  <a:pt x="131393" y="18691"/>
                  <a:pt x="131393" y="16114"/>
                </a:cubicBezTo>
                <a:cubicBezTo>
                  <a:pt x="131393" y="13439"/>
                  <a:pt x="130643" y="10765"/>
                  <a:pt x="129306" y="8383"/>
                </a:cubicBezTo>
                <a:cubicBezTo>
                  <a:pt x="127968" y="6035"/>
                  <a:pt x="126076" y="3980"/>
                  <a:pt x="123728" y="2512"/>
                </a:cubicBezTo>
                <a:cubicBezTo>
                  <a:pt x="121281" y="946"/>
                  <a:pt x="118411" y="0"/>
                  <a:pt x="115247" y="0"/>
                </a:cubicBezTo>
                <a:cubicBezTo>
                  <a:pt x="112017" y="0"/>
                  <a:pt x="108984" y="979"/>
                  <a:pt x="106439" y="2642"/>
                </a:cubicBezTo>
                <a:cubicBezTo>
                  <a:pt x="105298" y="3392"/>
                  <a:pt x="104221" y="4306"/>
                  <a:pt x="103308" y="5350"/>
                </a:cubicBezTo>
                <a:cubicBezTo>
                  <a:pt x="102362" y="4306"/>
                  <a:pt x="101318" y="3392"/>
                  <a:pt x="100176" y="2642"/>
                </a:cubicBezTo>
                <a:cubicBezTo>
                  <a:pt x="97632" y="979"/>
                  <a:pt x="94598" y="0"/>
                  <a:pt x="91336" y="0"/>
                </a:cubicBezTo>
                <a:cubicBezTo>
                  <a:pt x="88107" y="0"/>
                  <a:pt x="85073" y="979"/>
                  <a:pt x="82529" y="2642"/>
                </a:cubicBezTo>
                <a:cubicBezTo>
                  <a:pt x="81387" y="3392"/>
                  <a:pt x="80311" y="4306"/>
                  <a:pt x="79398" y="5350"/>
                </a:cubicBezTo>
                <a:cubicBezTo>
                  <a:pt x="78484" y="4306"/>
                  <a:pt x="77408" y="3392"/>
                  <a:pt x="76266" y="2642"/>
                </a:cubicBezTo>
                <a:cubicBezTo>
                  <a:pt x="73722" y="979"/>
                  <a:pt x="70688" y="0"/>
                  <a:pt x="67459" y="0"/>
                </a:cubicBezTo>
                <a:close/>
              </a:path>
            </a:pathLst>
          </a:custGeom>
          <a:solidFill>
            <a:srgbClr val="00B050"/>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050"/>
              </a:solidFill>
            </a:endParaRPr>
          </a:p>
        </p:txBody>
      </p:sp>
      <p:grpSp>
        <p:nvGrpSpPr>
          <p:cNvPr id="29" name="Group 28"/>
          <p:cNvGrpSpPr/>
          <p:nvPr/>
        </p:nvGrpSpPr>
        <p:grpSpPr>
          <a:xfrm>
            <a:off x="925312" y="1449953"/>
            <a:ext cx="1705152" cy="887990"/>
            <a:chOff x="1204350" y="1858986"/>
            <a:chExt cx="855900" cy="1323789"/>
          </a:xfrm>
        </p:grpSpPr>
        <p:sp>
          <p:nvSpPr>
            <p:cNvPr id="30" name="Google Shape;709;p41"/>
            <p:cNvSpPr/>
            <p:nvPr/>
          </p:nvSpPr>
          <p:spPr>
            <a:xfrm>
              <a:off x="1204350" y="1858986"/>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713;p41"/>
            <p:cNvCxnSpPr>
              <a:stCxn id="30" idx="2"/>
            </p:cNvCxnSpPr>
            <p:nvPr/>
          </p:nvCxnSpPr>
          <p:spPr>
            <a:xfrm>
              <a:off x="1632300" y="2714886"/>
              <a:ext cx="0" cy="467889"/>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sp>
        <p:nvSpPr>
          <p:cNvPr id="18" name="TextBox 17"/>
          <p:cNvSpPr txBox="1"/>
          <p:nvPr/>
        </p:nvSpPr>
        <p:spPr>
          <a:xfrm>
            <a:off x="733476" y="2434576"/>
            <a:ext cx="2491720" cy="738664"/>
          </a:xfrm>
          <a:prstGeom prst="rect">
            <a:avLst/>
          </a:prstGeom>
          <a:noFill/>
        </p:spPr>
        <p:txBody>
          <a:bodyPr wrap="square" rtlCol="0">
            <a:spAutoFit/>
          </a:bodyPr>
          <a:lstStyle/>
          <a:p>
            <a:r>
              <a:rPr lang="en-US" dirty="0">
                <a:solidFill>
                  <a:srgbClr val="FFC000"/>
                </a:solidFill>
              </a:rPr>
              <a:t>Beautiful Soup is a Python package for parsing HTML and XML documents</a:t>
            </a:r>
          </a:p>
        </p:txBody>
      </p:sp>
      <p:grpSp>
        <p:nvGrpSpPr>
          <p:cNvPr id="56" name="Group 55"/>
          <p:cNvGrpSpPr/>
          <p:nvPr/>
        </p:nvGrpSpPr>
        <p:grpSpPr>
          <a:xfrm>
            <a:off x="3848015" y="1504731"/>
            <a:ext cx="1705152" cy="887990"/>
            <a:chOff x="1204350" y="1858986"/>
            <a:chExt cx="855900" cy="1323789"/>
          </a:xfrm>
        </p:grpSpPr>
        <p:sp>
          <p:nvSpPr>
            <p:cNvPr id="57" name="Google Shape;709;p41"/>
            <p:cNvSpPr/>
            <p:nvPr/>
          </p:nvSpPr>
          <p:spPr>
            <a:xfrm>
              <a:off x="1204350" y="1858986"/>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713;p41"/>
            <p:cNvCxnSpPr>
              <a:stCxn id="57" idx="2"/>
            </p:cNvCxnSpPr>
            <p:nvPr/>
          </p:nvCxnSpPr>
          <p:spPr>
            <a:xfrm>
              <a:off x="1632300" y="2714886"/>
              <a:ext cx="0" cy="467889"/>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grpSp>
        <p:nvGrpSpPr>
          <p:cNvPr id="21" name="Group 20"/>
          <p:cNvGrpSpPr/>
          <p:nvPr/>
        </p:nvGrpSpPr>
        <p:grpSpPr>
          <a:xfrm>
            <a:off x="909118" y="3519692"/>
            <a:ext cx="1705152" cy="887990"/>
            <a:chOff x="1845412" y="2840370"/>
            <a:chExt cx="1705152" cy="887990"/>
          </a:xfrm>
        </p:grpSpPr>
        <p:sp>
          <p:nvSpPr>
            <p:cNvPr id="60" name="Google Shape;709;p41"/>
            <p:cNvSpPr/>
            <p:nvPr/>
          </p:nvSpPr>
          <p:spPr>
            <a:xfrm>
              <a:off x="1845412" y="2840370"/>
              <a:ext cx="1705152" cy="574133"/>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713;p41"/>
            <p:cNvCxnSpPr>
              <a:stCxn id="60" idx="2"/>
            </p:cNvCxnSpPr>
            <p:nvPr/>
          </p:nvCxnSpPr>
          <p:spPr>
            <a:xfrm>
              <a:off x="2697988" y="3414503"/>
              <a:ext cx="0" cy="313857"/>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grpSp>
        <p:nvGrpSpPr>
          <p:cNvPr id="62" name="Group 61"/>
          <p:cNvGrpSpPr/>
          <p:nvPr/>
        </p:nvGrpSpPr>
        <p:grpSpPr>
          <a:xfrm>
            <a:off x="3890434" y="3557785"/>
            <a:ext cx="1705152" cy="887990"/>
            <a:chOff x="1204350" y="1858986"/>
            <a:chExt cx="855900" cy="1323789"/>
          </a:xfrm>
        </p:grpSpPr>
        <p:sp>
          <p:nvSpPr>
            <p:cNvPr id="63" name="Google Shape;709;p41"/>
            <p:cNvSpPr/>
            <p:nvPr/>
          </p:nvSpPr>
          <p:spPr>
            <a:xfrm>
              <a:off x="1204350" y="1858986"/>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713;p41"/>
            <p:cNvCxnSpPr>
              <a:stCxn id="63" idx="2"/>
            </p:cNvCxnSpPr>
            <p:nvPr/>
          </p:nvCxnSpPr>
          <p:spPr>
            <a:xfrm>
              <a:off x="1632300" y="2714886"/>
              <a:ext cx="0" cy="467889"/>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grpSp>
        <p:nvGrpSpPr>
          <p:cNvPr id="65" name="Group 64"/>
          <p:cNvGrpSpPr/>
          <p:nvPr/>
        </p:nvGrpSpPr>
        <p:grpSpPr>
          <a:xfrm>
            <a:off x="6557708" y="1490395"/>
            <a:ext cx="1705152" cy="887990"/>
            <a:chOff x="1204350" y="1858986"/>
            <a:chExt cx="855900" cy="1323789"/>
          </a:xfrm>
        </p:grpSpPr>
        <p:sp>
          <p:nvSpPr>
            <p:cNvPr id="66" name="Google Shape;709;p41"/>
            <p:cNvSpPr/>
            <p:nvPr/>
          </p:nvSpPr>
          <p:spPr>
            <a:xfrm>
              <a:off x="1204350" y="1858986"/>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713;p41"/>
            <p:cNvCxnSpPr>
              <a:stCxn id="66" idx="2"/>
            </p:cNvCxnSpPr>
            <p:nvPr/>
          </p:nvCxnSpPr>
          <p:spPr>
            <a:xfrm>
              <a:off x="1632300" y="2714886"/>
              <a:ext cx="0" cy="467889"/>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sp>
        <p:nvSpPr>
          <p:cNvPr id="70" name="Google Shape;704;p41"/>
          <p:cNvSpPr txBox="1">
            <a:spLocks noGrp="1"/>
          </p:cNvSpPr>
          <p:nvPr>
            <p:ph type="subTitle" idx="9"/>
          </p:nvPr>
        </p:nvSpPr>
        <p:spPr>
          <a:xfrm>
            <a:off x="3919543" y="1509226"/>
            <a:ext cx="1533525" cy="419100"/>
          </a:xfrm>
          <a:prstGeom prst="rect">
            <a:avLst/>
          </a:prstGeom>
        </p:spPr>
        <p:txBody>
          <a:bodyPr spcFirstLastPara="1" wrap="square" lIns="91425" tIns="91425" rIns="91425" bIns="91425" anchor="ctr" anchorCtr="0">
            <a:noAutofit/>
          </a:bodyPr>
          <a:lstStyle/>
          <a:p>
            <a:pPr marL="0" lvl="0" indent="0"/>
            <a:r>
              <a:rPr lang="en-US" sz="2400" dirty="0" smtClean="0"/>
              <a:t>Requests</a:t>
            </a:r>
            <a:endParaRPr sz="2400" dirty="0"/>
          </a:p>
        </p:txBody>
      </p:sp>
      <p:sp>
        <p:nvSpPr>
          <p:cNvPr id="71" name="Google Shape;704;p41"/>
          <p:cNvSpPr txBox="1">
            <a:spLocks noGrp="1"/>
          </p:cNvSpPr>
          <p:nvPr>
            <p:ph type="subTitle" idx="9"/>
          </p:nvPr>
        </p:nvSpPr>
        <p:spPr>
          <a:xfrm>
            <a:off x="6825688" y="1591907"/>
            <a:ext cx="1570217" cy="419700"/>
          </a:xfrm>
          <a:prstGeom prst="rect">
            <a:avLst/>
          </a:prstGeom>
        </p:spPr>
        <p:txBody>
          <a:bodyPr spcFirstLastPara="1" wrap="square" lIns="91425" tIns="91425" rIns="91425" bIns="91425" anchor="ctr" anchorCtr="0">
            <a:noAutofit/>
          </a:bodyPr>
          <a:lstStyle/>
          <a:p>
            <a:pPr marL="0" lvl="0" indent="0"/>
            <a:r>
              <a:rPr lang="en-US" sz="2400" dirty="0" smtClean="0"/>
              <a:t>Matplotlib</a:t>
            </a:r>
            <a:endParaRPr sz="2400" dirty="0"/>
          </a:p>
        </p:txBody>
      </p:sp>
      <p:sp>
        <p:nvSpPr>
          <p:cNvPr id="72" name="Google Shape;704;p41"/>
          <p:cNvSpPr txBox="1">
            <a:spLocks noGrp="1"/>
          </p:cNvSpPr>
          <p:nvPr>
            <p:ph type="subTitle" idx="9"/>
          </p:nvPr>
        </p:nvSpPr>
        <p:spPr>
          <a:xfrm>
            <a:off x="4010558" y="3633186"/>
            <a:ext cx="1464902" cy="419700"/>
          </a:xfrm>
          <a:prstGeom prst="rect">
            <a:avLst/>
          </a:prstGeom>
        </p:spPr>
        <p:txBody>
          <a:bodyPr spcFirstLastPara="1" wrap="square" lIns="91425" tIns="91425" rIns="91425" bIns="91425" anchor="ctr" anchorCtr="0">
            <a:noAutofit/>
          </a:bodyPr>
          <a:lstStyle/>
          <a:p>
            <a:pPr marL="0" lvl="0" indent="0"/>
            <a:r>
              <a:rPr lang="en-US" sz="2400" dirty="0" smtClean="0"/>
              <a:t>Pandas</a:t>
            </a:r>
            <a:endParaRPr sz="2400" dirty="0"/>
          </a:p>
        </p:txBody>
      </p:sp>
      <p:sp>
        <p:nvSpPr>
          <p:cNvPr id="73" name="Google Shape;704;p41"/>
          <p:cNvSpPr txBox="1">
            <a:spLocks noGrp="1"/>
          </p:cNvSpPr>
          <p:nvPr>
            <p:ph type="subTitle" idx="9"/>
          </p:nvPr>
        </p:nvSpPr>
        <p:spPr>
          <a:xfrm>
            <a:off x="997909" y="3564524"/>
            <a:ext cx="1510265" cy="419700"/>
          </a:xfrm>
          <a:prstGeom prst="rect">
            <a:avLst/>
          </a:prstGeom>
        </p:spPr>
        <p:txBody>
          <a:bodyPr spcFirstLastPara="1" wrap="square" lIns="91425" tIns="91425" rIns="91425" bIns="91425" anchor="ctr" anchorCtr="0">
            <a:noAutofit/>
          </a:bodyPr>
          <a:lstStyle/>
          <a:p>
            <a:pPr marL="0" lvl="0" indent="0"/>
            <a:r>
              <a:rPr lang="en-US" sz="2400" dirty="0"/>
              <a:t>N</a:t>
            </a:r>
            <a:r>
              <a:rPr lang="en-US" sz="2400" dirty="0" smtClean="0"/>
              <a:t>umpy</a:t>
            </a:r>
            <a:endParaRPr sz="2400" dirty="0"/>
          </a:p>
        </p:txBody>
      </p:sp>
      <p:sp>
        <p:nvSpPr>
          <p:cNvPr id="20" name="AutoShape 2" descr="pandas (software)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TextBox 76"/>
          <p:cNvSpPr txBox="1"/>
          <p:nvPr/>
        </p:nvSpPr>
        <p:spPr>
          <a:xfrm>
            <a:off x="3701425" y="2455601"/>
            <a:ext cx="2189111" cy="738664"/>
          </a:xfrm>
          <a:prstGeom prst="rect">
            <a:avLst/>
          </a:prstGeom>
          <a:noFill/>
        </p:spPr>
        <p:txBody>
          <a:bodyPr wrap="square" rtlCol="0">
            <a:spAutoFit/>
          </a:bodyPr>
          <a:lstStyle/>
          <a:p>
            <a:r>
              <a:rPr lang="en-US" dirty="0">
                <a:solidFill>
                  <a:srgbClr val="FFC000"/>
                </a:solidFill>
              </a:rPr>
              <a:t>Requests will allow you to send HTTP requests using Python.</a:t>
            </a:r>
          </a:p>
        </p:txBody>
      </p:sp>
      <p:sp>
        <p:nvSpPr>
          <p:cNvPr id="78" name="TextBox 77"/>
          <p:cNvSpPr txBox="1"/>
          <p:nvPr/>
        </p:nvSpPr>
        <p:spPr>
          <a:xfrm>
            <a:off x="718317" y="4497508"/>
            <a:ext cx="2434979" cy="523220"/>
          </a:xfrm>
          <a:prstGeom prst="rect">
            <a:avLst/>
          </a:prstGeom>
          <a:noFill/>
        </p:spPr>
        <p:txBody>
          <a:bodyPr wrap="square" rtlCol="0">
            <a:spAutoFit/>
          </a:bodyPr>
          <a:lstStyle/>
          <a:p>
            <a:r>
              <a:rPr lang="en-US" dirty="0" smtClean="0">
                <a:solidFill>
                  <a:srgbClr val="FFC000"/>
                </a:solidFill>
              </a:rPr>
              <a:t>Numpy </a:t>
            </a:r>
            <a:r>
              <a:rPr lang="en-US" dirty="0">
                <a:solidFill>
                  <a:srgbClr val="FFC000"/>
                </a:solidFill>
              </a:rPr>
              <a:t>is a Python library used for working with arrays</a:t>
            </a:r>
          </a:p>
        </p:txBody>
      </p:sp>
      <p:sp>
        <p:nvSpPr>
          <p:cNvPr id="79" name="TextBox 78"/>
          <p:cNvSpPr txBox="1"/>
          <p:nvPr/>
        </p:nvSpPr>
        <p:spPr>
          <a:xfrm>
            <a:off x="3672410" y="4523051"/>
            <a:ext cx="2247139" cy="523220"/>
          </a:xfrm>
          <a:prstGeom prst="rect">
            <a:avLst/>
          </a:prstGeom>
          <a:noFill/>
        </p:spPr>
        <p:txBody>
          <a:bodyPr wrap="square" rtlCol="0">
            <a:spAutoFit/>
          </a:bodyPr>
          <a:lstStyle/>
          <a:p>
            <a:r>
              <a:rPr lang="en-US" dirty="0">
                <a:solidFill>
                  <a:srgbClr val="FFC000"/>
                </a:solidFill>
              </a:rPr>
              <a:t>Pandas is a Python library for data analysis.</a:t>
            </a:r>
          </a:p>
        </p:txBody>
      </p:sp>
      <p:sp>
        <p:nvSpPr>
          <p:cNvPr id="80" name="TextBox 79"/>
          <p:cNvSpPr txBox="1"/>
          <p:nvPr/>
        </p:nvSpPr>
        <p:spPr>
          <a:xfrm>
            <a:off x="6030906" y="2455601"/>
            <a:ext cx="3050080" cy="738664"/>
          </a:xfrm>
          <a:prstGeom prst="rect">
            <a:avLst/>
          </a:prstGeom>
          <a:noFill/>
        </p:spPr>
        <p:txBody>
          <a:bodyPr wrap="square" rtlCol="0">
            <a:spAutoFit/>
          </a:bodyPr>
          <a:lstStyle/>
          <a:p>
            <a:r>
              <a:rPr lang="en-US" dirty="0">
                <a:solidFill>
                  <a:srgbClr val="FFC000"/>
                </a:solidFill>
              </a:rPr>
              <a:t>Matplotlib is a comprehensive library for creating static, animated, and interactive visualizations in Python</a:t>
            </a:r>
            <a:r>
              <a:rPr lang="en-US" dirty="0"/>
              <a:t>.</a:t>
            </a:r>
            <a:endParaRPr lang="en-US" dirty="0">
              <a:solidFill>
                <a:srgbClr val="FFC000"/>
              </a:solidFill>
            </a:endParaRPr>
          </a:p>
        </p:txBody>
      </p:sp>
      <p:grpSp>
        <p:nvGrpSpPr>
          <p:cNvPr id="81" name="Group 80"/>
          <p:cNvGrpSpPr/>
          <p:nvPr/>
        </p:nvGrpSpPr>
        <p:grpSpPr>
          <a:xfrm>
            <a:off x="6584604" y="3564524"/>
            <a:ext cx="1705152" cy="887990"/>
            <a:chOff x="1204350" y="1858986"/>
            <a:chExt cx="855900" cy="1323789"/>
          </a:xfrm>
        </p:grpSpPr>
        <p:sp>
          <p:nvSpPr>
            <p:cNvPr id="82" name="Google Shape;709;p41"/>
            <p:cNvSpPr/>
            <p:nvPr/>
          </p:nvSpPr>
          <p:spPr>
            <a:xfrm>
              <a:off x="1204350" y="1858986"/>
              <a:ext cx="855900" cy="8559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713;p41"/>
            <p:cNvCxnSpPr>
              <a:stCxn id="82" idx="2"/>
            </p:cNvCxnSpPr>
            <p:nvPr/>
          </p:nvCxnSpPr>
          <p:spPr>
            <a:xfrm>
              <a:off x="1632300" y="2714886"/>
              <a:ext cx="0" cy="467889"/>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sp>
        <p:nvSpPr>
          <p:cNvPr id="84" name="Google Shape;704;p41"/>
          <p:cNvSpPr txBox="1">
            <a:spLocks noGrp="1"/>
          </p:cNvSpPr>
          <p:nvPr>
            <p:ph type="subTitle" idx="9"/>
          </p:nvPr>
        </p:nvSpPr>
        <p:spPr>
          <a:xfrm>
            <a:off x="6719539" y="3633186"/>
            <a:ext cx="1570217" cy="419700"/>
          </a:xfrm>
          <a:prstGeom prst="rect">
            <a:avLst/>
          </a:prstGeom>
        </p:spPr>
        <p:txBody>
          <a:bodyPr spcFirstLastPara="1" wrap="square" lIns="91425" tIns="91425" rIns="91425" bIns="91425" anchor="ctr" anchorCtr="0">
            <a:noAutofit/>
          </a:bodyPr>
          <a:lstStyle/>
          <a:p>
            <a:pPr marL="0" lvl="0" indent="0"/>
            <a:r>
              <a:rPr lang="en-US" sz="2400" dirty="0" smtClean="0"/>
              <a:t>Seaborn</a:t>
            </a:r>
            <a:endParaRPr sz="2400" dirty="0"/>
          </a:p>
        </p:txBody>
      </p:sp>
      <p:sp>
        <p:nvSpPr>
          <p:cNvPr id="85" name="TextBox 84"/>
          <p:cNvSpPr txBox="1"/>
          <p:nvPr/>
        </p:nvSpPr>
        <p:spPr>
          <a:xfrm>
            <a:off x="6390195" y="4556982"/>
            <a:ext cx="2690791" cy="523220"/>
          </a:xfrm>
          <a:prstGeom prst="rect">
            <a:avLst/>
          </a:prstGeom>
          <a:noFill/>
        </p:spPr>
        <p:txBody>
          <a:bodyPr wrap="square" rtlCol="0">
            <a:spAutoFit/>
          </a:bodyPr>
          <a:lstStyle/>
          <a:p>
            <a:r>
              <a:rPr lang="en-US" dirty="0">
                <a:solidFill>
                  <a:srgbClr val="FFC000"/>
                </a:solidFill>
              </a:rPr>
              <a:t>Seaborn is a library for making statistical graphics in Python.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9" name="Google Shape;659;p38"/>
          <p:cNvSpPr txBox="1">
            <a:spLocks noGrp="1"/>
          </p:cNvSpPr>
          <p:nvPr>
            <p:ph type="title" idx="3"/>
          </p:nvPr>
        </p:nvSpPr>
        <p:spPr>
          <a:xfrm>
            <a:off x="3057173" y="1844387"/>
            <a:ext cx="7603900" cy="1423553"/>
          </a:xfrm>
          <a:prstGeom prst="rect">
            <a:avLst/>
          </a:prstGeom>
        </p:spPr>
        <p:txBody>
          <a:bodyPr spcFirstLastPara="1" wrap="square" lIns="91425" tIns="91425" rIns="91425" bIns="91425" anchor="ctr" anchorCtr="0">
            <a:noAutofit/>
          </a:bodyPr>
          <a:lstStyle/>
          <a:p>
            <a:r>
              <a:rPr lang="en-US" sz="5400" b="1" dirty="0" smtClean="0">
                <a:solidFill>
                  <a:srgbClr val="FFFF00"/>
                </a:solidFill>
              </a:rPr>
              <a:t>INTRODUCTION</a:t>
            </a:r>
            <a:br>
              <a:rPr lang="en-US" sz="5400" b="1" dirty="0" smtClean="0">
                <a:solidFill>
                  <a:srgbClr val="FFFF00"/>
                </a:solidFill>
              </a:rPr>
            </a:br>
            <a:endParaRPr lang="en-US" sz="5400" b="1" dirty="0">
              <a:solidFill>
                <a:srgbClr val="FFFF00"/>
              </a:solidFill>
            </a:endParaRPr>
          </a:p>
        </p:txBody>
      </p:sp>
      <p:cxnSp>
        <p:nvCxnSpPr>
          <p:cNvPr id="660" name="Google Shape;660;p38"/>
          <p:cNvCxnSpPr/>
          <p:nvPr/>
        </p:nvCxnSpPr>
        <p:spPr>
          <a:xfrm>
            <a:off x="2805545" y="2556164"/>
            <a:ext cx="5633105" cy="4711"/>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pic>
        <p:nvPicPr>
          <p:cNvPr id="4"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21382"/>
            <a:ext cx="2344665" cy="322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670" y="408737"/>
            <a:ext cx="7471064" cy="4524315"/>
          </a:xfrm>
          <a:prstGeom prst="rect">
            <a:avLst/>
          </a:prstGeom>
          <a:noFill/>
        </p:spPr>
        <p:txBody>
          <a:bodyPr wrap="square" rtlCol="0">
            <a:spAutoFit/>
          </a:bodyPr>
          <a:lstStyle/>
          <a:p>
            <a:pPr marL="400050" indent="-400050">
              <a:buClr>
                <a:schemeClr val="accent3"/>
              </a:buClr>
              <a:buFont typeface="+mj-lt"/>
              <a:buAutoNum type="romanUcPeriod"/>
            </a:pPr>
            <a:r>
              <a:rPr lang="en-US" sz="1600" dirty="0" smtClean="0">
                <a:solidFill>
                  <a:schemeClr val="accent3"/>
                </a:solidFill>
              </a:rPr>
              <a:t>We got some problem statement on bitcoin cryptocurrency. To solve      problem…….</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We Imported all the required libraries.</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Sent request to targeted website to get URL, we got status code 200 to move forward.</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By using Beautiful soup we got  html documents, then  scraped  our required data according to problem statement.</a:t>
            </a:r>
          </a:p>
          <a:p>
            <a:pPr marL="400050" indent="-400050">
              <a:buClr>
                <a:schemeClr val="accent3"/>
              </a:buClr>
              <a:buFont typeface="+mj-lt"/>
              <a:buAutoNum type="romanUcPeriod"/>
            </a:pPr>
            <a:endParaRPr lang="en-US" sz="1600" dirty="0">
              <a:solidFill>
                <a:schemeClr val="accent3"/>
              </a:solidFill>
            </a:endParaRPr>
          </a:p>
          <a:p>
            <a:pPr marL="400050" indent="-400050">
              <a:buClr>
                <a:schemeClr val="accent3"/>
              </a:buClr>
              <a:buFont typeface="+mj-lt"/>
              <a:buAutoNum type="romanUcPeriod"/>
            </a:pPr>
            <a:r>
              <a:rPr lang="en-US" sz="1600" dirty="0" smtClean="0">
                <a:solidFill>
                  <a:schemeClr val="accent3"/>
                </a:solidFill>
              </a:rPr>
              <a:t>We created Dataframe of scraped data,  then stored it into csv file.</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Worked on cleaning process.</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Then worked on solving analytical </a:t>
            </a:r>
            <a:r>
              <a:rPr lang="en-US" sz="1600" dirty="0">
                <a:solidFill>
                  <a:schemeClr val="accent3"/>
                </a:solidFill>
              </a:rPr>
              <a:t>problem </a:t>
            </a:r>
            <a:r>
              <a:rPr lang="en-US" sz="1600" dirty="0" smtClean="0">
                <a:solidFill>
                  <a:schemeClr val="accent3"/>
                </a:solidFill>
              </a:rPr>
              <a:t>statements.</a:t>
            </a:r>
          </a:p>
          <a:p>
            <a:pPr marL="400050" indent="-400050">
              <a:buClr>
                <a:schemeClr val="accent3"/>
              </a:buClr>
              <a:buFont typeface="+mj-lt"/>
              <a:buAutoNum type="romanUcPeriod"/>
            </a:pPr>
            <a:endParaRPr lang="en-US" sz="1600" dirty="0" smtClean="0">
              <a:solidFill>
                <a:schemeClr val="accent3"/>
              </a:solidFill>
            </a:endParaRPr>
          </a:p>
          <a:p>
            <a:pPr marL="400050" indent="-400050">
              <a:buClr>
                <a:schemeClr val="accent3"/>
              </a:buClr>
              <a:buFont typeface="+mj-lt"/>
              <a:buAutoNum type="romanUcPeriod"/>
            </a:pPr>
            <a:r>
              <a:rPr lang="en-US" sz="1600" dirty="0" smtClean="0">
                <a:solidFill>
                  <a:schemeClr val="accent3"/>
                </a:solidFill>
              </a:rPr>
              <a:t>We plotted statistical graphs and concluded our result .  </a:t>
            </a:r>
            <a:endParaRPr lang="en-US" sz="1600" dirty="0">
              <a:solidFill>
                <a:schemeClr val="accent3"/>
              </a:solidFill>
            </a:endParaRPr>
          </a:p>
        </p:txBody>
      </p:sp>
      <p:pic>
        <p:nvPicPr>
          <p:cNvPr id="3" name="Picture 2" descr="Innomatics Research labs - Crunchbase Company Profile &amp; Fu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708" y="4722606"/>
            <a:ext cx="2344665" cy="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271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a:t>
            </a:r>
            <a:r>
              <a:rPr lang="en" u="sng" spc="300" dirty="0">
                <a:solidFill>
                  <a:srgbClr val="FFFF00"/>
                </a:solidFill>
                <a:effectLst>
                  <a:outerShdw blurRad="38100" dist="38100" dir="2700000" algn="tl">
                    <a:srgbClr val="000000">
                      <a:alpha val="43137"/>
                    </a:srgbClr>
                  </a:outerShdw>
                </a:effectLst>
              </a:rPr>
              <a:t>Contents</a:t>
            </a:r>
            <a:endParaRPr u="sng" spc="300" dirty="0">
              <a:solidFill>
                <a:srgbClr val="FFFF00"/>
              </a:solidFill>
              <a:effectLst>
                <a:outerShdw blurRad="38100" dist="38100" dir="2700000" algn="tl">
                  <a:srgbClr val="000000">
                    <a:alpha val="43137"/>
                  </a:srgbClr>
                </a:outerShdw>
              </a:effectLst>
            </a:endParaRPr>
          </a:p>
        </p:txBody>
      </p:sp>
      <p:sp>
        <p:nvSpPr>
          <p:cNvPr id="595" name="Google Shape;595;p32"/>
          <p:cNvSpPr txBox="1">
            <a:spLocks noGrp="1"/>
          </p:cNvSpPr>
          <p:nvPr>
            <p:ph type="title"/>
          </p:nvPr>
        </p:nvSpPr>
        <p:spPr>
          <a:xfrm>
            <a:off x="147253" y="1826948"/>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00B0F0"/>
                </a:solidFill>
              </a:rPr>
              <a:t>01</a:t>
            </a:r>
            <a:endParaRPr dirty="0">
              <a:solidFill>
                <a:srgbClr val="00B0F0"/>
              </a:solidFill>
            </a:endParaRPr>
          </a:p>
        </p:txBody>
      </p:sp>
      <p:sp>
        <p:nvSpPr>
          <p:cNvPr id="596" name="Google Shape;596;p32"/>
          <p:cNvSpPr txBox="1">
            <a:spLocks noGrp="1"/>
          </p:cNvSpPr>
          <p:nvPr>
            <p:ph type="subTitle" idx="2"/>
          </p:nvPr>
        </p:nvSpPr>
        <p:spPr>
          <a:xfrm>
            <a:off x="7412596" y="1966183"/>
            <a:ext cx="1542615" cy="76860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dirty="0" smtClean="0">
                <a:solidFill>
                  <a:srgbClr val="FFC000"/>
                </a:solidFill>
              </a:rPr>
              <a:t>Data Cleaning</a:t>
            </a:r>
            <a:endParaRPr sz="2400" dirty="0">
              <a:solidFill>
                <a:srgbClr val="FFC000"/>
              </a:solidFill>
            </a:endParaRPr>
          </a:p>
        </p:txBody>
      </p:sp>
      <p:sp>
        <p:nvSpPr>
          <p:cNvPr id="597" name="Google Shape;597;p32"/>
          <p:cNvSpPr txBox="1">
            <a:spLocks noGrp="1"/>
          </p:cNvSpPr>
          <p:nvPr>
            <p:ph type="title" idx="3"/>
          </p:nvPr>
        </p:nvSpPr>
        <p:spPr>
          <a:xfrm>
            <a:off x="6502961" y="1870243"/>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00B0F0"/>
                </a:solidFill>
              </a:rPr>
              <a:t>03</a:t>
            </a:r>
            <a:endParaRPr dirty="0">
              <a:solidFill>
                <a:srgbClr val="00B0F0"/>
              </a:solidFill>
            </a:endParaRPr>
          </a:p>
        </p:txBody>
      </p:sp>
      <p:sp>
        <p:nvSpPr>
          <p:cNvPr id="599" name="Google Shape;599;p32"/>
          <p:cNvSpPr txBox="1">
            <a:spLocks noGrp="1"/>
          </p:cNvSpPr>
          <p:nvPr>
            <p:ph type="subTitle" idx="5"/>
          </p:nvPr>
        </p:nvSpPr>
        <p:spPr>
          <a:xfrm>
            <a:off x="2555764" y="3938174"/>
            <a:ext cx="2469842" cy="870746"/>
          </a:xfrm>
          <a:prstGeom prst="rect">
            <a:avLst/>
          </a:prstGeom>
        </p:spPr>
        <p:txBody>
          <a:bodyPr spcFirstLastPara="1" wrap="square" lIns="91425" tIns="91425" rIns="91425" bIns="91425" anchor="t" anchorCtr="0">
            <a:noAutofit/>
          </a:bodyPr>
          <a:lstStyle/>
          <a:p>
            <a:pPr marL="0" lvl="0" indent="0">
              <a:spcAft>
                <a:spcPts val="1600"/>
              </a:spcAft>
            </a:pPr>
            <a:r>
              <a:rPr lang="en-US" sz="2400" dirty="0">
                <a:solidFill>
                  <a:srgbClr val="FFC000"/>
                </a:solidFill>
              </a:rPr>
              <a:t>Exploratory Data Analysis </a:t>
            </a:r>
            <a:r>
              <a:rPr lang="en-US" sz="2400" dirty="0" smtClean="0">
                <a:solidFill>
                  <a:srgbClr val="FFC000"/>
                </a:solidFill>
              </a:rPr>
              <a:t>(EDA)</a:t>
            </a:r>
            <a:endParaRPr sz="2400" dirty="0">
              <a:solidFill>
                <a:srgbClr val="FFC000"/>
              </a:solidFill>
            </a:endParaRPr>
          </a:p>
        </p:txBody>
      </p:sp>
      <p:sp>
        <p:nvSpPr>
          <p:cNvPr id="601" name="Google Shape;601;p32"/>
          <p:cNvSpPr txBox="1">
            <a:spLocks noGrp="1"/>
          </p:cNvSpPr>
          <p:nvPr>
            <p:ph type="title" idx="7"/>
          </p:nvPr>
        </p:nvSpPr>
        <p:spPr>
          <a:xfrm>
            <a:off x="3474574" y="1806241"/>
            <a:ext cx="1288200" cy="11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00B0F0"/>
                </a:solidFill>
              </a:rPr>
              <a:t>02</a:t>
            </a:r>
            <a:endParaRPr dirty="0">
              <a:solidFill>
                <a:srgbClr val="00B0F0"/>
              </a:solidFill>
            </a:endParaRPr>
          </a:p>
        </p:txBody>
      </p:sp>
      <p:sp>
        <p:nvSpPr>
          <p:cNvPr id="605" name="Google Shape;605;p32"/>
          <p:cNvSpPr txBox="1">
            <a:spLocks noGrp="1"/>
          </p:cNvSpPr>
          <p:nvPr>
            <p:ph type="subTitle" idx="14"/>
          </p:nvPr>
        </p:nvSpPr>
        <p:spPr>
          <a:xfrm>
            <a:off x="4233152" y="1918380"/>
            <a:ext cx="1894914" cy="8662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dirty="0" smtClean="0">
                <a:solidFill>
                  <a:srgbClr val="FFC000"/>
                </a:solidFill>
              </a:rPr>
              <a:t>Data Scraping</a:t>
            </a:r>
            <a:endParaRPr sz="2400" dirty="0">
              <a:solidFill>
                <a:srgbClr val="FFC000"/>
              </a:solidFill>
            </a:endParaRPr>
          </a:p>
        </p:txBody>
      </p:sp>
      <p:cxnSp>
        <p:nvCxnSpPr>
          <p:cNvPr id="606" name="Google Shape;606;p32"/>
          <p:cNvCxnSpPr/>
          <p:nvPr/>
        </p:nvCxnSpPr>
        <p:spPr>
          <a:xfrm>
            <a:off x="1062195" y="3498835"/>
            <a:ext cx="7186096" cy="16365"/>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
        <p:nvSpPr>
          <p:cNvPr id="18" name="Google Shape;597;p32"/>
          <p:cNvSpPr txBox="1">
            <a:spLocks/>
          </p:cNvSpPr>
          <p:nvPr/>
        </p:nvSpPr>
        <p:spPr>
          <a:xfrm>
            <a:off x="1435453" y="3842836"/>
            <a:ext cx="1288200" cy="1186200"/>
          </a:xfrm>
          <a:prstGeom prst="rect">
            <a:avLst/>
          </a:prstGeom>
          <a:noFill/>
          <a:ln>
            <a:noFill/>
          </a:ln>
          <a:effectLst>
            <a:outerShdw blurRad="42863" algn="bl" rotWithShape="0">
              <a:srgbClr val="DFDEF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1pPr>
            <a:lvl2pPr marR="0" lvl="1"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2pPr>
            <a:lvl3pPr marR="0" lvl="2"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3pPr>
            <a:lvl4pPr marR="0" lvl="3"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4pPr>
            <a:lvl5pPr marR="0" lvl="4"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5pPr>
            <a:lvl6pPr marR="0" lvl="5"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6pPr>
            <a:lvl7pPr marR="0" lvl="6"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7pPr>
            <a:lvl8pPr marR="0" lvl="7"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8pPr>
            <a:lvl9pPr marR="0" lvl="8"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9pPr>
          </a:lstStyle>
          <a:p>
            <a:r>
              <a:rPr lang="en" dirty="0" smtClean="0">
                <a:solidFill>
                  <a:srgbClr val="00B0F0"/>
                </a:solidFill>
              </a:rPr>
              <a:t>04</a:t>
            </a:r>
            <a:endParaRPr lang="en" dirty="0">
              <a:solidFill>
                <a:srgbClr val="00B0F0"/>
              </a:solidFill>
            </a:endParaRPr>
          </a:p>
        </p:txBody>
      </p:sp>
      <p:sp>
        <p:nvSpPr>
          <p:cNvPr id="19" name="Google Shape;597;p32"/>
          <p:cNvSpPr txBox="1">
            <a:spLocks/>
          </p:cNvSpPr>
          <p:nvPr/>
        </p:nvSpPr>
        <p:spPr>
          <a:xfrm>
            <a:off x="5577225" y="3813986"/>
            <a:ext cx="1288200" cy="1186200"/>
          </a:xfrm>
          <a:prstGeom prst="rect">
            <a:avLst/>
          </a:prstGeom>
          <a:noFill/>
          <a:ln>
            <a:noFill/>
          </a:ln>
          <a:effectLst>
            <a:outerShdw blurRad="42863" algn="bl" rotWithShape="0">
              <a:srgbClr val="DFDEF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1pPr>
            <a:lvl2pPr marR="0" lvl="1"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2pPr>
            <a:lvl3pPr marR="0" lvl="2"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3pPr>
            <a:lvl4pPr marR="0" lvl="3"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4pPr>
            <a:lvl5pPr marR="0" lvl="4"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5pPr>
            <a:lvl6pPr marR="0" lvl="5"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6pPr>
            <a:lvl7pPr marR="0" lvl="6"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7pPr>
            <a:lvl8pPr marR="0" lvl="7"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8pPr>
            <a:lvl9pPr marR="0" lvl="8" algn="ctr" rtl="0">
              <a:lnSpc>
                <a:spcPct val="100000"/>
              </a:lnSpc>
              <a:spcBef>
                <a:spcPts val="0"/>
              </a:spcBef>
              <a:spcAft>
                <a:spcPts val="0"/>
              </a:spcAft>
              <a:buClr>
                <a:srgbClr val="775EF5"/>
              </a:buClr>
              <a:buSzPts val="8000"/>
              <a:buFont typeface="Squada One"/>
              <a:buNone/>
              <a:defRPr sz="8000" b="0" i="0" u="none" strike="noStrike" cap="none">
                <a:solidFill>
                  <a:srgbClr val="775EF5"/>
                </a:solidFill>
                <a:latin typeface="Squada One"/>
                <a:ea typeface="Squada One"/>
                <a:cs typeface="Squada One"/>
                <a:sym typeface="Squada One"/>
              </a:defRPr>
            </a:lvl9pPr>
          </a:lstStyle>
          <a:p>
            <a:r>
              <a:rPr lang="en" dirty="0" smtClean="0">
                <a:solidFill>
                  <a:srgbClr val="00B0F0"/>
                </a:solidFill>
              </a:rPr>
              <a:t>05</a:t>
            </a:r>
            <a:endParaRPr lang="en" dirty="0">
              <a:solidFill>
                <a:srgbClr val="00B0F0"/>
              </a:solidFill>
            </a:endParaRPr>
          </a:p>
        </p:txBody>
      </p:sp>
      <p:sp>
        <p:nvSpPr>
          <p:cNvPr id="22" name="Google Shape;599;p32"/>
          <p:cNvSpPr txBox="1">
            <a:spLocks/>
          </p:cNvSpPr>
          <p:nvPr/>
        </p:nvSpPr>
        <p:spPr>
          <a:xfrm>
            <a:off x="1188405" y="1942388"/>
            <a:ext cx="1831352" cy="69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l"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2400" dirty="0" smtClean="0">
                <a:solidFill>
                  <a:srgbClr val="FFC000"/>
                </a:solidFill>
              </a:rPr>
              <a:t>Problem Statement</a:t>
            </a:r>
            <a:endParaRPr lang="en-US" sz="2400" dirty="0">
              <a:solidFill>
                <a:srgbClr val="FFC000"/>
              </a:solidFill>
            </a:endParaRPr>
          </a:p>
        </p:txBody>
      </p:sp>
      <p:sp>
        <p:nvSpPr>
          <p:cNvPr id="23" name="Google Shape;599;p32"/>
          <p:cNvSpPr txBox="1">
            <a:spLocks/>
          </p:cNvSpPr>
          <p:nvPr/>
        </p:nvSpPr>
        <p:spPr>
          <a:xfrm>
            <a:off x="6680464" y="4058036"/>
            <a:ext cx="2758758" cy="69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l" rtl="0">
              <a:lnSpc>
                <a:spcPct val="115000"/>
              </a:lnSpc>
              <a:spcBef>
                <a:spcPts val="160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l" rtl="0">
              <a:lnSpc>
                <a:spcPct val="115000"/>
              </a:lnSpc>
              <a:spcBef>
                <a:spcPts val="1600"/>
              </a:spcBef>
              <a:spcAft>
                <a:spcPts val="160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spcAft>
                <a:spcPts val="1600"/>
              </a:spcAft>
            </a:pPr>
            <a:r>
              <a:rPr lang="en-US" sz="2400" dirty="0" smtClean="0">
                <a:solidFill>
                  <a:srgbClr val="FFC000"/>
                </a:solidFill>
              </a:rPr>
              <a:t>Conclusion</a:t>
            </a:r>
            <a:r>
              <a:rPr lang="en-US" sz="2400" dirty="0" smtClean="0"/>
              <a:t> </a:t>
            </a:r>
            <a:endParaRPr lang="en-US" sz="2400" dirty="0"/>
          </a:p>
        </p:txBody>
      </p:sp>
      <p:pic>
        <p:nvPicPr>
          <p:cNvPr id="24" name="Picture 2" descr="Innomatics Research labs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08" y="4838447"/>
            <a:ext cx="2344665" cy="305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2876</TotalTime>
  <Words>963</Words>
  <Application>Microsoft Office PowerPoint</Application>
  <PresentationFormat>On-screen Show (16:9)</PresentationFormat>
  <Paragraphs>167</Paragraphs>
  <Slides>30</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Oswald</vt:lpstr>
      <vt:lpstr>STIXMathJax_Main</vt:lpstr>
      <vt:lpstr>STIXMathJax_Normal-italic</vt:lpstr>
      <vt:lpstr>Titillium Web</vt:lpstr>
      <vt:lpstr>Google Sans</vt:lpstr>
      <vt:lpstr>Helvetica Neue</vt:lpstr>
      <vt:lpstr>Arial</vt:lpstr>
      <vt:lpstr>Squada One</vt:lpstr>
      <vt:lpstr>Bitcoin Company Pitch Deck by Slidesgo</vt:lpstr>
      <vt:lpstr>PowerPoint Presentation</vt:lpstr>
      <vt:lpstr>PROJECT MEMBER</vt:lpstr>
      <vt:lpstr>Bitcoin Cryptocurrency</vt:lpstr>
      <vt:lpstr>PowerPoint Presentation</vt:lpstr>
      <vt:lpstr>PowerPoint Presentation</vt:lpstr>
      <vt:lpstr>Libraries used during web scraping </vt:lpstr>
      <vt:lpstr>INTRODUCTION </vt:lpstr>
      <vt:lpstr>PowerPoint Presentation</vt:lpstr>
      <vt:lpstr> Contents</vt:lpstr>
      <vt:lpstr>01</vt:lpstr>
      <vt:lpstr>PowerPoint Presentation</vt:lpstr>
      <vt:lpstr>02</vt:lpstr>
      <vt:lpstr>Website : CoinMarketCap.com </vt:lpstr>
      <vt:lpstr>Challenges During Scrapping Data</vt:lpstr>
      <vt:lpstr>PowerPoint Presentation</vt:lpstr>
      <vt:lpstr>Section C</vt:lpstr>
      <vt:lpstr>PowerPoint Presentation</vt:lpstr>
      <vt:lpstr>Challenges During Cleaning Data</vt:lpstr>
      <vt:lpstr>PowerPoint Presentation</vt:lpstr>
      <vt:lpstr>04</vt:lpstr>
      <vt:lpstr>PowerPoint Presentation</vt:lpstr>
      <vt:lpstr>PowerPoint Presentation</vt:lpstr>
      <vt:lpstr>PowerPoint Presentation</vt:lpstr>
      <vt:lpstr>    </vt:lpstr>
      <vt:lpstr>PowerPoint Presentation</vt:lpstr>
      <vt:lpstr>Total Circulating supply of bitcoin till 2022.</vt:lpstr>
      <vt:lpstr>   </vt:lpstr>
      <vt:lpstr>Section 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Company Pitch Deck</dc:title>
  <dc:creator>lenovo</dc:creator>
  <cp:lastModifiedBy>lenovo</cp:lastModifiedBy>
  <cp:revision>165</cp:revision>
  <dcterms:modified xsi:type="dcterms:W3CDTF">2022-07-08T07:35:15Z</dcterms:modified>
</cp:coreProperties>
</file>